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07"/>
  </p:notesMasterIdLst>
  <p:sldIdLst>
    <p:sldId id="256"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58" r:id="rId32"/>
    <p:sldId id="259" r:id="rId33"/>
    <p:sldId id="260" r:id="rId34"/>
    <p:sldId id="261" r:id="rId35"/>
    <p:sldId id="262" r:id="rId36"/>
    <p:sldId id="263" r:id="rId37"/>
    <p:sldId id="264" r:id="rId38"/>
    <p:sldId id="265" r:id="rId39"/>
    <p:sldId id="266" r:id="rId40"/>
    <p:sldId id="267" r:id="rId41"/>
    <p:sldId id="268" r:id="rId42"/>
    <p:sldId id="269" r:id="rId43"/>
    <p:sldId id="270"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7686C4-F93A-403B-8CA3-A5F1A68ACB6C}" type="datetimeFigureOut">
              <a:rPr lang="tr-TR" smtClean="0"/>
              <a:t>17.10.2017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1C215B-96B7-4D61-9258-7844EB7ABD9E}" type="slidenum">
              <a:rPr lang="tr-TR" smtClean="0"/>
              <a:t>‹#›</a:t>
            </a:fld>
            <a:endParaRPr lang="tr-TR"/>
          </a:p>
        </p:txBody>
      </p:sp>
    </p:spTree>
    <p:extLst>
      <p:ext uri="{BB962C8B-B14F-4D97-AF65-F5344CB8AC3E}">
        <p14:creationId xmlns:p14="http://schemas.microsoft.com/office/powerpoint/2010/main" val="3145294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A3D9D3C-7C11-4D89-95C2-D7CB7F17E686}" type="slidenum">
              <a:rPr lang="tr-TR" smtClean="0"/>
              <a:pPr/>
              <a:t>81</a:t>
            </a:fld>
            <a:endParaRPr lang="tr-TR"/>
          </a:p>
        </p:txBody>
      </p:sp>
    </p:spTree>
    <p:extLst>
      <p:ext uri="{BB962C8B-B14F-4D97-AF65-F5344CB8AC3E}">
        <p14:creationId xmlns:p14="http://schemas.microsoft.com/office/powerpoint/2010/main" val="2155860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17.10.2017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17.10.2017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17.10.2017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spd="slow">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17.10.2017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transition spd="slow">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9F75050-0E15-4C5B-92B0-66D068882F1F}" type="datetimeFigureOut">
              <a:rPr lang="tr-TR" smtClean="0"/>
              <a:pPr/>
              <a:t>17.10.2017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D9F75050-0E15-4C5B-92B0-66D068882F1F}" type="datetimeFigureOut">
              <a:rPr lang="tr-TR" smtClean="0"/>
              <a:pPr/>
              <a:t>17.10.2017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ransition spd="slow">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17.10.2017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D9F75050-0E15-4C5B-92B0-66D068882F1F}" type="datetimeFigureOut">
              <a:rPr lang="tr-TR" smtClean="0"/>
              <a:pPr/>
              <a:t>17.10.2017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9F75050-0E15-4C5B-92B0-66D068882F1F}" type="datetimeFigureOut">
              <a:rPr lang="tr-TR" smtClean="0"/>
              <a:pPr/>
              <a:t>17.10.2017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9F75050-0E15-4C5B-92B0-66D068882F1F}" type="datetimeFigureOut">
              <a:rPr lang="tr-TR" smtClean="0"/>
              <a:pPr/>
              <a:t>17.10.2017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spd="slow">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17.10.2017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transition spd="slow">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9F75050-0E15-4C5B-92B0-66D068882F1F}" type="datetimeFigureOut">
              <a:rPr lang="tr-TR" smtClean="0"/>
              <a:pPr/>
              <a:t>17.10.2017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DEFA8C-F947-479F-BE07-76B6B3F80BF1}"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spd="slow">
    <p:randomBar dir="vert"/>
  </p:transition>
  <p:timing>
    <p:tnLst>
      <p:par>
        <p:cT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1628800"/>
            <a:ext cx="7408333" cy="4497363"/>
          </a:xfrm>
        </p:spPr>
        <p:txBody>
          <a:bodyPr>
            <a:normAutofit/>
          </a:bodyPr>
          <a:lstStyle/>
          <a:p>
            <a:pPr marL="0" indent="0" algn="ctr">
              <a:buNone/>
            </a:pPr>
            <a:r>
              <a:rPr lang="tr-TR" sz="3600" b="1" dirty="0" smtClean="0">
                <a:solidFill>
                  <a:srgbClr val="00B050"/>
                </a:solidFill>
                <a:latin typeface="Arial Black" panose="020B0A04020102020204" pitchFamily="34" charset="0"/>
              </a:rPr>
              <a:t>DÖRTYOL </a:t>
            </a:r>
          </a:p>
          <a:p>
            <a:pPr marL="0" indent="0" algn="ctr">
              <a:buNone/>
            </a:pPr>
            <a:r>
              <a:rPr lang="tr-TR" sz="3600" b="1" dirty="0" smtClean="0">
                <a:solidFill>
                  <a:srgbClr val="00B050"/>
                </a:solidFill>
                <a:latin typeface="Arial Black" panose="020B0A04020102020204" pitchFamily="34" charset="0"/>
              </a:rPr>
              <a:t>REHBERLİK VE ARAŞTIRMA MERKEZİ  </a:t>
            </a:r>
          </a:p>
          <a:p>
            <a:pPr marL="0" indent="0" algn="ctr">
              <a:buNone/>
            </a:pPr>
            <a:endParaRPr lang="tr-TR" sz="3600" b="1" dirty="0">
              <a:solidFill>
                <a:srgbClr val="00B050"/>
              </a:solidFill>
              <a:latin typeface="Arial Black" panose="020B0A04020102020204" pitchFamily="34" charset="0"/>
            </a:endParaRPr>
          </a:p>
          <a:p>
            <a:pPr marL="0" indent="0" algn="ctr">
              <a:buNone/>
            </a:pPr>
            <a:r>
              <a:rPr lang="tr-TR" sz="3600" b="1" dirty="0" smtClean="0">
                <a:solidFill>
                  <a:srgbClr val="0070C0"/>
                </a:solidFill>
                <a:latin typeface="Arial Black" panose="020B0A04020102020204" pitchFamily="34" charset="0"/>
              </a:rPr>
              <a:t>ÖZEL EĞİTİM HİZMETLERİ BÖLÜMÜ</a:t>
            </a:r>
            <a:r>
              <a:rPr lang="tr-TR" sz="3600" b="1" dirty="0" smtClean="0">
                <a:solidFill>
                  <a:srgbClr val="00B050"/>
                </a:solidFill>
                <a:latin typeface="Arial Black" panose="020B0A04020102020204" pitchFamily="34" charset="0"/>
              </a:rPr>
              <a:t>                                                    </a:t>
            </a:r>
            <a:endParaRPr lang="tr-TR" sz="3600" b="1" dirty="0">
              <a:solidFill>
                <a:srgbClr val="00B050"/>
              </a:solidFill>
              <a:latin typeface="Arial Black" panose="020B0A04020102020204" pitchFamily="34" charset="0"/>
            </a:endParaRPr>
          </a:p>
        </p:txBody>
      </p:sp>
      <p:sp>
        <p:nvSpPr>
          <p:cNvPr id="2" name="1 Başlık"/>
          <p:cNvSpPr>
            <a:spLocks noGrp="1"/>
          </p:cNvSpPr>
          <p:nvPr>
            <p:ph type="title"/>
          </p:nvPr>
        </p:nvSpPr>
        <p:spPr/>
        <p:txBody>
          <a:bodyPr>
            <a:noAutofit/>
          </a:bodyPr>
          <a:lstStyle/>
          <a:p>
            <a:r>
              <a:rPr lang="tr-TR" b="1" dirty="0" smtClean="0">
                <a:solidFill>
                  <a:srgbClr val="FF0000"/>
                </a:solidFill>
                <a:latin typeface="Arial Black" panose="020B0A04020102020204" pitchFamily="34" charset="0"/>
              </a:rPr>
              <a:t>KAYNAŞTIRMA  EĞİTİMİ</a:t>
            </a:r>
            <a:endParaRPr lang="tr-TR" b="1" dirty="0">
              <a:solidFill>
                <a:srgbClr val="FF0000"/>
              </a:solidFill>
              <a:latin typeface="Arial Black" panose="020B0A04020102020204" pitchFamily="34" charset="0"/>
            </a:endParaRPr>
          </a:p>
        </p:txBody>
      </p:sp>
      <p:pic>
        <p:nvPicPr>
          <p:cNvPr id="5" name="5 Resim" descr="IMG_4571 (1).jpg"/>
          <p:cNvPicPr>
            <a:picLocks noChangeAspect="1"/>
          </p:cNvPicPr>
          <p:nvPr/>
        </p:nvPicPr>
        <p:blipFill>
          <a:blip r:embed="rId2" cstate="print"/>
          <a:stretch>
            <a:fillRect/>
          </a:stretch>
        </p:blipFill>
        <p:spPr>
          <a:xfrm>
            <a:off x="179512" y="4913784"/>
            <a:ext cx="2148870" cy="1944216"/>
          </a:xfrm>
          <a:prstGeom prst="rect">
            <a:avLst/>
          </a:prstGeom>
        </p:spPr>
      </p:pic>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a:buNone/>
            </a:pPr>
            <a:r>
              <a:rPr lang="tr-TR" sz="2800" dirty="0" smtClean="0"/>
              <a:t>Görme yetisinin kısmen veya tamamen yitirilmesinden dolayı özel eğitime ihtiyaç duyan bireylerdir.</a:t>
            </a:r>
          </a:p>
          <a:p>
            <a:r>
              <a:rPr lang="tr-TR" b="1" dirty="0" smtClean="0">
                <a:solidFill>
                  <a:srgbClr val="FF0000"/>
                </a:solidFill>
              </a:rPr>
              <a:t>NASIL FARK EDİLİRLER?</a:t>
            </a:r>
          </a:p>
          <a:p>
            <a:pPr marL="457200" indent="-457200">
              <a:buFont typeface="+mj-lt"/>
              <a:buAutoNum type="arabicPeriod"/>
            </a:pPr>
            <a:r>
              <a:rPr lang="tr-TR" sz="2400" dirty="0" smtClean="0"/>
              <a:t>İnce motor gerektiren becerilerde zayıflık gösterirler.</a:t>
            </a:r>
          </a:p>
          <a:p>
            <a:pPr marL="457200" indent="-457200">
              <a:buFont typeface="+mj-lt"/>
              <a:buAutoNum type="arabicPeriod"/>
            </a:pPr>
            <a:r>
              <a:rPr lang="tr-TR" sz="2400" dirty="0" smtClean="0"/>
              <a:t>Kitap okurken okuma mesafesinden daha yakın  tutarlar.</a:t>
            </a:r>
          </a:p>
          <a:p>
            <a:pPr marL="457200" indent="-457200">
              <a:buFont typeface="+mj-lt"/>
              <a:buAutoNum type="arabicPeriod"/>
            </a:pPr>
            <a:r>
              <a:rPr lang="tr-TR" sz="2400" dirty="0" smtClean="0"/>
              <a:t>Görme yetersizliklerini,diğer duyularını kullanarak telafi etmeye çalışırlar. </a:t>
            </a:r>
          </a:p>
          <a:p>
            <a:pPr marL="457200" indent="-457200">
              <a:buFont typeface="+mj-lt"/>
              <a:buAutoNum type="arabicPeriod"/>
            </a:pPr>
            <a:r>
              <a:rPr lang="tr-TR" sz="2400" dirty="0" smtClean="0"/>
              <a:t>Uzakta bulanan kişileri veya nesneleri ayırt etmekte zorluk çekerler.</a:t>
            </a:r>
          </a:p>
          <a:p>
            <a:pPr marL="457200" indent="-457200">
              <a:buFont typeface="+mj-lt"/>
              <a:buAutoNum type="arabicPeriod"/>
            </a:pPr>
            <a:r>
              <a:rPr lang="tr-TR" sz="2400" dirty="0" smtClean="0"/>
              <a:t>Gözlerini kaşıma,kısarak bakma gibi fiziksel belirtiler görülebilir.</a:t>
            </a:r>
          </a:p>
          <a:p>
            <a:pPr marL="457200" indent="-457200">
              <a:buFont typeface="+mj-lt"/>
              <a:buAutoNum type="arabicPeriod"/>
            </a:pPr>
            <a:endParaRPr lang="tr-TR" sz="2400" dirty="0"/>
          </a:p>
        </p:txBody>
      </p:sp>
      <p:sp>
        <p:nvSpPr>
          <p:cNvPr id="2" name="1 Başlık"/>
          <p:cNvSpPr>
            <a:spLocks noGrp="1"/>
          </p:cNvSpPr>
          <p:nvPr>
            <p:ph type="title"/>
          </p:nvPr>
        </p:nvSpPr>
        <p:spPr/>
        <p:txBody>
          <a:bodyPr>
            <a:normAutofit fontScale="90000"/>
          </a:bodyPr>
          <a:lstStyle/>
          <a:p>
            <a:r>
              <a:rPr lang="tr-TR" b="1" dirty="0" smtClean="0">
                <a:solidFill>
                  <a:srgbClr val="C00000"/>
                </a:solidFill>
              </a:rPr>
              <a:t>GÖRME YETERSİZLİĞİ OLAN BİREYLER</a:t>
            </a:r>
            <a:endParaRPr lang="tr-TR" b="1" dirty="0">
              <a:solidFill>
                <a:srgbClr val="C00000"/>
              </a:solidFill>
            </a:endParaRPr>
          </a:p>
        </p:txBody>
      </p:sp>
    </p:spTree>
  </p:cSld>
  <p:clrMapOvr>
    <a:masterClrMapping/>
  </p:clrMapOvr>
  <p:transition spd="slow">
    <p:randomBar dir="vert"/>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buFont typeface="Wingdings" panose="05000000000000000000" pitchFamily="2" charset="2"/>
              <a:buChar char="Ø"/>
            </a:pPr>
            <a:r>
              <a:rPr lang="tr-TR" dirty="0" smtClean="0"/>
              <a:t>Ödevlerin kontrol edilmesi,</a:t>
            </a:r>
          </a:p>
          <a:p>
            <a:pPr>
              <a:buFont typeface="Wingdings" panose="05000000000000000000" pitchFamily="2" charset="2"/>
              <a:buChar char="Ø"/>
            </a:pPr>
            <a:r>
              <a:rPr lang="tr-TR" dirty="0" smtClean="0"/>
              <a:t>Öğretime hazırlık,</a:t>
            </a:r>
          </a:p>
          <a:p>
            <a:pPr>
              <a:buFont typeface="Wingdings" panose="05000000000000000000" pitchFamily="2" charset="2"/>
              <a:buChar char="Ø"/>
            </a:pPr>
            <a:r>
              <a:rPr lang="tr-TR" dirty="0" smtClean="0"/>
              <a:t>Öğretim süreci,</a:t>
            </a:r>
          </a:p>
          <a:p>
            <a:pPr>
              <a:buFont typeface="Wingdings" panose="05000000000000000000" pitchFamily="2" charset="2"/>
              <a:buChar char="Ø"/>
            </a:pPr>
            <a:r>
              <a:rPr lang="tr-TR" dirty="0" smtClean="0"/>
              <a:t>Ödevlerin verilmesi.</a:t>
            </a:r>
            <a:endParaRPr lang="tr-TR" dirty="0"/>
          </a:p>
        </p:txBody>
      </p:sp>
      <p:sp>
        <p:nvSpPr>
          <p:cNvPr id="2" name="Başlık 1"/>
          <p:cNvSpPr>
            <a:spLocks noGrp="1"/>
          </p:cNvSpPr>
          <p:nvPr>
            <p:ph type="title"/>
          </p:nvPr>
        </p:nvSpPr>
        <p:spPr/>
        <p:txBody>
          <a:bodyPr>
            <a:normAutofit fontScale="90000"/>
          </a:bodyPr>
          <a:lstStyle/>
          <a:p>
            <a:r>
              <a:rPr lang="tr-TR" b="1" dirty="0" smtClean="0">
                <a:solidFill>
                  <a:srgbClr val="FF0000"/>
                </a:solidFill>
              </a:rPr>
              <a:t>AİLE EĞİTİMİ OTURUMLARINDA SÜREÇ NASIL OLUŞMALIDIR?</a:t>
            </a:r>
            <a:endParaRPr lang="tr-TR" b="1" dirty="0">
              <a:solidFill>
                <a:srgbClr val="FF0000"/>
              </a:solidFill>
            </a:endParaRPr>
          </a:p>
        </p:txBody>
      </p:sp>
    </p:spTree>
    <p:extLst>
      <p:ext uri="{BB962C8B-B14F-4D97-AF65-F5344CB8AC3E}">
        <p14:creationId xmlns:p14="http://schemas.microsoft.com/office/powerpoint/2010/main" val="75418042"/>
      </p:ext>
    </p:extLst>
  </p:cSld>
  <p:clrMapOvr>
    <a:masterClrMapping/>
  </p:clrMapOvr>
  <p:transition spd="slow">
    <p:randomBar dir="vert"/>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marL="0" indent="0">
              <a:buNone/>
            </a:pPr>
            <a:r>
              <a:rPr lang="tr-TR" dirty="0" smtClean="0"/>
              <a:t>Öğretmen öncelikle yetersizlikten etkilenmiş çocuğun gelişim alanlarında yapabildiklerini belirleyerek gereksinimlerini ortaya koymalıdır.</a:t>
            </a:r>
          </a:p>
          <a:p>
            <a:pPr marL="0" indent="0">
              <a:buNone/>
            </a:pPr>
            <a:r>
              <a:rPr lang="tr-TR" dirty="0" smtClean="0"/>
              <a:t>Ailelere gelişim alanlarıyla ilgili;</a:t>
            </a:r>
          </a:p>
          <a:p>
            <a:pPr>
              <a:buFont typeface="Wingdings" panose="05000000000000000000" pitchFamily="2" charset="2"/>
              <a:buChar char="Ø"/>
            </a:pPr>
            <a:r>
              <a:rPr lang="tr-TR" dirty="0" smtClean="0"/>
              <a:t>Kontrol listeleri,</a:t>
            </a:r>
          </a:p>
          <a:p>
            <a:pPr>
              <a:buFont typeface="Wingdings" panose="05000000000000000000" pitchFamily="2" charset="2"/>
              <a:buChar char="Ø"/>
            </a:pPr>
            <a:r>
              <a:rPr lang="tr-TR" dirty="0" smtClean="0"/>
              <a:t>Bu kontrol listelerinin nasıl kullanılıp değerlendirileceği,</a:t>
            </a:r>
          </a:p>
          <a:p>
            <a:pPr>
              <a:buFont typeface="Wingdings" panose="05000000000000000000" pitchFamily="2" charset="2"/>
              <a:buChar char="Ø"/>
            </a:pPr>
            <a:r>
              <a:rPr lang="tr-TR" dirty="0" smtClean="0"/>
              <a:t>Hangi </a:t>
            </a:r>
            <a:r>
              <a:rPr lang="tr-TR" dirty="0" smtClean="0"/>
              <a:t>amacın </a:t>
            </a:r>
            <a:r>
              <a:rPr lang="tr-TR" dirty="0" smtClean="0"/>
              <a:t>gerçekleştirilmek üzere belirleneceği,</a:t>
            </a:r>
          </a:p>
          <a:p>
            <a:pPr>
              <a:buFont typeface="Wingdings" panose="05000000000000000000" pitchFamily="2" charset="2"/>
              <a:buChar char="Ø"/>
            </a:pPr>
            <a:r>
              <a:rPr lang="tr-TR" dirty="0" smtClean="0"/>
              <a:t>Belirlenen amaçların nasıl gerçekleştirileceğine dair bilgi verilmelidir.</a:t>
            </a:r>
            <a:endParaRPr lang="tr-TR" dirty="0"/>
          </a:p>
        </p:txBody>
      </p:sp>
      <p:sp>
        <p:nvSpPr>
          <p:cNvPr id="2" name="Başlık 1"/>
          <p:cNvSpPr>
            <a:spLocks noGrp="1"/>
          </p:cNvSpPr>
          <p:nvPr>
            <p:ph type="title"/>
          </p:nvPr>
        </p:nvSpPr>
        <p:spPr/>
        <p:txBody>
          <a:bodyPr>
            <a:normAutofit fontScale="90000"/>
          </a:bodyPr>
          <a:lstStyle/>
          <a:p>
            <a:r>
              <a:rPr lang="tr-TR" b="1" dirty="0" smtClean="0">
                <a:solidFill>
                  <a:srgbClr val="FF0000"/>
                </a:solidFill>
              </a:rPr>
              <a:t>AİLE ÇOCUĞUNUN YAPABİLDİKLERİNİ NASIL BELİRLEMELİDİR</a:t>
            </a:r>
            <a:r>
              <a:rPr lang="tr-TR" dirty="0" smtClean="0">
                <a:solidFill>
                  <a:srgbClr val="002060"/>
                </a:solidFill>
              </a:rPr>
              <a:t>?</a:t>
            </a:r>
            <a:endParaRPr lang="tr-TR" dirty="0">
              <a:solidFill>
                <a:srgbClr val="002060"/>
              </a:solidFill>
            </a:endParaRPr>
          </a:p>
        </p:txBody>
      </p:sp>
    </p:spTree>
    <p:extLst>
      <p:ext uri="{BB962C8B-B14F-4D97-AF65-F5344CB8AC3E}">
        <p14:creationId xmlns:p14="http://schemas.microsoft.com/office/powerpoint/2010/main" val="2441959132"/>
      </p:ext>
    </p:extLst>
  </p:cSld>
  <p:clrMapOvr>
    <a:masterClrMapping/>
  </p:clrMapOvr>
  <p:transition spd="slow">
    <p:randomBar dir="vert"/>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buNone/>
            </a:pPr>
            <a:r>
              <a:rPr lang="tr-TR" dirty="0" smtClean="0"/>
              <a:t>Anne babaya çocuğuna amaçta belirtilen davranışı nasıl öğreteceği açıklanır ve gösterilir.</a:t>
            </a:r>
          </a:p>
          <a:p>
            <a:pPr marL="0" indent="0">
              <a:buNone/>
            </a:pPr>
            <a:r>
              <a:rPr lang="tr-TR" dirty="0" smtClean="0"/>
              <a:t>Anne babalara çocuklarıyla çalışırken uymaları gereken kurallar açıklanır ve yazılı olarak da verilir.</a:t>
            </a:r>
          </a:p>
          <a:p>
            <a:pPr marL="0" indent="0">
              <a:buNone/>
            </a:pPr>
            <a:r>
              <a:rPr lang="tr-TR" dirty="0" smtClean="0"/>
              <a:t>Örnek;</a:t>
            </a:r>
          </a:p>
          <a:p>
            <a:pPr>
              <a:buFont typeface="Wingdings" panose="05000000000000000000" pitchFamily="2" charset="2"/>
              <a:buChar char="Ø"/>
            </a:pPr>
            <a:r>
              <a:rPr lang="tr-TR" dirty="0" smtClean="0"/>
              <a:t>Çocuğunuzla çalışmak için uygun bir zaman diliminde çalışın.</a:t>
            </a:r>
          </a:p>
          <a:p>
            <a:pPr>
              <a:buFont typeface="Wingdings" panose="05000000000000000000" pitchFamily="2" charset="2"/>
              <a:buChar char="Ø"/>
            </a:pPr>
            <a:r>
              <a:rPr lang="tr-TR" dirty="0" smtClean="0"/>
              <a:t>Bu çalışmayı haftanın beş günü</a:t>
            </a:r>
            <a:r>
              <a:rPr lang="tr-TR" dirty="0" smtClean="0"/>
              <a:t>, her </a:t>
            </a:r>
            <a:r>
              <a:rPr lang="tr-TR" dirty="0" smtClean="0"/>
              <a:t>gün 30 dakika yapın.</a:t>
            </a:r>
          </a:p>
          <a:p>
            <a:pPr>
              <a:buFont typeface="Wingdings" panose="05000000000000000000" pitchFamily="2" charset="2"/>
              <a:buChar char="Ø"/>
            </a:pPr>
            <a:r>
              <a:rPr lang="tr-TR" dirty="0" smtClean="0"/>
              <a:t>Çalışmayı mümkün olabildiğince aynı ortamda ve ortamın sessiz olmasına özen gösterin</a:t>
            </a:r>
          </a:p>
          <a:p>
            <a:pPr>
              <a:buFont typeface="Wingdings" panose="05000000000000000000" pitchFamily="2" charset="2"/>
              <a:buChar char="Ø"/>
            </a:pPr>
            <a:r>
              <a:rPr lang="tr-TR" dirty="0" smtClean="0"/>
              <a:t>Çalışmayı yaparken belirlenmiş olan yönergeleri izlemeye özen gösterin.</a:t>
            </a:r>
          </a:p>
        </p:txBody>
      </p:sp>
      <p:sp>
        <p:nvSpPr>
          <p:cNvPr id="2" name="Başlık 1"/>
          <p:cNvSpPr>
            <a:spLocks noGrp="1"/>
          </p:cNvSpPr>
          <p:nvPr>
            <p:ph type="title"/>
          </p:nvPr>
        </p:nvSpPr>
        <p:spPr/>
        <p:txBody>
          <a:bodyPr>
            <a:normAutofit/>
          </a:bodyPr>
          <a:lstStyle/>
          <a:p>
            <a:r>
              <a:rPr lang="tr-TR" sz="3200" b="1" dirty="0" smtClean="0">
                <a:solidFill>
                  <a:srgbClr val="FF0000"/>
                </a:solidFill>
              </a:rPr>
              <a:t>ÖĞRETİM MATERYALLERİ NASIL BELİRLENİR VE AMAÇLAR NASIL GERÇEKLERŞTİRİLİR?</a:t>
            </a:r>
            <a:endParaRPr lang="tr-TR" sz="3200" b="1" dirty="0">
              <a:solidFill>
                <a:srgbClr val="FF0000"/>
              </a:solidFill>
            </a:endParaRPr>
          </a:p>
        </p:txBody>
      </p:sp>
    </p:spTree>
    <p:extLst>
      <p:ext uri="{BB962C8B-B14F-4D97-AF65-F5344CB8AC3E}">
        <p14:creationId xmlns:p14="http://schemas.microsoft.com/office/powerpoint/2010/main" val="1673729369"/>
      </p:ext>
    </p:extLst>
  </p:cSld>
  <p:clrMapOvr>
    <a:masterClrMapping/>
  </p:clrMapOvr>
  <p:transition spd="slow">
    <p:randomBar dir="vert"/>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Aile eğitiminin etkisinin ve öğrencinin ilerlemesinin belirlenebilmesi için, ailenin çocuğun ilerlemesini gözlemesi ve kaydetmesi gerekir</a:t>
            </a:r>
            <a:r>
              <a:rPr lang="tr-TR" dirty="0" smtClean="0"/>
              <a:t>. Ailenin </a:t>
            </a:r>
            <a:r>
              <a:rPr lang="tr-TR" dirty="0" smtClean="0"/>
              <a:t>belirlenen amaçlar doğrultusunda çocuğun doğru ve yanlış tepkilerini kaydetme becerisini öğrenmesi sağlanır.</a:t>
            </a:r>
            <a:endParaRPr lang="tr-TR" dirty="0"/>
          </a:p>
        </p:txBody>
      </p:sp>
      <p:sp>
        <p:nvSpPr>
          <p:cNvPr id="2" name="Başlık 1"/>
          <p:cNvSpPr>
            <a:spLocks noGrp="1"/>
          </p:cNvSpPr>
          <p:nvPr>
            <p:ph type="title"/>
          </p:nvPr>
        </p:nvSpPr>
        <p:spPr/>
        <p:txBody>
          <a:bodyPr>
            <a:normAutofit fontScale="90000"/>
          </a:bodyPr>
          <a:lstStyle/>
          <a:p>
            <a:r>
              <a:rPr lang="tr-TR" b="1" dirty="0" smtClean="0">
                <a:solidFill>
                  <a:srgbClr val="FF0000"/>
                </a:solidFill>
              </a:rPr>
              <a:t>ÇOCUĞUN DAVRANIŞLARI NASIL GÖZLENİR VE KAYDEDİLİR?</a:t>
            </a:r>
            <a:endParaRPr lang="tr-TR" b="1" dirty="0">
              <a:solidFill>
                <a:srgbClr val="FF0000"/>
              </a:solidFill>
            </a:endParaRPr>
          </a:p>
        </p:txBody>
      </p:sp>
    </p:spTree>
    <p:extLst>
      <p:ext uri="{BB962C8B-B14F-4D97-AF65-F5344CB8AC3E}">
        <p14:creationId xmlns:p14="http://schemas.microsoft.com/office/powerpoint/2010/main" val="2841649235"/>
      </p:ext>
    </p:extLst>
  </p:cSld>
  <p:clrMapOvr>
    <a:masterClrMapping/>
  </p:clrMapOvr>
  <p:transition spd="slow">
    <p:randomBar dir="vert"/>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buFont typeface="Wingdings" panose="05000000000000000000" pitchFamily="2" charset="2"/>
              <a:buChar char="Ø"/>
            </a:pPr>
            <a:r>
              <a:rPr lang="tr-TR" dirty="0" smtClean="0"/>
              <a:t>Öğrencinin bireysel farklılıkları göz önünde bulundurularak öğretim yöntem ve teknikleri anne babalara öğretilir.</a:t>
            </a:r>
          </a:p>
          <a:p>
            <a:pPr>
              <a:buFont typeface="Wingdings" panose="05000000000000000000" pitchFamily="2" charset="2"/>
              <a:buChar char="Ø"/>
            </a:pPr>
            <a:r>
              <a:rPr lang="tr-TR" dirty="0" smtClean="0"/>
              <a:t>Öğretmen; aileye çocuklarıyla çalışırken uymaları gereken kuralları açıklar.</a:t>
            </a:r>
          </a:p>
          <a:p>
            <a:pPr>
              <a:buFont typeface="Wingdings" panose="05000000000000000000" pitchFamily="2" charset="2"/>
              <a:buChar char="Ø"/>
            </a:pPr>
            <a:r>
              <a:rPr lang="tr-TR" dirty="0" smtClean="0"/>
              <a:t>Öğretmen yapılan her çalışmayı yazılı olarak ailelere verir</a:t>
            </a:r>
            <a:endParaRPr lang="tr-TR" dirty="0"/>
          </a:p>
        </p:txBody>
      </p:sp>
      <p:sp>
        <p:nvSpPr>
          <p:cNvPr id="2" name="Başlık 1"/>
          <p:cNvSpPr>
            <a:spLocks noGrp="1"/>
          </p:cNvSpPr>
          <p:nvPr>
            <p:ph type="title"/>
          </p:nvPr>
        </p:nvSpPr>
        <p:spPr/>
        <p:txBody>
          <a:bodyPr>
            <a:normAutofit fontScale="90000"/>
          </a:bodyPr>
          <a:lstStyle/>
          <a:p>
            <a:r>
              <a:rPr lang="tr-TR" b="1" dirty="0" smtClean="0">
                <a:solidFill>
                  <a:srgbClr val="FF0000"/>
                </a:solidFill>
              </a:rPr>
              <a:t>ÖĞRETİM YÖNTEMLERİ VE MATERYALLERİ NASIL UYGULANIR</a:t>
            </a:r>
            <a:r>
              <a:rPr lang="tr-TR" dirty="0" smtClean="0">
                <a:solidFill>
                  <a:srgbClr val="002060"/>
                </a:solidFill>
              </a:rPr>
              <a:t>?</a:t>
            </a:r>
            <a:endParaRPr lang="tr-TR" dirty="0">
              <a:solidFill>
                <a:srgbClr val="002060"/>
              </a:solidFill>
            </a:endParaRPr>
          </a:p>
        </p:txBody>
      </p:sp>
    </p:spTree>
    <p:extLst>
      <p:ext uri="{BB962C8B-B14F-4D97-AF65-F5344CB8AC3E}">
        <p14:creationId xmlns:p14="http://schemas.microsoft.com/office/powerpoint/2010/main" val="354442152"/>
      </p:ext>
    </p:extLst>
  </p:cSld>
  <p:clrMapOvr>
    <a:masterClrMapping/>
  </p:clrMapOvr>
  <p:transition spd="slow">
    <p:randomBar dir="vert"/>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746650"/>
          </a:xfrm>
        </p:spPr>
        <p:txBody>
          <a:bodyPr>
            <a:normAutofit/>
          </a:bodyPr>
          <a:lstStyle/>
          <a:p>
            <a:r>
              <a:rPr lang="tr-TR" sz="8000" dirty="0" smtClean="0">
                <a:solidFill>
                  <a:srgbClr val="FFC000"/>
                </a:solidFill>
              </a:rPr>
              <a:t>TEŞEKKÜRLER</a:t>
            </a:r>
            <a:endParaRPr lang="tr-TR" sz="8000" dirty="0">
              <a:solidFill>
                <a:srgbClr val="FFC000"/>
              </a:solidFill>
            </a:endParaRPr>
          </a:p>
        </p:txBody>
      </p:sp>
    </p:spTree>
    <p:extLst>
      <p:ext uri="{BB962C8B-B14F-4D97-AF65-F5344CB8AC3E}">
        <p14:creationId xmlns:p14="http://schemas.microsoft.com/office/powerpoint/2010/main" val="2216993195"/>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buNone/>
            </a:pPr>
            <a:r>
              <a:rPr lang="tr-TR" sz="2800" dirty="0" smtClean="0"/>
              <a:t>Hastalıklar,kazalar ve genetik problemlere bağlı olarak kas,iskelet ,sinir sistemi ve eklemlerin işlevlerini yerine getirememesi sonucu özel eğitime ihtiyaç duyan bireylerdir.</a:t>
            </a:r>
          </a:p>
          <a:p>
            <a:r>
              <a:rPr lang="tr-TR" sz="2800" b="1" dirty="0" smtClean="0">
                <a:solidFill>
                  <a:srgbClr val="FF0000"/>
                </a:solidFill>
              </a:rPr>
              <a:t>NASIL FARK EDİLİRLER?</a:t>
            </a:r>
          </a:p>
          <a:p>
            <a:pPr marL="514350" indent="-514350">
              <a:buFont typeface="+mj-lt"/>
              <a:buAutoNum type="arabicPeriod"/>
            </a:pPr>
            <a:r>
              <a:rPr lang="tr-TR" sz="2400" dirty="0" smtClean="0"/>
              <a:t>Sıklıkla yorgunluktan şikayet ederler.</a:t>
            </a:r>
          </a:p>
          <a:p>
            <a:pPr marL="514350" indent="-514350">
              <a:buFont typeface="+mj-lt"/>
              <a:buAutoNum type="arabicPeriod"/>
            </a:pPr>
            <a:r>
              <a:rPr lang="tr-TR" sz="2400" dirty="0" smtClean="0"/>
              <a:t>Bağımsız hareket edebilme becerileri,devinimsel koordinasyonları sınırlıdır.</a:t>
            </a:r>
          </a:p>
          <a:p>
            <a:pPr marL="514350" indent="-514350">
              <a:buFont typeface="+mj-lt"/>
              <a:buAutoNum type="arabicPeriod"/>
            </a:pPr>
            <a:r>
              <a:rPr lang="tr-TR" sz="2400" dirty="0" smtClean="0"/>
              <a:t>Denge bozuklukları görülür.</a:t>
            </a:r>
          </a:p>
          <a:p>
            <a:pPr marL="514350" indent="-514350">
              <a:buFont typeface="+mj-lt"/>
              <a:buAutoNum type="arabicPeriod"/>
            </a:pPr>
            <a:r>
              <a:rPr lang="tr-TR" sz="2400" dirty="0" smtClean="0"/>
              <a:t>Özel yürüyüş tarzları vardır.</a:t>
            </a:r>
            <a:endParaRPr lang="tr-TR" sz="2400" dirty="0"/>
          </a:p>
        </p:txBody>
      </p:sp>
      <p:sp>
        <p:nvSpPr>
          <p:cNvPr id="2" name="1 Başlık"/>
          <p:cNvSpPr>
            <a:spLocks noGrp="1"/>
          </p:cNvSpPr>
          <p:nvPr>
            <p:ph type="title"/>
          </p:nvPr>
        </p:nvSpPr>
        <p:spPr/>
        <p:txBody>
          <a:bodyPr>
            <a:normAutofit fontScale="90000"/>
          </a:bodyPr>
          <a:lstStyle/>
          <a:p>
            <a:r>
              <a:rPr lang="tr-TR" b="1" dirty="0" smtClean="0">
                <a:solidFill>
                  <a:srgbClr val="C00000"/>
                </a:solidFill>
              </a:rPr>
              <a:t>BEDENSEL YETERSİZLİĞİ OLAN BİREYLER</a:t>
            </a:r>
            <a:endParaRPr lang="tr-TR" b="1" dirty="0">
              <a:solidFill>
                <a:srgbClr val="C00000"/>
              </a:solidFill>
            </a:endParaRPr>
          </a:p>
        </p:txBody>
      </p:sp>
    </p:spTree>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a:buNone/>
            </a:pPr>
            <a:r>
              <a:rPr lang="tr-TR" sz="2800" dirty="0" smtClean="0"/>
              <a:t>Dili kullanma,konuşmayı edinmede ve iletişimdeki güçlük nedeniyle özel eğitime ihtiyaç duyan bireylerdir.</a:t>
            </a:r>
          </a:p>
          <a:p>
            <a:r>
              <a:rPr lang="tr-TR" sz="2800" b="1" dirty="0" smtClean="0">
                <a:solidFill>
                  <a:srgbClr val="C00000"/>
                </a:solidFill>
              </a:rPr>
              <a:t>NASIL FARK EDİLİRLER?</a:t>
            </a:r>
          </a:p>
          <a:p>
            <a:pPr marL="457200" indent="-457200">
              <a:buFont typeface="+mj-lt"/>
              <a:buAutoNum type="arabicPeriod"/>
            </a:pPr>
            <a:r>
              <a:rPr lang="tr-TR" sz="2400" dirty="0" smtClean="0"/>
              <a:t>Sesleri atlarlar ya kullanmayı unuturlar.</a:t>
            </a:r>
          </a:p>
          <a:p>
            <a:pPr marL="457200" indent="-457200">
              <a:buFont typeface="+mj-lt"/>
              <a:buAutoNum type="arabicPeriod"/>
            </a:pPr>
            <a:r>
              <a:rPr lang="tr-TR" sz="2400" dirty="0" smtClean="0"/>
              <a:t>Durmadan ses çıkarırlar ama çıkardıkları sesler anlamlı değildir.</a:t>
            </a:r>
          </a:p>
          <a:p>
            <a:pPr marL="457200" indent="-457200">
              <a:buFont typeface="+mj-lt"/>
              <a:buAutoNum type="arabicPeriod"/>
            </a:pPr>
            <a:r>
              <a:rPr lang="tr-TR" sz="2400" dirty="0" smtClean="0"/>
              <a:t>Kelime içindeki sesin yerine başka bir ses çıkarırlar.</a:t>
            </a:r>
          </a:p>
          <a:p>
            <a:pPr marL="457200" indent="-457200">
              <a:buFont typeface="+mj-lt"/>
              <a:buAutoNum type="arabicPeriod"/>
            </a:pPr>
            <a:r>
              <a:rPr lang="tr-TR" sz="2400" dirty="0" smtClean="0"/>
              <a:t>Sesleri olağandışı uzatırlar.</a:t>
            </a:r>
          </a:p>
          <a:p>
            <a:pPr marL="457200" indent="-457200">
              <a:buFont typeface="+mj-lt"/>
              <a:buAutoNum type="arabicPeriod"/>
            </a:pPr>
            <a:r>
              <a:rPr lang="tr-TR" sz="2400" dirty="0" smtClean="0"/>
              <a:t>Konuşma sesi tizlik ve netlik bakımından cinsine,yaşına ve beden yapısına uygun değildir.</a:t>
            </a:r>
          </a:p>
          <a:p>
            <a:pPr marL="457200" indent="-457200">
              <a:buFont typeface="+mj-lt"/>
              <a:buAutoNum type="arabicPeriod"/>
            </a:pPr>
            <a:endParaRPr lang="tr-TR" sz="2400" dirty="0"/>
          </a:p>
        </p:txBody>
      </p:sp>
      <p:sp>
        <p:nvSpPr>
          <p:cNvPr id="2" name="1 Başlık"/>
          <p:cNvSpPr>
            <a:spLocks noGrp="1"/>
          </p:cNvSpPr>
          <p:nvPr>
            <p:ph type="title"/>
          </p:nvPr>
        </p:nvSpPr>
        <p:spPr/>
        <p:txBody>
          <a:bodyPr>
            <a:normAutofit fontScale="90000"/>
          </a:bodyPr>
          <a:lstStyle/>
          <a:p>
            <a:r>
              <a:rPr lang="tr-TR" b="1" dirty="0" smtClean="0">
                <a:solidFill>
                  <a:srgbClr val="FF0000"/>
                </a:solidFill>
              </a:rPr>
              <a:t>DİL VE KONUŞMA YETERSİZLİĞİ OLAN BİREYLER</a:t>
            </a:r>
            <a:endParaRPr lang="tr-TR" b="1" dirty="0">
              <a:solidFill>
                <a:srgbClr val="FF0000"/>
              </a:solidFill>
            </a:endParaRPr>
          </a:p>
        </p:txBody>
      </p:sp>
    </p:spTree>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buNone/>
            </a:pPr>
            <a:r>
              <a:rPr lang="tr-TR" sz="2400" dirty="0" smtClean="0"/>
              <a:t>Dili yazılı ya da sözlü anlamak ve kullanabilmek için gerekli olan bilgi alma süreçlerinin birinde veya birkaçında</a:t>
            </a:r>
          </a:p>
          <a:p>
            <a:pPr>
              <a:buNone/>
            </a:pPr>
            <a:r>
              <a:rPr lang="tr-TR" sz="2400" dirty="0" smtClean="0"/>
              <a:t>ortaya çıkan ve dinleme,konuşma,okuma,yazma,heceleme ve matematiksel işlemleri yapma güçlüğü nedeniyle özel eğitime ihtiyaç duyan bireylerdir.</a:t>
            </a:r>
          </a:p>
          <a:p>
            <a:pPr marL="514350" indent="-514350"/>
            <a:r>
              <a:rPr lang="tr-TR" sz="2800" b="1" dirty="0" smtClean="0">
                <a:solidFill>
                  <a:srgbClr val="C00000"/>
                </a:solidFill>
              </a:rPr>
              <a:t>NASIL FARK EDİLİRLER?</a:t>
            </a:r>
            <a:endParaRPr lang="tr-TR" sz="2400" b="1" dirty="0" smtClean="0">
              <a:solidFill>
                <a:srgbClr val="C00000"/>
              </a:solidFill>
            </a:endParaRPr>
          </a:p>
          <a:p>
            <a:pPr marL="514350" indent="-514350">
              <a:buFont typeface="+mj-lt"/>
              <a:buAutoNum type="arabicPeriod"/>
            </a:pPr>
            <a:r>
              <a:rPr lang="tr-TR" sz="2400" dirty="0" smtClean="0"/>
              <a:t>Okuma hızı ve niteliği açısından yaşıtlarından geridedir.</a:t>
            </a:r>
          </a:p>
          <a:p>
            <a:pPr marL="514350" indent="-514350">
              <a:buFont typeface="+mj-lt"/>
              <a:buAutoNum type="arabicPeriod"/>
            </a:pPr>
            <a:r>
              <a:rPr lang="tr-TR" sz="2400" dirty="0" smtClean="0"/>
              <a:t>Okuduklarını anlamakta zorlanırlar.</a:t>
            </a:r>
          </a:p>
          <a:p>
            <a:pPr marL="514350" indent="-514350">
              <a:buFont typeface="+mj-lt"/>
              <a:buAutoNum type="arabicPeriod"/>
            </a:pPr>
            <a:r>
              <a:rPr lang="tr-TR" sz="2400" dirty="0" smtClean="0"/>
              <a:t>Yazarken bazı harfleri ,heceleri atlar ya da harf/hece eklerler.</a:t>
            </a:r>
          </a:p>
          <a:p>
            <a:pPr marL="514350" indent="-514350">
              <a:buFont typeface="+mj-lt"/>
              <a:buAutoNum type="arabicPeriod"/>
            </a:pPr>
            <a:r>
              <a:rPr lang="tr-TR" sz="2400" dirty="0" smtClean="0"/>
              <a:t>Yazıları okunaksız ve çirkindir.</a:t>
            </a:r>
          </a:p>
          <a:p>
            <a:pPr marL="514350" indent="-514350">
              <a:buFont typeface="+mj-lt"/>
              <a:buAutoNum type="arabicPeriod"/>
            </a:pPr>
            <a:r>
              <a:rPr lang="tr-TR" sz="2400" dirty="0" smtClean="0"/>
              <a:t>İmla ve noktalama hataları yaparlar.</a:t>
            </a:r>
          </a:p>
          <a:p>
            <a:pPr marL="514350" indent="-514350">
              <a:buFont typeface="+mj-lt"/>
              <a:buAutoNum type="arabicPeriod"/>
            </a:pPr>
            <a:endParaRPr lang="tr-TR" sz="2800" dirty="0" smtClean="0"/>
          </a:p>
        </p:txBody>
      </p:sp>
      <p:sp>
        <p:nvSpPr>
          <p:cNvPr id="2" name="1 Başlık"/>
          <p:cNvSpPr>
            <a:spLocks noGrp="1"/>
          </p:cNvSpPr>
          <p:nvPr>
            <p:ph type="title"/>
          </p:nvPr>
        </p:nvSpPr>
        <p:spPr/>
        <p:txBody>
          <a:bodyPr>
            <a:normAutofit fontScale="90000"/>
          </a:bodyPr>
          <a:lstStyle/>
          <a:p>
            <a:r>
              <a:rPr lang="tr-TR" b="1" dirty="0" smtClean="0">
                <a:solidFill>
                  <a:srgbClr val="FF0000"/>
                </a:solidFill>
              </a:rPr>
              <a:t>ÖZEL ÖĞRENME GÜÇLÜĞÜ OLAN BİREYLER</a:t>
            </a:r>
            <a:endParaRPr lang="tr-TR" b="1" dirty="0">
              <a:solidFill>
                <a:srgbClr val="FF0000"/>
              </a:solidFill>
            </a:endParaRPr>
          </a:p>
        </p:txBody>
      </p:sp>
    </p:spTree>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marL="514350" indent="-514350">
              <a:buNone/>
            </a:pPr>
            <a:r>
              <a:rPr lang="tr-TR" sz="2400" dirty="0" smtClean="0"/>
              <a:t>6.Zamanı ayarlamakta güçlük çekerler.</a:t>
            </a:r>
          </a:p>
          <a:p>
            <a:pPr marL="514350" indent="-514350">
              <a:buNone/>
            </a:pPr>
            <a:r>
              <a:rPr lang="tr-TR" sz="2400" dirty="0" smtClean="0"/>
              <a:t>7.Yönleri bulmakta zorlanırlar,yön kavramını karıştırırlar.</a:t>
            </a:r>
          </a:p>
          <a:p>
            <a:pPr marL="514350" indent="-514350">
              <a:buNone/>
            </a:pPr>
            <a:r>
              <a:rPr lang="tr-TR" sz="2400" dirty="0" smtClean="0"/>
              <a:t>8.Problemin çözümüne götürecek işleme karar veremezler.</a:t>
            </a:r>
          </a:p>
          <a:p>
            <a:pPr marL="514350" indent="-514350">
              <a:buNone/>
            </a:pPr>
            <a:r>
              <a:rPr lang="tr-TR" sz="2400" dirty="0" smtClean="0"/>
              <a:t>9.Yazarken bazı harf ve sayıları,kelimeleri ters yazarlar yada karıştırırlar.</a:t>
            </a:r>
          </a:p>
          <a:p>
            <a:pPr marL="514350" indent="-514350">
              <a:buNone/>
            </a:pPr>
            <a:r>
              <a:rPr lang="tr-TR" sz="2400" dirty="0" smtClean="0"/>
              <a:t>10.Kalemi uygun biçimde tutmakta zorluk çekerler.</a:t>
            </a:r>
          </a:p>
          <a:p>
            <a:pPr marL="514350" indent="-514350">
              <a:buNone/>
            </a:pPr>
            <a:r>
              <a:rPr lang="tr-TR" sz="2400" dirty="0" smtClean="0"/>
              <a:t>11.Soyut kavramları anlamakta güçlük çekerler.</a:t>
            </a:r>
          </a:p>
          <a:p>
            <a:pPr marL="514350" indent="-514350">
              <a:buNone/>
            </a:pPr>
            <a:r>
              <a:rPr lang="tr-TR" sz="2400" dirty="0" smtClean="0"/>
              <a:t>12.Kaba motor becerilerinde,ip atlama,top yakalama gibi hareket ve oyunlarda yaşıtlarına göre başarısızlardır.</a:t>
            </a:r>
          </a:p>
          <a:p>
            <a:pPr marL="514350" indent="-514350">
              <a:buNone/>
            </a:pPr>
            <a:r>
              <a:rPr lang="tr-TR" sz="2400" dirty="0" smtClean="0"/>
              <a:t>13.Konuşurken düzgün cümle kuramazlar.</a:t>
            </a:r>
          </a:p>
          <a:p>
            <a:pPr marL="514350" indent="-514350">
              <a:buNone/>
            </a:pPr>
            <a:r>
              <a:rPr lang="tr-TR" sz="2400" dirty="0" smtClean="0"/>
              <a:t>14.İnce motor becerilere dayalı işlerde zorluk çekerler.</a:t>
            </a:r>
          </a:p>
          <a:p>
            <a:pPr marL="514350" indent="-514350">
              <a:buNone/>
            </a:pPr>
            <a:endParaRPr lang="tr-TR" sz="2400" dirty="0"/>
          </a:p>
        </p:txBody>
      </p:sp>
    </p:spTree>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a:buNone/>
            </a:pPr>
            <a:r>
              <a:rPr lang="tr-TR" sz="2400" dirty="0" smtClean="0"/>
              <a:t>Sosyal iletişim,sözel ve sözel olmayan iletişim,ilgi ve etkinliklerdeki sınırlılığı erken çocukluk döneminde ortaya çıkan ve bu özellikleri nedeniyle özel eğitime ihtiyaç duyan bireylerdir.</a:t>
            </a:r>
          </a:p>
          <a:p>
            <a:r>
              <a:rPr lang="tr-TR" sz="2800" b="1" dirty="0" smtClean="0">
                <a:solidFill>
                  <a:srgbClr val="C00000"/>
                </a:solidFill>
              </a:rPr>
              <a:t>NASIL FARK EDİLİRLER?</a:t>
            </a:r>
          </a:p>
          <a:p>
            <a:pPr marL="514350" indent="-514350">
              <a:buFont typeface="+mj-lt"/>
              <a:buAutoNum type="arabicPeriod"/>
            </a:pPr>
            <a:r>
              <a:rPr lang="tr-TR" sz="2400" dirty="0" smtClean="0"/>
              <a:t>Dil gelişimleri geridir,konuşmalarında akıcılık yoktur.</a:t>
            </a:r>
          </a:p>
          <a:p>
            <a:pPr marL="514350" indent="-514350">
              <a:buFont typeface="+mj-lt"/>
              <a:buAutoNum type="arabicPeriod"/>
            </a:pPr>
            <a:r>
              <a:rPr lang="tr-TR" sz="2400" dirty="0" smtClean="0"/>
              <a:t>Göz kontağı kurmaktan kaçınırlar.</a:t>
            </a:r>
          </a:p>
          <a:p>
            <a:pPr marL="514350" indent="-514350">
              <a:buFont typeface="+mj-lt"/>
              <a:buAutoNum type="arabicPeriod"/>
            </a:pPr>
            <a:r>
              <a:rPr lang="tr-TR" sz="2400" dirty="0" smtClean="0"/>
              <a:t>Temel duyguları ifade etmekte güçlük çekerler.</a:t>
            </a:r>
          </a:p>
          <a:p>
            <a:pPr marL="514350" indent="-514350">
              <a:buFont typeface="+mj-lt"/>
              <a:buAutoNum type="arabicPeriod"/>
            </a:pPr>
            <a:r>
              <a:rPr lang="tr-TR" sz="2400" dirty="0" smtClean="0"/>
              <a:t>Taklit becerileri görülmez.</a:t>
            </a:r>
          </a:p>
          <a:p>
            <a:pPr marL="514350" indent="-514350">
              <a:buFont typeface="+mj-lt"/>
              <a:buAutoNum type="arabicPeriod"/>
            </a:pPr>
            <a:r>
              <a:rPr lang="tr-TR" sz="2400" dirty="0" smtClean="0"/>
              <a:t>Karşılıklı iletişim kurmak istemediğinde bağırma,vurma,çığlık atma gibi tepkiler gösterebilirler.</a:t>
            </a:r>
          </a:p>
          <a:p>
            <a:pPr marL="514350" indent="-514350">
              <a:buNone/>
            </a:pPr>
            <a:endParaRPr lang="tr-TR" sz="2400" dirty="0" smtClean="0"/>
          </a:p>
        </p:txBody>
      </p:sp>
      <p:sp>
        <p:nvSpPr>
          <p:cNvPr id="2" name="1 Başlık"/>
          <p:cNvSpPr>
            <a:spLocks noGrp="1"/>
          </p:cNvSpPr>
          <p:nvPr>
            <p:ph type="title"/>
          </p:nvPr>
        </p:nvSpPr>
        <p:spPr/>
        <p:txBody>
          <a:bodyPr/>
          <a:lstStyle/>
          <a:p>
            <a:r>
              <a:rPr lang="tr-TR" b="1" dirty="0" smtClean="0">
                <a:solidFill>
                  <a:srgbClr val="FF0000"/>
                </a:solidFill>
              </a:rPr>
              <a:t>OTİSTİK BİREYLER</a:t>
            </a:r>
            <a:endParaRPr lang="tr-TR" b="1" dirty="0">
              <a:solidFill>
                <a:srgbClr val="FF0000"/>
              </a:solidFill>
            </a:endParaRPr>
          </a:p>
        </p:txBody>
      </p:sp>
    </p:spTree>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buNone/>
            </a:pPr>
            <a:r>
              <a:rPr lang="tr-TR" sz="2400" dirty="0" smtClean="0"/>
              <a:t>    Yaşına ve gelişim seviyesine uygun olmayan dikkat eksikliği</a:t>
            </a:r>
            <a:r>
              <a:rPr lang="tr-TR" sz="2400" dirty="0" smtClean="0"/>
              <a:t>, aşırı  </a:t>
            </a:r>
            <a:r>
              <a:rPr lang="tr-TR" sz="2400" dirty="0" smtClean="0"/>
              <a:t>hareketlilik, </a:t>
            </a:r>
            <a:r>
              <a:rPr lang="tr-TR" sz="2400" dirty="0" err="1" smtClean="0"/>
              <a:t>hiperaktivite</a:t>
            </a:r>
            <a:r>
              <a:rPr lang="tr-TR" sz="2400" dirty="0" smtClean="0"/>
              <a:t> ve  dürtüsellik belirtilerini en az iki ortamda  ve altı ay süreyle gösteren ,bu özellikleri 7 yaşından önce ortaya çıkan ,özel eğitim hizmetlerine ihtiyaç duyan bireylerdir.</a:t>
            </a:r>
          </a:p>
          <a:p>
            <a:pPr marL="514350" indent="-514350"/>
            <a:r>
              <a:rPr lang="tr-TR" sz="2800" b="1" dirty="0" smtClean="0">
                <a:solidFill>
                  <a:srgbClr val="C00000"/>
                </a:solidFill>
              </a:rPr>
              <a:t>NASIL FARK EDİLİRLER?</a:t>
            </a:r>
          </a:p>
          <a:p>
            <a:pPr marL="514350" indent="-514350">
              <a:buFont typeface="+mj-lt"/>
              <a:buAutoNum type="arabicPeriod"/>
            </a:pPr>
            <a:r>
              <a:rPr lang="tr-TR" sz="2400" dirty="0" smtClean="0"/>
              <a:t>Bir yerde oturmazlar, sürekli hareket halindedirler.</a:t>
            </a:r>
          </a:p>
          <a:p>
            <a:pPr marL="514350" indent="-514350">
              <a:buFont typeface="+mj-lt"/>
              <a:buAutoNum type="arabicPeriod"/>
            </a:pPr>
            <a:r>
              <a:rPr lang="tr-TR" sz="2400" dirty="0" smtClean="0"/>
              <a:t>Okul araç ve gereçlerini sık sık kaybederler.</a:t>
            </a:r>
          </a:p>
          <a:p>
            <a:pPr marL="514350" indent="-514350">
              <a:buFont typeface="+mj-lt"/>
              <a:buAutoNum type="arabicPeriod"/>
            </a:pPr>
            <a:r>
              <a:rPr lang="tr-TR" sz="2400" dirty="0" smtClean="0"/>
              <a:t>Sürekli kendisiyle ilgilenmesini ister.</a:t>
            </a:r>
          </a:p>
          <a:p>
            <a:pPr marL="514350" indent="-514350">
              <a:buFont typeface="+mj-lt"/>
              <a:buAutoNum type="arabicPeriod"/>
            </a:pPr>
            <a:r>
              <a:rPr lang="tr-TR" sz="2400" dirty="0" smtClean="0"/>
              <a:t>İsteklerini ertelemezler.</a:t>
            </a:r>
          </a:p>
          <a:p>
            <a:pPr marL="514350" indent="-514350">
              <a:buFont typeface="+mj-lt"/>
              <a:buAutoNum type="arabicPeriod"/>
            </a:pPr>
            <a:r>
              <a:rPr lang="tr-TR" sz="2400" dirty="0" smtClean="0"/>
              <a:t>Yapacakları işin sonunu düşünmeden hareket ederler</a:t>
            </a:r>
          </a:p>
          <a:p>
            <a:pPr marL="514350" indent="-514350">
              <a:buFont typeface="+mj-lt"/>
              <a:buAutoNum type="arabicPeriod"/>
            </a:pPr>
            <a:endParaRPr lang="tr-TR" sz="2400" dirty="0"/>
          </a:p>
        </p:txBody>
      </p:sp>
      <p:sp>
        <p:nvSpPr>
          <p:cNvPr id="2" name="1 Başlık"/>
          <p:cNvSpPr>
            <a:spLocks noGrp="1"/>
          </p:cNvSpPr>
          <p:nvPr>
            <p:ph type="title"/>
          </p:nvPr>
        </p:nvSpPr>
        <p:spPr/>
        <p:txBody>
          <a:bodyPr>
            <a:normAutofit fontScale="90000"/>
          </a:bodyPr>
          <a:lstStyle/>
          <a:p>
            <a:r>
              <a:rPr lang="tr-TR" sz="4000" b="1" dirty="0" smtClean="0">
                <a:solidFill>
                  <a:srgbClr val="FF0000"/>
                </a:solidFill>
              </a:rPr>
              <a:t>DİKKAT EKSİKLİĞİ VE HİPERAKTİVİTE BOZUKLUĞU OLAN BİREYLER</a:t>
            </a:r>
            <a:endParaRPr lang="tr-TR" sz="4000" b="1" dirty="0">
              <a:solidFill>
                <a:srgbClr val="FF0000"/>
              </a:solidFill>
            </a:endParaRPr>
          </a:p>
        </p:txBody>
      </p:sp>
    </p:spTree>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buNone/>
            </a:pPr>
            <a:r>
              <a:rPr lang="tr-TR" sz="2400" dirty="0" smtClean="0"/>
              <a:t>Özel eğitim gerektiren bireylerin tanılanması,uygun eğitim hizmetleri açısından önemlidir.</a:t>
            </a:r>
          </a:p>
          <a:p>
            <a:pPr>
              <a:buNone/>
            </a:pPr>
            <a:r>
              <a:rPr lang="tr-TR" sz="2400" dirty="0" smtClean="0"/>
              <a:t>Tanılamada özel eğitime ihtiyacı olan bireyin tüm gelişim alanlarındaki özelliklerinin yeterli,yetersiz yönlerinin belirlenmesi amacıyla yapılan tıbbı</a:t>
            </a:r>
            <a:r>
              <a:rPr lang="tr-TR" sz="2400" dirty="0" smtClean="0"/>
              <a:t>, </a:t>
            </a:r>
            <a:r>
              <a:rPr lang="tr-TR" sz="2400" dirty="0" err="1" smtClean="0"/>
              <a:t>psiko</a:t>
            </a:r>
            <a:r>
              <a:rPr lang="tr-TR" sz="2400" dirty="0" smtClean="0"/>
              <a:t>-sosyal </a:t>
            </a:r>
            <a:r>
              <a:rPr lang="tr-TR" sz="2400" dirty="0" smtClean="0"/>
              <a:t>ve eğitim alanlarında yapılan değerlendirmeleri kapsar.</a:t>
            </a:r>
          </a:p>
          <a:p>
            <a:pPr>
              <a:buNone/>
            </a:pPr>
            <a:r>
              <a:rPr lang="tr-TR" sz="2400" dirty="0" smtClean="0"/>
              <a:t>Tanılama da </a:t>
            </a:r>
            <a:r>
              <a:rPr lang="tr-TR" sz="2400" dirty="0" err="1" smtClean="0"/>
              <a:t>erkenlik</a:t>
            </a:r>
            <a:r>
              <a:rPr lang="tr-TR" sz="2400" dirty="0" smtClean="0"/>
              <a:t> çok önemlidir. Unutulmamalıdır ki ne kadar erken tanı o kadar uzun süre özel eğitim dolayısıyla da normale yaklaşmak demektir.</a:t>
            </a:r>
            <a:endParaRPr lang="tr-TR" sz="2400" dirty="0"/>
          </a:p>
        </p:txBody>
      </p:sp>
      <p:sp>
        <p:nvSpPr>
          <p:cNvPr id="2" name="1 Başlık"/>
          <p:cNvSpPr>
            <a:spLocks noGrp="1"/>
          </p:cNvSpPr>
          <p:nvPr>
            <p:ph type="title"/>
          </p:nvPr>
        </p:nvSpPr>
        <p:spPr/>
        <p:txBody>
          <a:bodyPr>
            <a:normAutofit fontScale="90000"/>
          </a:bodyPr>
          <a:lstStyle/>
          <a:p>
            <a:r>
              <a:rPr lang="tr-TR" b="1" dirty="0" smtClean="0">
                <a:solidFill>
                  <a:srgbClr val="FF0000"/>
                </a:solidFill>
              </a:rPr>
              <a:t>BİREYLERİN ÖZEL EĞİTİME UYGUNLUĞU NASIL BELİRLENİR</a:t>
            </a:r>
            <a:endParaRPr lang="tr-TR" b="1" dirty="0">
              <a:solidFill>
                <a:srgbClr val="FF0000"/>
              </a:solidFill>
            </a:endParaRPr>
          </a:p>
        </p:txBody>
      </p:sp>
    </p:spTree>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72067" y="2276872"/>
            <a:ext cx="7408333" cy="3849291"/>
          </a:xfrm>
        </p:spPr>
        <p:txBody>
          <a:bodyPr>
            <a:normAutofit fontScale="92500" lnSpcReduction="20000"/>
          </a:bodyPr>
          <a:lstStyle/>
          <a:p>
            <a:pPr>
              <a:buNone/>
            </a:pPr>
            <a:r>
              <a:rPr lang="tr-TR" sz="2400" b="1" dirty="0" smtClean="0"/>
              <a:t>Bireysel özellikleri ve eğitim yeterliliklerini açısından herhangi bir farklılık olduğunu anlamak için gözlem yapmaya ihtiyaç vardır. Bu gözlemi ise sınıf içerisinde en iyi yapabilecek olan çalışmaları sınıf öğretmeni yapmalıdır.</a:t>
            </a:r>
          </a:p>
          <a:p>
            <a:pPr>
              <a:buNone/>
            </a:pPr>
            <a:r>
              <a:rPr lang="tr-TR" sz="2400" b="1" dirty="0" smtClean="0"/>
              <a:t>Öğrenci de yaşıtlarından farklılık görürse yapması gereken ise ;</a:t>
            </a:r>
          </a:p>
          <a:p>
            <a:r>
              <a:rPr lang="tr-TR" sz="2400" b="1" dirty="0" smtClean="0"/>
              <a:t>Öğrenciye ilişkin gözlemini aile ile paylaşmalı,öğrencinin sağlık problemi olup olmadığını belirlenmesi için aileyi sağlık kurumuna yönlendirir.</a:t>
            </a:r>
          </a:p>
          <a:p>
            <a:r>
              <a:rPr lang="tr-TR" sz="2400" b="1" dirty="0" smtClean="0"/>
              <a:t>Öğrencinin güçlük çektiği alanları azaltmak  ve sınıf içi etkinliklere uyumunu sağlamak için bilgi toplar.</a:t>
            </a:r>
          </a:p>
          <a:p>
            <a:r>
              <a:rPr lang="tr-TR" sz="2400" b="1" dirty="0" smtClean="0"/>
              <a:t>Okulun rehberlik servisi ile iletişime geçerek öğrenci için ne </a:t>
            </a:r>
            <a:r>
              <a:rPr lang="tr-TR" sz="2400" b="1" dirty="0" smtClean="0"/>
              <a:t>yapılabileceği </a:t>
            </a:r>
            <a:r>
              <a:rPr lang="tr-TR" sz="2400" b="1" dirty="0" smtClean="0"/>
              <a:t>hakkında işbirliği yapar.</a:t>
            </a:r>
          </a:p>
          <a:p>
            <a:endParaRPr lang="tr-TR" sz="2400" b="1" dirty="0"/>
          </a:p>
        </p:txBody>
      </p:sp>
      <p:sp>
        <p:nvSpPr>
          <p:cNvPr id="2" name="1 Başlık"/>
          <p:cNvSpPr>
            <a:spLocks noGrp="1"/>
          </p:cNvSpPr>
          <p:nvPr>
            <p:ph type="title"/>
          </p:nvPr>
        </p:nvSpPr>
        <p:spPr/>
        <p:txBody>
          <a:bodyPr>
            <a:normAutofit fontScale="90000"/>
          </a:bodyPr>
          <a:lstStyle/>
          <a:p>
            <a:r>
              <a:rPr lang="tr-TR" b="1" dirty="0" smtClean="0">
                <a:solidFill>
                  <a:srgbClr val="FF0000"/>
                </a:solidFill>
              </a:rPr>
              <a:t>TANILAMA </a:t>
            </a:r>
            <a:r>
              <a:rPr lang="tr-TR" b="1" dirty="0" smtClean="0">
                <a:solidFill>
                  <a:srgbClr val="FF0000"/>
                </a:solidFill>
              </a:rPr>
              <a:t>SÜRECİNDE </a:t>
            </a:r>
            <a:br>
              <a:rPr lang="tr-TR" b="1" dirty="0" smtClean="0">
                <a:solidFill>
                  <a:srgbClr val="FF0000"/>
                </a:solidFill>
              </a:rPr>
            </a:br>
            <a:r>
              <a:rPr lang="tr-TR" b="1" dirty="0" smtClean="0">
                <a:solidFill>
                  <a:srgbClr val="FF0000"/>
                </a:solidFill>
              </a:rPr>
              <a:t>SINIF ÖĞRETMENİNİN </a:t>
            </a:r>
            <a:r>
              <a:rPr lang="tr-TR" b="1" dirty="0" smtClean="0">
                <a:solidFill>
                  <a:srgbClr val="FF0000"/>
                </a:solidFill>
              </a:rPr>
              <a:t>GÖREVLERİ</a:t>
            </a:r>
            <a:endParaRPr lang="tr-TR" b="1" dirty="0">
              <a:solidFill>
                <a:srgbClr val="FF0000"/>
              </a:solidFill>
            </a:endParaRPr>
          </a:p>
        </p:txBody>
      </p:sp>
    </p:spTree>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a:bodyPr>
          <a:lstStyle/>
          <a:p>
            <a:r>
              <a:rPr lang="tr-TR" sz="2800" dirty="0" smtClean="0"/>
              <a:t>Toplanan bilgilerin değerlendirilmesi ve öğrenciyi eğitsel değerlendirmeye göndermeden önce sınıfta tedbirler alır.</a:t>
            </a:r>
          </a:p>
          <a:p>
            <a:r>
              <a:rPr lang="tr-TR" sz="2800" dirty="0" smtClean="0"/>
              <a:t>Öğrencinin gelişimini kaydeder ve alınan önlemleri gözden geçirir.</a:t>
            </a:r>
          </a:p>
          <a:p>
            <a:r>
              <a:rPr lang="tr-TR" sz="2800" dirty="0" smtClean="0"/>
              <a:t>Alınan tedbirler rağmen öğrenci eğitim hizmetlerinden yararlanamadığı takdirde özel eğitim ihtiyacının belirlenmesi için</a:t>
            </a:r>
            <a:r>
              <a:rPr lang="tr-TR" sz="2800" dirty="0" smtClean="0"/>
              <a:t>, Eğitsel </a:t>
            </a:r>
            <a:r>
              <a:rPr lang="tr-TR" sz="2800" dirty="0" smtClean="0"/>
              <a:t>Değerlendirme İsteği Formunu doldurarak okul idaresine teslim eder.</a:t>
            </a:r>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593808"/>
          </a:xfrm>
        </p:spPr>
        <p:txBody>
          <a:bodyPr>
            <a:noAutofit/>
          </a:bodyPr>
          <a:lstStyle/>
          <a:p>
            <a:pPr>
              <a:buNone/>
            </a:pPr>
            <a:r>
              <a:rPr lang="tr-TR" sz="900" dirty="0" smtClean="0"/>
              <a:t>   </a:t>
            </a:r>
            <a:r>
              <a:rPr lang="tr-TR" sz="1200" b="1" dirty="0" smtClean="0"/>
              <a:t>1-Özel Eğitim Hizmetleri</a:t>
            </a:r>
          </a:p>
          <a:p>
            <a:pPr>
              <a:buNone/>
            </a:pPr>
            <a:endParaRPr lang="tr-TR" sz="1200" b="1" dirty="0" smtClean="0"/>
          </a:p>
          <a:p>
            <a:r>
              <a:rPr lang="tr-TR" sz="800" b="1" dirty="0" smtClean="0"/>
              <a:t>a)Özel  Eğitim nedir?</a:t>
            </a:r>
          </a:p>
          <a:p>
            <a:r>
              <a:rPr lang="tr-TR" sz="800" b="1" dirty="0" smtClean="0"/>
              <a:t>b) Özel Eğitimin Amaçları ve İlkeleri</a:t>
            </a:r>
          </a:p>
          <a:p>
            <a:pPr>
              <a:buNone/>
            </a:pPr>
            <a:r>
              <a:rPr lang="tr-TR" sz="1200" b="1" dirty="0" smtClean="0"/>
              <a:t>                              </a:t>
            </a:r>
          </a:p>
          <a:p>
            <a:pPr>
              <a:buNone/>
            </a:pPr>
            <a:r>
              <a:rPr lang="tr-TR" sz="1200" b="1" dirty="0" smtClean="0"/>
              <a:t> 2-Kaynaştırma Eğitimi</a:t>
            </a:r>
          </a:p>
          <a:p>
            <a:pPr>
              <a:buNone/>
            </a:pPr>
            <a:endParaRPr lang="tr-TR" sz="1200" b="1" dirty="0" smtClean="0"/>
          </a:p>
          <a:p>
            <a:r>
              <a:rPr lang="tr-TR" sz="800" b="1" dirty="0" smtClean="0"/>
              <a:t>a) Kaynaştırma Eğitimi nedir  nasıl uygulanır?</a:t>
            </a:r>
          </a:p>
          <a:p>
            <a:r>
              <a:rPr lang="tr-TR" sz="800" b="1" dirty="0" smtClean="0"/>
              <a:t>b) Kaynaştırma Eğitimi Nasıl Uygulanır Kaç Farklı Model Vardır?</a:t>
            </a:r>
          </a:p>
          <a:p>
            <a:r>
              <a:rPr lang="tr-TR" sz="800" b="1" dirty="0" smtClean="0"/>
              <a:t>b)Kimlerin Kaynaştırma Eğitimine İhtiyacı Vardır?</a:t>
            </a:r>
          </a:p>
          <a:p>
            <a:r>
              <a:rPr lang="tr-TR" sz="800" b="1" dirty="0" smtClean="0"/>
              <a:t>c)Kaynaştırma Eğitiminin Faydaları Nelerdir?</a:t>
            </a:r>
          </a:p>
          <a:p>
            <a:r>
              <a:rPr lang="tr-TR" sz="800" b="1" dirty="0" smtClean="0"/>
              <a:t>d)Kaynaştırma Eğitimi Kayıt  Kabul İşlemleri  ve Süreci</a:t>
            </a:r>
          </a:p>
          <a:p>
            <a:r>
              <a:rPr lang="tr-TR" sz="800" b="1" dirty="0" smtClean="0"/>
              <a:t>e)Kaynaştırma Eğitiminde Görev  ve Sorumluluklar</a:t>
            </a:r>
          </a:p>
          <a:p>
            <a:r>
              <a:rPr lang="tr-TR" sz="800" b="1" dirty="0" smtClean="0"/>
              <a:t>f)Fiziki Çevrenin Düzenlenmesi</a:t>
            </a:r>
          </a:p>
          <a:p>
            <a:r>
              <a:rPr lang="tr-TR" sz="800" b="1" dirty="0" smtClean="0"/>
              <a:t>g)Destek Eğitim Odası</a:t>
            </a:r>
          </a:p>
          <a:p>
            <a:pPr>
              <a:buNone/>
            </a:pPr>
            <a:r>
              <a:rPr lang="tr-TR" sz="1200" b="1" dirty="0" smtClean="0"/>
              <a:t>             </a:t>
            </a:r>
          </a:p>
          <a:p>
            <a:pPr>
              <a:buNone/>
            </a:pPr>
            <a:r>
              <a:rPr lang="tr-TR" sz="1200" b="1" dirty="0" smtClean="0"/>
              <a:t>   3-Eğitim Programının Bireyselleştirilmesi</a:t>
            </a:r>
          </a:p>
          <a:p>
            <a:pPr>
              <a:buNone/>
            </a:pPr>
            <a:endParaRPr lang="tr-TR" sz="1200" b="1" dirty="0" smtClean="0"/>
          </a:p>
          <a:p>
            <a:r>
              <a:rPr lang="tr-TR" sz="800" b="1" dirty="0" smtClean="0"/>
              <a:t>a)Bireyselleştirilmiş Eğitim Programı(</a:t>
            </a:r>
            <a:r>
              <a:rPr lang="tr-TR" sz="800" b="1" dirty="0" err="1" smtClean="0"/>
              <a:t>Bep</a:t>
            </a:r>
            <a:r>
              <a:rPr lang="tr-TR" sz="800" b="1" dirty="0" smtClean="0"/>
              <a:t>)</a:t>
            </a:r>
          </a:p>
          <a:p>
            <a:r>
              <a:rPr lang="tr-TR" sz="800" b="1" dirty="0" smtClean="0"/>
              <a:t>b)Bireyselleştirilmiş Öğretim Planı(</a:t>
            </a:r>
            <a:r>
              <a:rPr lang="tr-TR" sz="800" b="1" dirty="0" err="1" smtClean="0"/>
              <a:t>Böp</a:t>
            </a:r>
            <a:r>
              <a:rPr lang="tr-TR" sz="800" b="1" dirty="0" smtClean="0"/>
              <a:t>)</a:t>
            </a:r>
          </a:p>
          <a:p>
            <a:r>
              <a:rPr lang="tr-TR" sz="800" b="1" dirty="0" smtClean="0"/>
              <a:t>c)Ortam</a:t>
            </a:r>
          </a:p>
          <a:p>
            <a:r>
              <a:rPr lang="tr-TR" sz="800" b="1" dirty="0" smtClean="0"/>
              <a:t>d)Materyal</a:t>
            </a:r>
          </a:p>
          <a:p>
            <a:r>
              <a:rPr lang="tr-TR" sz="800" b="1" dirty="0" smtClean="0"/>
              <a:t>e)Yöntem ve Teknik</a:t>
            </a:r>
          </a:p>
          <a:p>
            <a:pPr>
              <a:buNone/>
            </a:pPr>
            <a:r>
              <a:rPr lang="tr-TR" sz="800" b="1" dirty="0" smtClean="0"/>
              <a:t>           </a:t>
            </a:r>
          </a:p>
          <a:p>
            <a:pPr>
              <a:buNone/>
            </a:pPr>
            <a:r>
              <a:rPr lang="tr-TR" sz="800" b="1" dirty="0" smtClean="0"/>
              <a:t>  </a:t>
            </a:r>
            <a:r>
              <a:rPr lang="tr-TR" sz="1200" b="1" dirty="0" smtClean="0"/>
              <a:t>4- Öğrencinin Eğitsel Performansının ve Kazandırılması Planlanan Uzun -Kısa Dönemli  Amaçların Belirlenmesi</a:t>
            </a:r>
          </a:p>
          <a:p>
            <a:pPr>
              <a:buNone/>
            </a:pPr>
            <a:r>
              <a:rPr lang="tr-TR" sz="1200" b="1" dirty="0" smtClean="0"/>
              <a:t>  </a:t>
            </a:r>
          </a:p>
          <a:p>
            <a:pPr>
              <a:buNone/>
            </a:pPr>
            <a:r>
              <a:rPr lang="tr-TR" sz="1200" b="1" dirty="0" smtClean="0"/>
              <a:t> 5-</a:t>
            </a:r>
            <a:r>
              <a:rPr lang="tr-TR" sz="1200" b="1" dirty="0" err="1" smtClean="0"/>
              <a:t>Bep’in</a:t>
            </a:r>
            <a:r>
              <a:rPr lang="tr-TR" sz="1200" b="1" dirty="0" smtClean="0"/>
              <a:t> İzlenmesi ve Değerlendirilmesi</a:t>
            </a:r>
          </a:p>
          <a:p>
            <a:pPr>
              <a:buNone/>
            </a:pPr>
            <a:endParaRPr lang="tr-TR" sz="1200" b="1" dirty="0" smtClean="0"/>
          </a:p>
          <a:p>
            <a:pPr>
              <a:buNone/>
            </a:pPr>
            <a:r>
              <a:rPr lang="tr-TR" sz="1200" b="1" dirty="0" smtClean="0"/>
              <a:t>6-Kaynaştırma Eğitiminde Aile</a:t>
            </a:r>
          </a:p>
          <a:p>
            <a:r>
              <a:rPr lang="tr-TR" sz="800" b="1" dirty="0" smtClean="0"/>
              <a:t>a)Aile Eğitimi</a:t>
            </a:r>
          </a:p>
          <a:p>
            <a:r>
              <a:rPr lang="tr-TR" sz="800" b="1" dirty="0" smtClean="0"/>
              <a:t>b)Ailelerin  Duygu durumları</a:t>
            </a:r>
          </a:p>
          <a:p>
            <a:pPr>
              <a:buNone/>
            </a:pPr>
            <a:endParaRPr lang="tr-TR" sz="700" dirty="0"/>
          </a:p>
        </p:txBody>
      </p:sp>
      <p:sp>
        <p:nvSpPr>
          <p:cNvPr id="2" name="1 Başlık"/>
          <p:cNvSpPr>
            <a:spLocks noGrp="1"/>
          </p:cNvSpPr>
          <p:nvPr>
            <p:ph type="title"/>
          </p:nvPr>
        </p:nvSpPr>
        <p:spPr>
          <a:xfrm>
            <a:off x="457200" y="404664"/>
            <a:ext cx="8229600" cy="576064"/>
          </a:xfrm>
        </p:spPr>
        <p:txBody>
          <a:bodyPr>
            <a:normAutofit fontScale="90000"/>
          </a:bodyPr>
          <a:lstStyle/>
          <a:p>
            <a:r>
              <a:rPr lang="tr-TR" dirty="0" smtClean="0"/>
              <a:t> </a:t>
            </a:r>
            <a:r>
              <a:rPr lang="tr-TR" b="1" dirty="0" smtClean="0">
                <a:solidFill>
                  <a:srgbClr val="FF0000"/>
                </a:solidFill>
              </a:rPr>
              <a:t>Programın İçeriği</a:t>
            </a:r>
            <a:endParaRPr lang="tr-TR" b="1" dirty="0">
              <a:solidFill>
                <a:srgbClr val="FF0000"/>
              </a:solidFill>
            </a:endParaRPr>
          </a:p>
        </p:txBody>
      </p:sp>
    </p:spTree>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sz="2800" dirty="0" smtClean="0"/>
              <a:t>Öğretmenle işbirliği içerisinde öğrenciye ilişkin bilgileri toplar ve öğrencinin ihtiyaçlarını belirler.</a:t>
            </a:r>
          </a:p>
          <a:p>
            <a:r>
              <a:rPr lang="tr-TR" sz="2800" dirty="0" smtClean="0"/>
              <a:t>Ailelere,öğrencilere,öğretmenlere ve gerektiğinde diğer personele de hizmet alanı doğrultusunda destekler.</a:t>
            </a:r>
          </a:p>
          <a:p>
            <a:r>
              <a:rPr lang="tr-TR" sz="2800" dirty="0" smtClean="0"/>
              <a:t>Öğrenci gelişim dosyasının ve diğer kayıtların tutulmasında sınıf öğretmeniyle işbirliği yapar.</a:t>
            </a:r>
          </a:p>
          <a:p>
            <a:r>
              <a:rPr lang="tr-TR" sz="2800" dirty="0" smtClean="0"/>
              <a:t>Öğrenciyle ilgili kayıtları tutar ve istenilen raporu düzenler.</a:t>
            </a:r>
            <a:endParaRPr lang="tr-TR" sz="2800" dirty="0"/>
          </a:p>
        </p:txBody>
      </p:sp>
      <p:sp>
        <p:nvSpPr>
          <p:cNvPr id="2" name="1 Başlık"/>
          <p:cNvSpPr>
            <a:spLocks noGrp="1"/>
          </p:cNvSpPr>
          <p:nvPr>
            <p:ph type="title"/>
          </p:nvPr>
        </p:nvSpPr>
        <p:spPr/>
        <p:txBody>
          <a:bodyPr>
            <a:normAutofit fontScale="90000"/>
          </a:bodyPr>
          <a:lstStyle/>
          <a:p>
            <a:r>
              <a:rPr lang="tr-TR" b="1" dirty="0" smtClean="0">
                <a:solidFill>
                  <a:srgbClr val="FF0000"/>
                </a:solidFill>
              </a:rPr>
              <a:t>TANILAMA SÜRECİNDE REHBER ÖĞRETMENİN GÖREVİ</a:t>
            </a:r>
            <a:endParaRPr lang="tr-TR" b="1" dirty="0">
              <a:solidFill>
                <a:srgbClr val="FF0000"/>
              </a:solidFill>
            </a:endParaRPr>
          </a:p>
        </p:txBody>
      </p:sp>
    </p:spTree>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sz="2800" dirty="0" smtClean="0"/>
              <a:t>Öğrenciye yönelik hizmetleri planlar,işbirliğine yönelik gerekli tedbirleri alır.</a:t>
            </a:r>
          </a:p>
          <a:p>
            <a:r>
              <a:rPr lang="tr-TR" sz="2800" dirty="0" smtClean="0"/>
              <a:t>İhtiyaç duyulan araç gereçleri temin eder.</a:t>
            </a:r>
          </a:p>
          <a:p>
            <a:r>
              <a:rPr lang="tr-TR" sz="2800" dirty="0" smtClean="0"/>
              <a:t>Öğrencinin ihtiyaçları doğrultusunda okul içerisinde gerekli düzenlemeleri yapar.</a:t>
            </a:r>
          </a:p>
          <a:p>
            <a:r>
              <a:rPr lang="tr-TR" sz="2800" dirty="0" smtClean="0"/>
              <a:t>Öğrencinin eğitsel değerlendirme ve tanılanması için eğitsel değerlendirme isteği formunu ,RAM’lar bünyesinde oluşturulan özel eğitim değerlendirme kuruluna resmi yazı ile gönderir.</a:t>
            </a:r>
            <a:endParaRPr lang="tr-TR" sz="2800" dirty="0"/>
          </a:p>
        </p:txBody>
      </p:sp>
      <p:sp>
        <p:nvSpPr>
          <p:cNvPr id="2" name="1 Başlık"/>
          <p:cNvSpPr>
            <a:spLocks noGrp="1"/>
          </p:cNvSpPr>
          <p:nvPr>
            <p:ph type="title"/>
          </p:nvPr>
        </p:nvSpPr>
        <p:spPr/>
        <p:txBody>
          <a:bodyPr>
            <a:normAutofit fontScale="90000"/>
          </a:bodyPr>
          <a:lstStyle/>
          <a:p>
            <a:r>
              <a:rPr lang="tr-TR" b="1" dirty="0" smtClean="0">
                <a:solidFill>
                  <a:srgbClr val="FF0000"/>
                </a:solidFill>
              </a:rPr>
              <a:t>TANILAMA SÜRECİNDE OKUL </a:t>
            </a:r>
            <a:r>
              <a:rPr lang="tr-TR" b="1" dirty="0" smtClean="0">
                <a:solidFill>
                  <a:srgbClr val="FF0000"/>
                </a:solidFill>
              </a:rPr>
              <a:t>YÖNETİMİNİN </a:t>
            </a:r>
            <a:r>
              <a:rPr lang="tr-TR" b="1" dirty="0" smtClean="0">
                <a:solidFill>
                  <a:srgbClr val="FF0000"/>
                </a:solidFill>
              </a:rPr>
              <a:t>GÖREVİ</a:t>
            </a:r>
            <a:endParaRPr lang="tr-TR" b="1" dirty="0">
              <a:solidFill>
                <a:srgbClr val="FF0000"/>
              </a:solidFill>
            </a:endParaRPr>
          </a:p>
        </p:txBody>
      </p:sp>
    </p:spTree>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sz="2400" dirty="0" smtClean="0"/>
              <a:t>Eğitsel değerlendirme ve tanılama sürecinde,öğrencinin ailesini ve okulunu,gerektiğinde tıbbı değerlendirme ile RAM’da yapılamaması durumunda </a:t>
            </a:r>
            <a:r>
              <a:rPr lang="tr-TR" sz="2400" dirty="0" err="1" smtClean="0"/>
              <a:t>psiko</a:t>
            </a:r>
            <a:r>
              <a:rPr lang="tr-TR" sz="2400" dirty="0" smtClean="0"/>
              <a:t>-sosyal değerlendirme için ilgili kurum ve kuruluşlara yönlendirir.</a:t>
            </a:r>
          </a:p>
          <a:p>
            <a:r>
              <a:rPr lang="tr-TR" sz="2400" dirty="0" smtClean="0"/>
              <a:t>Eğitsel değerlendirme ve tanılama sonucu doğrultusunda öğrenci için en az kısıtlayıcı eğitim ortamı ve özel eğitim hizmetlerine karar verir.</a:t>
            </a:r>
          </a:p>
          <a:p>
            <a:r>
              <a:rPr lang="tr-TR" sz="2400" dirty="0" smtClean="0"/>
              <a:t>Verilen karara ilişkin olarak ‘özel eğitim değerlendirme raporu ’ ile eğitim planını hazırlar.</a:t>
            </a:r>
          </a:p>
          <a:p>
            <a:r>
              <a:rPr lang="tr-TR" sz="2400" dirty="0" smtClean="0"/>
              <a:t>Özel eğitim hizmetleri kurulu tarafından verilen yerleştirme kararı doğrultusunda ilgili okul veya kurum ile iş birliği yaparak uygulamayı takip eder.</a:t>
            </a:r>
          </a:p>
          <a:p>
            <a:r>
              <a:rPr lang="tr-TR" sz="2400" dirty="0" smtClean="0"/>
              <a:t>Yerleştirilen kuruma,öğrenciye ve aileye rehberlik eder.</a:t>
            </a:r>
            <a:endParaRPr lang="tr-TR" sz="2400" dirty="0"/>
          </a:p>
        </p:txBody>
      </p:sp>
      <p:sp>
        <p:nvSpPr>
          <p:cNvPr id="2" name="1 Başlık"/>
          <p:cNvSpPr>
            <a:spLocks noGrp="1"/>
          </p:cNvSpPr>
          <p:nvPr>
            <p:ph type="title"/>
          </p:nvPr>
        </p:nvSpPr>
        <p:spPr/>
        <p:txBody>
          <a:bodyPr>
            <a:normAutofit fontScale="90000"/>
          </a:bodyPr>
          <a:lstStyle/>
          <a:p>
            <a:r>
              <a:rPr lang="tr-TR" b="1" dirty="0" smtClean="0">
                <a:solidFill>
                  <a:srgbClr val="FF0000"/>
                </a:solidFill>
              </a:rPr>
              <a:t>TANILAMA SÜRECİNDE RAM’LARIN GÖREVİ</a:t>
            </a:r>
            <a:endParaRPr lang="tr-TR" b="1" dirty="0">
              <a:solidFill>
                <a:srgbClr val="FF0000"/>
              </a:solidFill>
            </a:endParaRPr>
          </a:p>
        </p:txBody>
      </p:sp>
    </p:spTree>
  </p:cSld>
  <p:clrMapOvr>
    <a:masterClrMapping/>
  </p:clrMapOvr>
  <p:transition spd="slow">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Özel eğitim değerlendirme kurulu  raporu doğrultusunda,özel eğitim sınıfı ihtiyacı olan öğrencinin uygun resmi okul veya kuruma yerleştirilmesini yapar.</a:t>
            </a:r>
          </a:p>
          <a:p>
            <a:r>
              <a:rPr lang="tr-TR" dirty="0" smtClean="0"/>
              <a:t>Eğitsel değerlendirme ve tanılama ile yerleştirme kararına yapılan itirazları inceleyerek gerekli tedbirleri alır.</a:t>
            </a:r>
            <a:endParaRPr lang="tr-TR" dirty="0"/>
          </a:p>
        </p:txBody>
      </p:sp>
      <p:sp>
        <p:nvSpPr>
          <p:cNvPr id="2" name="1 Başlık"/>
          <p:cNvSpPr>
            <a:spLocks noGrp="1"/>
          </p:cNvSpPr>
          <p:nvPr>
            <p:ph type="title"/>
          </p:nvPr>
        </p:nvSpPr>
        <p:spPr/>
        <p:txBody>
          <a:bodyPr>
            <a:normAutofit fontScale="90000"/>
          </a:bodyPr>
          <a:lstStyle/>
          <a:p>
            <a:r>
              <a:rPr lang="tr-TR" b="1" dirty="0" smtClean="0">
                <a:solidFill>
                  <a:srgbClr val="FF0000"/>
                </a:solidFill>
              </a:rPr>
              <a:t>TANILAMA SÜRECİNDE İL/İLÇE MİLLİ </a:t>
            </a:r>
            <a:r>
              <a:rPr lang="tr-TR" b="1" dirty="0" smtClean="0">
                <a:solidFill>
                  <a:srgbClr val="FF0000"/>
                </a:solidFill>
              </a:rPr>
              <a:t>EĞİTİM </a:t>
            </a:r>
            <a:r>
              <a:rPr lang="tr-TR" b="1" dirty="0" smtClean="0">
                <a:solidFill>
                  <a:srgbClr val="FF0000"/>
                </a:solidFill>
              </a:rPr>
              <a:t>MÜDÜRLÜĞÜNÜN GÖREVİ</a:t>
            </a:r>
            <a:endParaRPr lang="tr-TR" b="1" dirty="0">
              <a:solidFill>
                <a:srgbClr val="FF0000"/>
              </a:solidFill>
            </a:endParaRPr>
          </a:p>
        </p:txBody>
      </p:sp>
    </p:spTree>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buNone/>
            </a:pPr>
            <a:r>
              <a:rPr lang="tr-TR" dirty="0" smtClean="0"/>
              <a:t>            </a:t>
            </a:r>
            <a:r>
              <a:rPr lang="tr-TR" b="1" dirty="0" smtClean="0">
                <a:solidFill>
                  <a:srgbClr val="FF0000"/>
                </a:solidFill>
              </a:rPr>
              <a:t>ENGELLİ BİREY İÇİN GEREKLİ MİDİR?</a:t>
            </a:r>
          </a:p>
          <a:p>
            <a:pPr>
              <a:buNone/>
            </a:pPr>
            <a:r>
              <a:rPr lang="tr-TR" sz="2400" dirty="0" smtClean="0"/>
              <a:t>     Özel </a:t>
            </a:r>
            <a:r>
              <a:rPr lang="tr-TR" sz="2400" dirty="0" smtClean="0"/>
              <a:t>eğitimin en temel amacı özel gereksinimli bireyleri en az kısıtlayıcı ortamda akranlarıyla birlikte eğitim almasını sağlamak ve özel gereksinimli bireylerin kendine yetebilen bir birey olmasını ve toplumda etkin rol almasını sağlamaktır. Durum böyle olunca da özel gereksinimli bireyi örgün eğitimde normal sınıftan ayrı düşünmek imkansızdır. Özel gereksinimli bireyin akranlarıyla daha yakından iletişim kurmasını sağlamak,akademik olarak akranlarının seviyesine ulaşması için aynı sınıfta eğitim hayatına devam etmesi sağlanmalıdır.bunu yapabilmenin de en temel yapıtaşı kaynaştırma eğitimidir.</a:t>
            </a:r>
            <a:endParaRPr lang="tr-TR" sz="2400" dirty="0"/>
          </a:p>
        </p:txBody>
      </p:sp>
      <p:sp>
        <p:nvSpPr>
          <p:cNvPr id="2" name="1 Başlık"/>
          <p:cNvSpPr>
            <a:spLocks noGrp="1"/>
          </p:cNvSpPr>
          <p:nvPr>
            <p:ph type="title"/>
          </p:nvPr>
        </p:nvSpPr>
        <p:spPr/>
        <p:txBody>
          <a:bodyPr/>
          <a:lstStyle/>
          <a:p>
            <a:r>
              <a:rPr lang="tr-TR" b="1" dirty="0" smtClean="0">
                <a:solidFill>
                  <a:srgbClr val="FF0000"/>
                </a:solidFill>
              </a:rPr>
              <a:t>BÖLÜM:2 KAYNAŞTIRMA EĞİTİMİ</a:t>
            </a:r>
            <a:endParaRPr lang="tr-TR" b="1" dirty="0">
              <a:solidFill>
                <a:srgbClr val="FF0000"/>
              </a:solidFill>
            </a:endParaRPr>
          </a:p>
        </p:txBody>
      </p:sp>
    </p:spTree>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5937523"/>
          </a:xfrm>
        </p:spPr>
        <p:txBody>
          <a:bodyPr/>
          <a:lstStyle/>
          <a:p>
            <a:pPr>
              <a:buNone/>
            </a:pPr>
            <a:r>
              <a:rPr lang="tr-TR" dirty="0" smtClean="0"/>
              <a:t>             </a:t>
            </a:r>
            <a:r>
              <a:rPr lang="tr-TR" b="1" dirty="0" smtClean="0">
                <a:solidFill>
                  <a:srgbClr val="FF0000"/>
                </a:solidFill>
              </a:rPr>
              <a:t>KAYNAŞTIRMA EĞİTİMİN İLKELERİ </a:t>
            </a:r>
          </a:p>
          <a:p>
            <a:pPr marL="514350" indent="-514350">
              <a:buFont typeface="+mj-lt"/>
              <a:buAutoNum type="arabicPeriod"/>
            </a:pPr>
            <a:r>
              <a:rPr lang="tr-TR" sz="2400" dirty="0" smtClean="0"/>
              <a:t>Özel gereksinimli bireyin normal akranlarıyla aynım ortamda eğitim görme hakkı vardır.</a:t>
            </a:r>
          </a:p>
          <a:p>
            <a:pPr marL="514350" indent="-514350">
              <a:buFont typeface="+mj-lt"/>
              <a:buAutoNum type="arabicPeriod"/>
            </a:pPr>
            <a:r>
              <a:rPr lang="tr-TR" sz="2400" dirty="0" smtClean="0"/>
              <a:t>Kaynaştırma eğitime erken başlamak esastır.</a:t>
            </a:r>
          </a:p>
          <a:p>
            <a:pPr marL="514350" indent="-514350">
              <a:buFont typeface="+mj-lt"/>
              <a:buAutoNum type="arabicPeriod"/>
            </a:pPr>
            <a:r>
              <a:rPr lang="tr-TR" sz="2400" dirty="0" smtClean="0"/>
              <a:t>Kaynaştırma eğitiminde bireysel farklar vardır.</a:t>
            </a:r>
          </a:p>
          <a:p>
            <a:pPr marL="514350" indent="-514350">
              <a:buFont typeface="+mj-lt"/>
              <a:buAutoNum type="arabicPeriod"/>
            </a:pPr>
            <a:r>
              <a:rPr lang="tr-TR" sz="2400" dirty="0" smtClean="0"/>
              <a:t>Gönüllülük,sabır,sevgi  ve gayret gerekmektedir.</a:t>
            </a:r>
          </a:p>
          <a:p>
            <a:pPr marL="514350" indent="-514350">
              <a:buFont typeface="+mj-lt"/>
              <a:buAutoNum type="arabicPeriod"/>
            </a:pPr>
            <a:r>
              <a:rPr lang="tr-TR" sz="2400" dirty="0" smtClean="0"/>
              <a:t>Kaynaştırma eğitimi okul-aile ve çevre ile işbirliği içinde olmalıdır.</a:t>
            </a:r>
          </a:p>
          <a:p>
            <a:pPr marL="514350" indent="-514350">
              <a:buFont typeface="+mj-lt"/>
              <a:buAutoNum type="arabicPeriod"/>
            </a:pPr>
            <a:r>
              <a:rPr lang="tr-TR" sz="2400" dirty="0" smtClean="0"/>
              <a:t>Kaynaştırma eğitimi ,özel ve genel eğitimin ayrılmaz bir parçasıdır.</a:t>
            </a:r>
          </a:p>
          <a:p>
            <a:pPr marL="514350" indent="-514350">
              <a:buFont typeface="+mj-lt"/>
              <a:buAutoNum type="arabicPeriod"/>
            </a:pPr>
            <a:r>
              <a:rPr lang="tr-TR" sz="2400" dirty="0" smtClean="0"/>
              <a:t>Hizmetler yetersizliğe göre değil,eğitim gereksinimine göre planlanır.</a:t>
            </a:r>
          </a:p>
        </p:txBody>
      </p:sp>
    </p:spTree>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916832"/>
            <a:ext cx="8229600" cy="4209331"/>
          </a:xfrm>
        </p:spPr>
        <p:txBody>
          <a:bodyPr>
            <a:normAutofit lnSpcReduction="10000"/>
          </a:bodyPr>
          <a:lstStyle/>
          <a:p>
            <a:pPr>
              <a:buNone/>
            </a:pPr>
            <a:r>
              <a:rPr lang="tr-TR" dirty="0" smtClean="0"/>
              <a:t>            </a:t>
            </a:r>
            <a:r>
              <a:rPr lang="tr-TR" b="1" dirty="0" smtClean="0">
                <a:solidFill>
                  <a:srgbClr val="7030A0"/>
                </a:solidFill>
              </a:rPr>
              <a:t>1.TAM ZAMANLI KAYNAŞTIRMA</a:t>
            </a:r>
          </a:p>
          <a:p>
            <a:pPr>
              <a:buNone/>
            </a:pPr>
            <a:r>
              <a:rPr lang="tr-TR" sz="2400" dirty="0" smtClean="0"/>
              <a:t>Özel eğitime ihtiyacı olan öğrencinin kaydı normal sınıftadır;öğrenci tam gün boyunca normal sınıfta eğitim almaktadır.  Özel eğitim destek hizmetleri(destek eğitim odası) de almaktadır.Özel eğitime ihtiyacı olan birey normal sınıfta olduğu için akranlarıyla sürekli etkileşim içinde,sosyal açıdan da gelişim göstermektedir.</a:t>
            </a:r>
          </a:p>
          <a:p>
            <a:pPr>
              <a:buNone/>
            </a:pPr>
            <a:r>
              <a:rPr lang="tr-TR" sz="2400" dirty="0" smtClean="0"/>
              <a:t>Tam zamanlı kaynaştırma yoluyla eğitimlerine devam eden öğrenciler,yetersizliği olmayan akranlarıyla aynı sınıfta eğitim görürken kayıtlı bulundukları okuldaki programı takip ederler.</a:t>
            </a:r>
            <a:endParaRPr lang="tr-TR" sz="2400" dirty="0"/>
          </a:p>
        </p:txBody>
      </p:sp>
      <p:sp>
        <p:nvSpPr>
          <p:cNvPr id="2" name="1 Başlık"/>
          <p:cNvSpPr>
            <a:spLocks noGrp="1"/>
          </p:cNvSpPr>
          <p:nvPr>
            <p:ph type="title"/>
          </p:nvPr>
        </p:nvSpPr>
        <p:spPr/>
        <p:txBody>
          <a:bodyPr>
            <a:noAutofit/>
          </a:bodyPr>
          <a:lstStyle/>
          <a:p>
            <a:r>
              <a:rPr lang="tr-TR" sz="3600" b="1" dirty="0" smtClean="0">
                <a:solidFill>
                  <a:srgbClr val="FF0000"/>
                </a:solidFill>
              </a:rPr>
              <a:t>KAYNAŞTIRMA YOLUYLA EĞİTİM NASIL UYGULANIYOR</a:t>
            </a:r>
            <a:r>
              <a:rPr lang="tr-TR" sz="3200" b="1" dirty="0" smtClean="0">
                <a:solidFill>
                  <a:srgbClr val="FF0000"/>
                </a:solidFill>
              </a:rPr>
              <a:t>?</a:t>
            </a:r>
            <a:br>
              <a:rPr lang="tr-TR" sz="3200" b="1" dirty="0" smtClean="0">
                <a:solidFill>
                  <a:srgbClr val="FF0000"/>
                </a:solidFill>
              </a:rPr>
            </a:br>
            <a:r>
              <a:rPr lang="tr-TR" sz="2800" b="1" dirty="0" smtClean="0">
                <a:solidFill>
                  <a:srgbClr val="FF0000"/>
                </a:solidFill>
              </a:rPr>
              <a:t>KAÇ </a:t>
            </a:r>
            <a:r>
              <a:rPr lang="tr-TR" sz="2800" b="1" dirty="0" smtClean="0">
                <a:solidFill>
                  <a:srgbClr val="FF0000"/>
                </a:solidFill>
              </a:rPr>
              <a:t>FARKLI MODEL VE UYGULAMA BİÇİMİ VAR?</a:t>
            </a:r>
            <a:endParaRPr lang="tr-TR" sz="2800" b="1" dirty="0">
              <a:solidFill>
                <a:srgbClr val="FF0000"/>
              </a:solidFill>
            </a:endParaRPr>
          </a:p>
        </p:txBody>
      </p:sp>
    </p:spTree>
  </p:cSld>
  <p:clrMapOvr>
    <a:masterClrMapping/>
  </p:clrMapOvr>
  <p:transition spd="slow">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buNone/>
            </a:pPr>
            <a:r>
              <a:rPr lang="tr-TR" sz="2800" dirty="0" smtClean="0"/>
              <a:t>Kaynaştırma uygulamaları yapılan okullarda sınıf mevcutları;okul öncesi kurumlarında özel eğitim ihtiyacı olan iki öğrencinin bulunduğu sınıflarda 10,bir öğrencinin bulunduğu sınıflarda 20 öğrencidir.</a:t>
            </a:r>
          </a:p>
          <a:p>
            <a:pPr>
              <a:buNone/>
            </a:pPr>
            <a:r>
              <a:rPr lang="tr-TR" sz="2800" dirty="0" smtClean="0"/>
              <a:t>Diğer kademelerde ise;özel eğitim ihtiyacı olan iki öğrencinin bulunduğu sınıflarda 25,bir öğrencinin bulunduğu sınıflarda 35  kişiyi geçmeyecek şekilde düzenlenir.</a:t>
            </a:r>
          </a:p>
          <a:p>
            <a:pPr>
              <a:buNone/>
            </a:pPr>
            <a:r>
              <a:rPr lang="tr-TR" sz="2800" dirty="0" smtClean="0"/>
              <a:t>Ülkemizde en çok kullanılan kaynaştırma uygulamasıdır.</a:t>
            </a:r>
            <a:endParaRPr lang="tr-TR" sz="2800" dirty="0"/>
          </a:p>
        </p:txBody>
      </p:sp>
    </p:spTree>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4929411"/>
          </a:xfrm>
        </p:spPr>
        <p:txBody>
          <a:bodyPr>
            <a:normAutofit/>
          </a:bodyPr>
          <a:lstStyle/>
          <a:p>
            <a:pPr>
              <a:buNone/>
            </a:pPr>
            <a:r>
              <a:rPr lang="tr-TR" sz="2400" dirty="0" smtClean="0"/>
              <a:t>Öğrencinin bazı dersleri yetersizliği olmayan akranlarıyla birlikte aynı sınıfta ya da ders dışı etkinliklere birlikte katılma yoluyla yapılır.</a:t>
            </a:r>
          </a:p>
          <a:p>
            <a:pPr>
              <a:buNone/>
            </a:pPr>
            <a:r>
              <a:rPr lang="tr-TR" sz="2400" dirty="0" smtClean="0"/>
              <a:t>Sadece özel eğitim sınıfına devam eden öğrenciler için değil,özel eğitim okullarına devam eden (Eğitim Uygulama Okulu-Otistik çocuklar Eğitim Merkezi-İşitme Engelliler İlköğretim Okulu vb.)öğrencilerin kaynaştırma uygulamaları kapsamında,yetersizliği olmayan akranlarının devam ettiği okul ve kurumlarda bazı derslere ve sosyal etkinliklere katılması uygulaması da yarı zamanlı kaynaştırma kapsamında var olan bir uygulamadır.</a:t>
            </a:r>
          </a:p>
        </p:txBody>
      </p:sp>
      <p:sp>
        <p:nvSpPr>
          <p:cNvPr id="2" name="1 Başlık"/>
          <p:cNvSpPr>
            <a:spLocks noGrp="1"/>
          </p:cNvSpPr>
          <p:nvPr>
            <p:ph type="title"/>
          </p:nvPr>
        </p:nvSpPr>
        <p:spPr/>
        <p:txBody>
          <a:bodyPr>
            <a:normAutofit/>
          </a:bodyPr>
          <a:lstStyle/>
          <a:p>
            <a:r>
              <a:rPr lang="tr-TR" sz="3200" b="1" dirty="0" smtClean="0">
                <a:solidFill>
                  <a:srgbClr val="FF0000"/>
                </a:solidFill>
              </a:rPr>
              <a:t>2.YARI ZAMANLI KAYNAŞTIRMA</a:t>
            </a:r>
            <a:endParaRPr lang="tr-TR" sz="3200" b="1" dirty="0">
              <a:solidFill>
                <a:srgbClr val="FF0000"/>
              </a:solidFill>
            </a:endParaRPr>
          </a:p>
        </p:txBody>
      </p:sp>
    </p:spTree>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00808"/>
            <a:ext cx="8229600" cy="4425355"/>
          </a:xfrm>
        </p:spPr>
        <p:txBody>
          <a:bodyPr>
            <a:normAutofit/>
          </a:bodyPr>
          <a:lstStyle/>
          <a:p>
            <a:pPr>
              <a:buNone/>
            </a:pPr>
            <a:r>
              <a:rPr lang="tr-TR" sz="2800" dirty="0" smtClean="0"/>
              <a:t>Yetersizliği olmayan öğrenciler istekleri doğrultusunda  çevrelerinde kaynaştırma uygulaması yapan özel eğitim okullarına kayıt yaptırabilirler.</a:t>
            </a:r>
          </a:p>
          <a:p>
            <a:pPr>
              <a:buNone/>
            </a:pPr>
            <a:r>
              <a:rPr lang="tr-TR" sz="2800" dirty="0" smtClean="0"/>
              <a:t>Bu sınıfların mevcutları;5’i özel eğitim ihtiyacı olan öğrenci olmak üzere okul öncesi eğitimde 14,ilköğretim ve ortaöğretimde 20,yaygın eğitimde ise 10 öğrencidir.</a:t>
            </a:r>
          </a:p>
          <a:p>
            <a:pPr>
              <a:buNone/>
            </a:pPr>
            <a:endParaRPr lang="tr-TR" sz="2800" dirty="0"/>
          </a:p>
        </p:txBody>
      </p:sp>
      <p:sp>
        <p:nvSpPr>
          <p:cNvPr id="2" name="1 Başlık"/>
          <p:cNvSpPr>
            <a:spLocks noGrp="1"/>
          </p:cNvSpPr>
          <p:nvPr>
            <p:ph type="title"/>
          </p:nvPr>
        </p:nvSpPr>
        <p:spPr/>
        <p:txBody>
          <a:bodyPr>
            <a:normAutofit/>
          </a:bodyPr>
          <a:lstStyle/>
          <a:p>
            <a:r>
              <a:rPr lang="tr-TR" sz="3200" b="1" dirty="0" smtClean="0">
                <a:solidFill>
                  <a:srgbClr val="FF0000"/>
                </a:solidFill>
              </a:rPr>
              <a:t>3.TERSİNE KAYNAŞTIRMA</a:t>
            </a:r>
            <a:endParaRPr lang="tr-TR" sz="3200" b="1" dirty="0">
              <a:solidFill>
                <a:srgbClr val="FF0000"/>
              </a:solidFill>
            </a:endParaRP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224135"/>
          </a:xfrm>
        </p:spPr>
        <p:txBody>
          <a:bodyPr/>
          <a:lstStyle/>
          <a:p>
            <a:r>
              <a:rPr lang="tr-TR" b="1" dirty="0" smtClean="0">
                <a:solidFill>
                  <a:srgbClr val="FF0000"/>
                </a:solidFill>
              </a:rPr>
              <a:t>NEDEN ÖZEL </a:t>
            </a:r>
            <a:r>
              <a:rPr lang="tr-TR" b="1" dirty="0" smtClean="0">
                <a:solidFill>
                  <a:srgbClr val="FF0000"/>
                </a:solidFill>
              </a:rPr>
              <a:t>EĞİTİM ?</a:t>
            </a:r>
            <a:endParaRPr lang="tr-TR" b="1" dirty="0">
              <a:solidFill>
                <a:srgbClr val="FF0000"/>
              </a:solidFill>
            </a:endParaRPr>
          </a:p>
        </p:txBody>
      </p:sp>
      <p:sp>
        <p:nvSpPr>
          <p:cNvPr id="3" name="2 Alt Başlık"/>
          <p:cNvSpPr>
            <a:spLocks noGrp="1"/>
          </p:cNvSpPr>
          <p:nvPr>
            <p:ph type="subTitle" idx="1"/>
          </p:nvPr>
        </p:nvSpPr>
        <p:spPr>
          <a:xfrm>
            <a:off x="611560" y="1700808"/>
            <a:ext cx="7920880" cy="3312368"/>
          </a:xfrm>
        </p:spPr>
        <p:txBody>
          <a:bodyPr>
            <a:normAutofit/>
          </a:bodyPr>
          <a:lstStyle/>
          <a:p>
            <a:pPr algn="l"/>
            <a:r>
              <a:rPr lang="tr-TR" sz="2400" dirty="0" smtClean="0">
                <a:solidFill>
                  <a:schemeClr val="tx1">
                    <a:lumMod val="95000"/>
                    <a:lumOff val="5000"/>
                  </a:schemeClr>
                </a:solidFill>
                <a:cs typeface="Times New Roman" pitchFamily="18" charset="0"/>
              </a:rPr>
              <a:t>Toplum içindeki bireylerin farklı bireysel ilgi ve istekleri sahip oldukları aşikardır.Gelişmekte ve değişmekte olan dünyaya ayak uydurmak için eğitime ihtiyaç duyarlar.Bireysel olarak  akranlarından anlamlı farklılık gösteren bireylerde mevcuttur.Bu bireylerin toplumda beklenen konumunu ve rolünü elde etmek için ve ya yetersizlik düzeyinin engel derecesine ulaşmasını engellemek için bireylere özel eğitimin verilmesi gerekmektedir.</a:t>
            </a:r>
            <a:endParaRPr lang="tr-TR" sz="2400" dirty="0">
              <a:solidFill>
                <a:schemeClr val="tx1">
                  <a:lumMod val="95000"/>
                  <a:lumOff val="5000"/>
                </a:schemeClr>
              </a:solidFill>
              <a:cs typeface="Times New Roman" pitchFamily="18" charset="0"/>
            </a:endParaRPr>
          </a:p>
        </p:txBody>
      </p:sp>
    </p:spTree>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a:buNone/>
            </a:pPr>
            <a:r>
              <a:rPr lang="tr-TR" dirty="0" smtClean="0"/>
              <a:t>                        </a:t>
            </a:r>
            <a:r>
              <a:rPr lang="tr-TR" b="1" dirty="0" smtClean="0">
                <a:solidFill>
                  <a:srgbClr val="FF0000"/>
                </a:solidFill>
              </a:rPr>
              <a:t>HUKUKİ DAYANAKLAR     </a:t>
            </a:r>
          </a:p>
          <a:p>
            <a:pPr>
              <a:buNone/>
            </a:pPr>
            <a:r>
              <a:rPr lang="tr-TR" sz="2800" dirty="0" smtClean="0"/>
              <a:t>Anayasamızın 42. maddesindeki”…Devlet,durumları sebebiyle özel eğitime ihtiyacı olanlara topluma yararlı kılacak tedbirler alır.” hükmüne uygun olarak Milli Eğitim Temel Kanunu’nun 7. maddesinin ” Eğitim Hakkı” ile 8. maddesinin “Fırsat ve İmkan Eşitliği” başlığı altında ,”Özel eğitime ve korunmaya muhtaç çocukları yetiştirmek için özel tedbirler alınır.”hükmü yer almıştır. Ve başka birçok kanunda bu şekilde hükümler yer almaktadır.</a:t>
            </a:r>
            <a:endParaRPr lang="tr-TR" sz="2800" dirty="0"/>
          </a:p>
        </p:txBody>
      </p:sp>
      <p:sp>
        <p:nvSpPr>
          <p:cNvPr id="2" name="1 Başlık"/>
          <p:cNvSpPr>
            <a:spLocks noGrp="1"/>
          </p:cNvSpPr>
          <p:nvPr>
            <p:ph type="title"/>
          </p:nvPr>
        </p:nvSpPr>
        <p:spPr/>
        <p:txBody>
          <a:bodyPr>
            <a:normAutofit fontScale="90000"/>
          </a:bodyPr>
          <a:lstStyle/>
          <a:p>
            <a:r>
              <a:rPr lang="tr-TR" b="1" dirty="0" smtClean="0">
                <a:solidFill>
                  <a:srgbClr val="FF0000"/>
                </a:solidFill>
              </a:rPr>
              <a:t>NEDEN KAYNAŞTIRMA YOLUYLA EĞİTİM</a:t>
            </a:r>
            <a:endParaRPr lang="tr-TR" b="1" dirty="0">
              <a:solidFill>
                <a:srgbClr val="FF0000"/>
              </a:solidFill>
            </a:endParaRPr>
          </a:p>
        </p:txBody>
      </p:sp>
    </p:spTree>
  </p:cSld>
  <p:clrMapOvr>
    <a:masterClrMapping/>
  </p:clrMapOvr>
  <p:transition spd="slow">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43050"/>
            <a:ext cx="8229600" cy="4931486"/>
          </a:xfrm>
        </p:spPr>
        <p:txBody>
          <a:bodyPr>
            <a:normAutofit/>
          </a:bodyPr>
          <a:lstStyle/>
          <a:p>
            <a:r>
              <a:rPr lang="tr-TR" sz="1800" b="1" dirty="0" smtClean="0"/>
              <a:t>Kaynaştırma eğitiminin özel eğitime ihtiyacı olan bireye , ailesine  ve öğretmenine yararları şeklinde  ele alalım.</a:t>
            </a:r>
          </a:p>
          <a:p>
            <a:pPr>
              <a:buNone/>
            </a:pPr>
            <a:endParaRPr lang="tr-TR" sz="1800" b="1" dirty="0" smtClean="0"/>
          </a:p>
          <a:p>
            <a:pPr>
              <a:buNone/>
            </a:pPr>
            <a:r>
              <a:rPr lang="tr-TR" sz="1800" b="1" dirty="0" smtClean="0"/>
              <a:t>Özel Eğitime İhtiyacı Olan Bireye; </a:t>
            </a:r>
          </a:p>
          <a:p>
            <a:pPr>
              <a:buNone/>
            </a:pPr>
            <a:r>
              <a:rPr lang="tr-TR" sz="1800" b="1" dirty="0" smtClean="0"/>
              <a:t>1-Eğitimin bireyselleştirilerek  öğrencinin ilgi istek ve ihtiyaçları doğrultusunda sürdürülmesini sağlar.</a:t>
            </a:r>
          </a:p>
          <a:p>
            <a:pPr>
              <a:buNone/>
            </a:pPr>
            <a:r>
              <a:rPr lang="tr-TR" sz="1800" b="1" dirty="0" smtClean="0"/>
              <a:t>2-Öğrencinin kendine olan güvenini ve sorumluluk alma isteğini  aynı zamanda başarı duygusunu arttırarak  sosyal bir birey olmasına olanak sağlar.</a:t>
            </a:r>
          </a:p>
          <a:p>
            <a:pPr>
              <a:buNone/>
            </a:pPr>
            <a:r>
              <a:rPr lang="tr-TR" sz="1800" b="1" dirty="0" smtClean="0"/>
              <a:t>3-Öğrencinin normal akranlarıyla bir arada bulunması  onları model alarak olumlu davranışlarının artmasını sağlar.</a:t>
            </a:r>
          </a:p>
          <a:p>
            <a:pPr>
              <a:buNone/>
            </a:pPr>
            <a:r>
              <a:rPr lang="tr-TR" sz="1800" b="1" dirty="0" smtClean="0"/>
              <a:t>4-Normal gelişim gösteren öğrencilerin engellilere karşı tutum ve davranışlarını olumlu yönde geliştirir.</a:t>
            </a:r>
          </a:p>
          <a:p>
            <a:pPr>
              <a:buNone/>
            </a:pPr>
            <a:endParaRPr lang="tr-TR" sz="1800" dirty="0" smtClean="0"/>
          </a:p>
          <a:p>
            <a:pPr>
              <a:buNone/>
            </a:pPr>
            <a:endParaRPr lang="tr-TR" sz="1800" dirty="0"/>
          </a:p>
        </p:txBody>
      </p:sp>
      <p:sp>
        <p:nvSpPr>
          <p:cNvPr id="2" name="1 Başlık"/>
          <p:cNvSpPr>
            <a:spLocks noGrp="1"/>
          </p:cNvSpPr>
          <p:nvPr>
            <p:ph type="title"/>
          </p:nvPr>
        </p:nvSpPr>
        <p:spPr>
          <a:xfrm>
            <a:off x="457200" y="1000108"/>
            <a:ext cx="8229600" cy="500066"/>
          </a:xfrm>
        </p:spPr>
        <p:txBody>
          <a:bodyPr>
            <a:noAutofit/>
          </a:bodyPr>
          <a:lstStyle/>
          <a:p>
            <a:r>
              <a:rPr lang="tr-TR" sz="3200" b="1" dirty="0" smtClean="0">
                <a:solidFill>
                  <a:srgbClr val="FF0000"/>
                </a:solidFill>
              </a:rPr>
              <a:t>Kaynaştırma Eğitiminin Faydaları</a:t>
            </a:r>
            <a:endParaRPr lang="tr-TR" sz="3200" b="1" dirty="0">
              <a:solidFill>
                <a:srgbClr val="FF0000"/>
              </a:solidFill>
            </a:endParaRPr>
          </a:p>
        </p:txBody>
      </p:sp>
    </p:spTree>
  </p:cSld>
  <p:clrMapOvr>
    <a:masterClrMapping/>
  </p:clrMapOvr>
  <p:transition spd="slow">
    <p:randomBa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5574428"/>
          </a:xfrm>
        </p:spPr>
        <p:txBody>
          <a:bodyPr>
            <a:normAutofit/>
          </a:bodyPr>
          <a:lstStyle/>
          <a:p>
            <a:pPr>
              <a:buNone/>
            </a:pPr>
            <a:endParaRPr lang="tr-TR" sz="1400" b="1" dirty="0" smtClean="0"/>
          </a:p>
          <a:p>
            <a:pPr>
              <a:buNone/>
            </a:pPr>
            <a:endParaRPr lang="tr-TR" sz="1400" b="1" dirty="0" smtClean="0"/>
          </a:p>
          <a:p>
            <a:pPr>
              <a:buNone/>
            </a:pPr>
            <a:endParaRPr lang="tr-TR" sz="1400" b="1" dirty="0" smtClean="0"/>
          </a:p>
          <a:p>
            <a:pPr>
              <a:buNone/>
            </a:pPr>
            <a:r>
              <a:rPr lang="tr-TR" sz="1800" b="1" dirty="0" smtClean="0"/>
              <a:t>Aileye Faydaları;</a:t>
            </a:r>
          </a:p>
          <a:p>
            <a:pPr>
              <a:buNone/>
            </a:pPr>
            <a:r>
              <a:rPr lang="tr-TR" sz="1800" b="1" dirty="0" smtClean="0"/>
              <a:t>1-Çocuk üzerindeki beklentileri çocuğun kapasitesiyle uygunluk göstermeye başlar.</a:t>
            </a:r>
          </a:p>
          <a:p>
            <a:pPr>
              <a:buNone/>
            </a:pPr>
            <a:r>
              <a:rPr lang="tr-TR" sz="1800" b="1" dirty="0" smtClean="0"/>
              <a:t>2-Çocukların ilgi ve ihtiyaçları konusunda daha sağlıklı bilgi edinirler.</a:t>
            </a:r>
          </a:p>
          <a:p>
            <a:pPr>
              <a:buNone/>
            </a:pPr>
            <a:r>
              <a:rPr lang="tr-TR" sz="1800" b="1" dirty="0" smtClean="0"/>
              <a:t>3-Aile içi çatışmalar azalır ,aile sağlığı ve iş verimliliği artar.</a:t>
            </a:r>
          </a:p>
          <a:p>
            <a:pPr>
              <a:buNone/>
            </a:pPr>
            <a:r>
              <a:rPr lang="tr-TR" sz="1800" b="1" dirty="0" smtClean="0"/>
              <a:t>4-Çocuklarına nasıl yardım edecekleri konusunda yeni yollar öğrenirler.</a:t>
            </a:r>
          </a:p>
          <a:p>
            <a:pPr>
              <a:buNone/>
            </a:pPr>
            <a:endParaRPr lang="tr-TR" sz="1800" b="1" dirty="0" smtClean="0"/>
          </a:p>
          <a:p>
            <a:pPr>
              <a:buNone/>
            </a:pPr>
            <a:endParaRPr lang="tr-TR" sz="1800" b="1" dirty="0" smtClean="0"/>
          </a:p>
          <a:p>
            <a:pPr>
              <a:buNone/>
            </a:pPr>
            <a:endParaRPr lang="tr-TR" sz="1800" b="1" dirty="0" smtClean="0"/>
          </a:p>
          <a:p>
            <a:pPr>
              <a:buNone/>
            </a:pPr>
            <a:r>
              <a:rPr lang="tr-TR" sz="1800" b="1" dirty="0" smtClean="0"/>
              <a:t>Öğretmenlere  Faydaları;</a:t>
            </a:r>
          </a:p>
          <a:p>
            <a:pPr>
              <a:buNone/>
            </a:pPr>
            <a:r>
              <a:rPr lang="tr-TR" sz="1800" b="1" dirty="0" smtClean="0"/>
              <a:t>1-Şartsız kabul , sabır,bireysel özelliklere saygı davranışları gelişir.</a:t>
            </a:r>
          </a:p>
          <a:p>
            <a:pPr>
              <a:buNone/>
            </a:pPr>
            <a:r>
              <a:rPr lang="tr-TR" sz="1800" b="1" dirty="0" smtClean="0"/>
              <a:t>2-Eğitimde ekonomiklik ve fırsat eşitliği sağlanır.</a:t>
            </a:r>
          </a:p>
          <a:p>
            <a:pPr>
              <a:buNone/>
            </a:pPr>
            <a:r>
              <a:rPr lang="tr-TR" sz="1800" b="1" dirty="0" smtClean="0"/>
              <a:t>3-Farklı yöntem ve teknikler öğrenerek  öğretim becerilerini geliştirirler.</a:t>
            </a:r>
          </a:p>
          <a:p>
            <a:pPr>
              <a:buNone/>
            </a:pPr>
            <a:endParaRPr lang="tr-TR" sz="1800" b="1" dirty="0"/>
          </a:p>
        </p:txBody>
      </p:sp>
    </p:spTree>
  </p:cSld>
  <p:clrMapOvr>
    <a:masterClrMapping/>
  </p:clrMapOvr>
  <p:transition spd="slow">
    <p:randomBar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57364"/>
            <a:ext cx="8229600" cy="4717172"/>
          </a:xfrm>
        </p:spPr>
        <p:txBody>
          <a:bodyPr>
            <a:normAutofit/>
          </a:bodyPr>
          <a:lstStyle/>
          <a:p>
            <a:pPr>
              <a:buNone/>
            </a:pPr>
            <a:r>
              <a:rPr lang="tr-TR" sz="1800" b="1" dirty="0" smtClean="0"/>
              <a:t>Okul Öncesi Ve İlköğretim Okullarına</a:t>
            </a:r>
            <a:r>
              <a:rPr lang="tr-TR" sz="1400" b="1" dirty="0" smtClean="0"/>
              <a:t>;</a:t>
            </a:r>
          </a:p>
          <a:p>
            <a:pPr>
              <a:buNone/>
            </a:pPr>
            <a:r>
              <a:rPr lang="tr-TR" sz="1600" b="1" dirty="0" smtClean="0">
                <a:latin typeface="Times New Roman" pitchFamily="18" charset="0"/>
                <a:cs typeface="Times New Roman" pitchFamily="18" charset="0"/>
              </a:rPr>
              <a:t>Özel Eğitim Hizmetleri Yönetmeliğinin Okul Öncesi dönemde özel eğitim hizmetleri  başlığı  altındaki bölümün 29. maddesine göre “37-72 ay  arasındaki özel eğitime ihtiyacı olan bireylerin okul öncesi eğitimi zorunludur.Ancak bireylerin gelişim ve bireysel özellikleri dikkate alınarak okul öncesi eğitim dönemi süresi bir yıl daha uzatılabilir.”denilmektedir.</a:t>
            </a:r>
          </a:p>
          <a:p>
            <a:pPr>
              <a:buNone/>
            </a:pPr>
            <a:r>
              <a:rPr lang="tr-TR" sz="1600" b="1" dirty="0" smtClean="0">
                <a:latin typeface="Times New Roman" pitchFamily="18" charset="0"/>
                <a:cs typeface="Times New Roman" pitchFamily="18" charset="0"/>
              </a:rPr>
              <a:t>      Ayrıca M.E.B Okul Öncesi Eğitim Kurumları Yönetmeliğinin Okula Kayıt başlığı altındaki 10. madde bendine göre</a:t>
            </a:r>
            <a:endParaRPr lang="tr-TR" sz="1600" b="1" i="1" dirty="0" smtClean="0">
              <a:latin typeface="Times New Roman" pitchFamily="18" charset="0"/>
              <a:cs typeface="Times New Roman" pitchFamily="18" charset="0"/>
            </a:endParaRPr>
          </a:p>
          <a:p>
            <a:pPr>
              <a:buNone/>
            </a:pPr>
            <a:r>
              <a:rPr lang="tr-TR" sz="1600" b="1" i="1" dirty="0" smtClean="0">
                <a:latin typeface="Times New Roman" pitchFamily="18" charset="0"/>
                <a:cs typeface="Times New Roman" pitchFamily="18" charset="0"/>
              </a:rPr>
              <a:t>      </a:t>
            </a:r>
            <a:r>
              <a:rPr lang="tr-TR" sz="1600" b="1" dirty="0" smtClean="0">
                <a:latin typeface="Times New Roman" pitchFamily="18" charset="0"/>
                <a:cs typeface="Times New Roman" pitchFamily="18" charset="0"/>
              </a:rPr>
              <a:t>Rehberlik ve araştırma merkezlerinde oluşturulan  Özel Eğitim Değerlendirme  Kurulunca Düzenlenen  rapor  sonucunda okul öncesi eğitim </a:t>
            </a:r>
          </a:p>
          <a:p>
            <a:pPr>
              <a:buNone/>
            </a:pPr>
            <a:r>
              <a:rPr lang="tr-TR" sz="1600" b="1" dirty="0" smtClean="0">
                <a:latin typeface="Times New Roman" pitchFamily="18" charset="0"/>
                <a:cs typeface="Times New Roman" pitchFamily="18" charset="0"/>
              </a:rPr>
              <a:t>      kurumlarına yerleştirilmeleri uygun görülen 36-72 aylık çocuklar, ağır ve çok ağır düzeyde zihinsel ve birden çok yetersizliği olmamak  şartıyla on çocuk bulunan sınıflarda ikiden, yirmi çocuk bulunan sınıflarda ise birden fazla olmayacak şekilde kaydedilirler.’’denilmektedir.</a:t>
            </a:r>
          </a:p>
          <a:p>
            <a:pPr>
              <a:buNone/>
            </a:pPr>
            <a:endParaRPr lang="tr-TR" sz="1600" b="1" dirty="0" smtClean="0">
              <a:latin typeface="Times New Roman" pitchFamily="18" charset="0"/>
              <a:cs typeface="Times New Roman" pitchFamily="18" charset="0"/>
            </a:endParaRPr>
          </a:p>
          <a:p>
            <a:pPr>
              <a:buNone/>
            </a:pPr>
            <a:r>
              <a:rPr lang="tr-TR" sz="1600" b="1" dirty="0" smtClean="0">
                <a:latin typeface="Times New Roman" pitchFamily="18" charset="0"/>
                <a:cs typeface="Times New Roman" pitchFamily="18" charset="0"/>
              </a:rPr>
              <a:t>       (Özel eğitime ihtiyacı olan öğrencilerin okul öncesi ve ilköğretim</a:t>
            </a:r>
          </a:p>
          <a:p>
            <a:pPr>
              <a:buNone/>
            </a:pPr>
            <a:r>
              <a:rPr lang="tr-TR" sz="1600" b="1" dirty="0" smtClean="0">
                <a:latin typeface="Times New Roman" pitchFamily="18" charset="0"/>
                <a:cs typeface="Times New Roman" pitchFamily="18" charset="0"/>
              </a:rPr>
              <a:t>    okullarına kayıtları zorunludur.)</a:t>
            </a:r>
            <a:endParaRPr lang="tr-TR" sz="1600" b="1" dirty="0">
              <a:latin typeface="Times New Roman" pitchFamily="18" charset="0"/>
              <a:cs typeface="Times New Roman" pitchFamily="18" charset="0"/>
            </a:endParaRPr>
          </a:p>
        </p:txBody>
      </p:sp>
      <p:sp>
        <p:nvSpPr>
          <p:cNvPr id="2" name="1 Başlık"/>
          <p:cNvSpPr>
            <a:spLocks noGrp="1"/>
          </p:cNvSpPr>
          <p:nvPr>
            <p:ph type="title"/>
          </p:nvPr>
        </p:nvSpPr>
        <p:spPr>
          <a:xfrm>
            <a:off x="785786" y="1071546"/>
            <a:ext cx="7572428" cy="285752"/>
          </a:xfrm>
        </p:spPr>
        <p:txBody>
          <a:bodyPr>
            <a:noAutofit/>
          </a:bodyPr>
          <a:lstStyle/>
          <a:p>
            <a:r>
              <a:rPr lang="tr-TR" sz="2800" b="1" dirty="0" smtClean="0">
                <a:solidFill>
                  <a:srgbClr val="FF0000"/>
                </a:solidFill>
              </a:rPr>
              <a:t>Kaynaştırma Eğitimi Kayıt Kabul İşlemleri ve Süreci</a:t>
            </a:r>
            <a:endParaRPr lang="tr-TR" sz="2800" b="1" dirty="0">
              <a:solidFill>
                <a:srgbClr val="FF0000"/>
              </a:solidFill>
            </a:endParaRPr>
          </a:p>
        </p:txBody>
      </p:sp>
    </p:spTree>
  </p:cSld>
  <p:clrMapOvr>
    <a:masterClrMapping/>
  </p:clrMapOvr>
  <p:transition spd="slow">
    <p:randomBar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457200" y="1060180"/>
            <a:ext cx="8229600" cy="5310727"/>
          </a:xfrm>
          <a:prstGeom prst="rect">
            <a:avLst/>
          </a:prstGeom>
          <a:noFill/>
          <a:ln w="9525">
            <a:noFill/>
            <a:miter lim="800000"/>
            <a:headEnd/>
            <a:tailEnd/>
          </a:ln>
          <a:effectLst/>
        </p:spPr>
      </p:pic>
    </p:spTree>
  </p:cSld>
  <p:clrMapOvr>
    <a:masterClrMapping/>
  </p:clrMapOvr>
  <p:transition spd="slow">
    <p:randomBar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428596" y="1571612"/>
            <a:ext cx="8072494" cy="5143536"/>
          </a:xfrm>
          <a:prstGeom prst="rect">
            <a:avLst/>
          </a:prstGeom>
          <a:noFill/>
          <a:ln w="9525">
            <a:noFill/>
            <a:miter lim="800000"/>
            <a:headEnd/>
            <a:tailEnd/>
          </a:ln>
          <a:effectLst/>
        </p:spPr>
      </p:pic>
      <p:sp>
        <p:nvSpPr>
          <p:cNvPr id="5" name="4 Metin kutusu"/>
          <p:cNvSpPr txBox="1"/>
          <p:nvPr/>
        </p:nvSpPr>
        <p:spPr>
          <a:xfrm>
            <a:off x="857224" y="1000108"/>
            <a:ext cx="7143800" cy="646331"/>
          </a:xfrm>
          <a:prstGeom prst="rect">
            <a:avLst/>
          </a:prstGeom>
          <a:noFill/>
        </p:spPr>
        <p:txBody>
          <a:bodyPr wrap="square" rtlCol="0">
            <a:spAutoFit/>
          </a:bodyPr>
          <a:lstStyle/>
          <a:p>
            <a:endParaRPr lang="tr-TR" b="1" dirty="0" smtClean="0"/>
          </a:p>
          <a:p>
            <a:r>
              <a:rPr lang="tr-TR" b="1" dirty="0" smtClean="0"/>
              <a:t>Orta Öğretim okullarına;</a:t>
            </a:r>
            <a:endParaRPr lang="tr-TR" b="1" dirty="0"/>
          </a:p>
        </p:txBody>
      </p:sp>
    </p:spTree>
  </p:cSld>
  <p:clrMapOvr>
    <a:masterClrMapping/>
  </p:clrMapOvr>
  <p:transition spd="slow">
    <p:randomBar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502990"/>
          </a:xfrm>
        </p:spPr>
        <p:txBody>
          <a:bodyPr>
            <a:normAutofit/>
          </a:bodyPr>
          <a:lstStyle/>
          <a:p>
            <a:pPr>
              <a:buNone/>
            </a:pPr>
            <a:r>
              <a:rPr lang="tr-TR" sz="1600" b="1" dirty="0" smtClean="0"/>
              <a:t>      </a:t>
            </a:r>
            <a:r>
              <a:rPr lang="tr-TR" sz="1800" b="1" dirty="0" smtClean="0"/>
              <a:t>Öğrenci hangi kademede olursa olsun öncelikle bir okula kayıtlı olması gerekir. Kayıtlı olduğu okulda öğrencinin akademik açıdan akranlarının gerisinde kalması durumunda sınıf öğretmeni veli ile iletişime geçerek okul rehber öğretmeninin ve okul yönetiminin de işbirliği ile öğrenciyi bulundukları bölgede ki Rehberlik ve Araştırma Merkezine yönlendirmeleri gerekir.</a:t>
            </a:r>
          </a:p>
          <a:p>
            <a:pPr>
              <a:buNone/>
            </a:pPr>
            <a:endParaRPr lang="tr-TR" sz="1800" b="1" dirty="0" smtClean="0"/>
          </a:p>
          <a:p>
            <a:pPr>
              <a:buNone/>
            </a:pPr>
            <a:r>
              <a:rPr lang="tr-TR" sz="1800" b="1" dirty="0" smtClean="0">
                <a:solidFill>
                  <a:srgbClr val="C00000"/>
                </a:solidFill>
              </a:rPr>
              <a:t>NOT!!!</a:t>
            </a:r>
          </a:p>
          <a:p>
            <a:pPr>
              <a:buNone/>
            </a:pPr>
            <a:r>
              <a:rPr lang="tr-TR" sz="1800" b="1" dirty="0" smtClean="0"/>
              <a:t>    </a:t>
            </a:r>
          </a:p>
          <a:p>
            <a:pPr>
              <a:buNone/>
            </a:pPr>
            <a:r>
              <a:rPr lang="tr-TR" sz="1800" b="1" dirty="0" smtClean="0"/>
              <a:t>Yeni Kayıt Veya Kademe Geçişlerinde;  Öğrencinin kimlik ile okul bilgileri ve akademik durumunu özetleyen Eğitsel Değerlendirme İsteği Formunu  okul müdürü, sınıf öğretmeni,rehber öğretmeni ve veli doldurup imzalayarak Rehberlik ve Araştırma Merkezine kapalı zarf ile yollamalıdır.</a:t>
            </a:r>
          </a:p>
          <a:p>
            <a:pPr>
              <a:buNone/>
            </a:pPr>
            <a:endParaRPr lang="tr-TR" sz="1800" b="1" dirty="0" smtClean="0"/>
          </a:p>
          <a:p>
            <a:pPr>
              <a:buNone/>
            </a:pPr>
            <a:endParaRPr lang="tr-TR" sz="1800" b="1" dirty="0" smtClean="0"/>
          </a:p>
          <a:p>
            <a:pPr>
              <a:buNone/>
            </a:pPr>
            <a:r>
              <a:rPr lang="tr-TR" sz="1800" b="1" dirty="0" smtClean="0"/>
              <a:t>Kademe içi eğitimine devam eden öğrencilerde ise; Aynı şekilde Öğrencinin kimlik ile okul bilgileri ve akademik durumunu özetleyen Bireysel Gelişim Raporu okul müdürü, sınıf öğretmeni,rehber öğretmeni ve veli doldurup imzalayarak Rehberlik ve Araştırma Merkezine kapalı zarf ile yollamalıdır.</a:t>
            </a:r>
          </a:p>
          <a:p>
            <a:pPr>
              <a:buNone/>
            </a:pPr>
            <a:endParaRPr lang="tr-TR" sz="1600" b="1" dirty="0"/>
          </a:p>
        </p:txBody>
      </p:sp>
    </p:spTree>
  </p:cSld>
  <p:clrMapOvr>
    <a:masterClrMapping/>
  </p:clrMapOvr>
  <p:transition spd="slow">
    <p:randomBa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502990"/>
          </a:xfrm>
        </p:spPr>
        <p:txBody>
          <a:bodyPr/>
          <a:lstStyle/>
          <a:p>
            <a:endParaRPr lang="tr-TR" dirty="0"/>
          </a:p>
        </p:txBody>
      </p:sp>
      <p:pic>
        <p:nvPicPr>
          <p:cNvPr id="3074" name="Picture 2" descr="C:\Users\RAMAZAN_DRTYLRAM\Desktop\Ekran Alıntısı.PNG"/>
          <p:cNvPicPr>
            <a:picLocks noChangeAspect="1" noChangeArrowheads="1"/>
          </p:cNvPicPr>
          <p:nvPr/>
        </p:nvPicPr>
        <p:blipFill>
          <a:blip r:embed="rId2"/>
          <a:srcRect/>
          <a:stretch>
            <a:fillRect/>
          </a:stretch>
        </p:blipFill>
        <p:spPr bwMode="auto">
          <a:xfrm>
            <a:off x="571472" y="1142984"/>
            <a:ext cx="7643866" cy="5424495"/>
          </a:xfrm>
          <a:prstGeom prst="rect">
            <a:avLst/>
          </a:prstGeom>
          <a:noFill/>
        </p:spPr>
      </p:pic>
    </p:spTree>
  </p:cSld>
  <p:clrMapOvr>
    <a:masterClrMapping/>
  </p:clrMapOvr>
  <p:transition spd="slow">
    <p:randomBar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endParaRPr lang="tr-TR" dirty="0"/>
          </a:p>
        </p:txBody>
      </p:sp>
      <p:pic>
        <p:nvPicPr>
          <p:cNvPr id="4098" name="Picture 2" descr="C:\Users\RAMAZAN_DRTYLRAM\Desktop\Ekran Alıntısı.PNG"/>
          <p:cNvPicPr>
            <a:picLocks noChangeAspect="1" noChangeArrowheads="1"/>
          </p:cNvPicPr>
          <p:nvPr/>
        </p:nvPicPr>
        <p:blipFill>
          <a:blip r:embed="rId2"/>
          <a:srcRect/>
          <a:stretch>
            <a:fillRect/>
          </a:stretch>
        </p:blipFill>
        <p:spPr bwMode="auto">
          <a:xfrm>
            <a:off x="500034" y="1142984"/>
            <a:ext cx="8001056" cy="4619632"/>
          </a:xfrm>
          <a:prstGeom prst="rect">
            <a:avLst/>
          </a:prstGeom>
          <a:noFill/>
        </p:spPr>
      </p:pic>
    </p:spTree>
  </p:cSld>
  <p:clrMapOvr>
    <a:masterClrMapping/>
  </p:clrMapOvr>
  <p:transition spd="slow">
    <p:randomBar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788742"/>
          </a:xfrm>
        </p:spPr>
        <p:txBody>
          <a:bodyPr>
            <a:normAutofit/>
          </a:bodyPr>
          <a:lstStyle/>
          <a:p>
            <a:pPr>
              <a:buNone/>
            </a:pPr>
            <a:r>
              <a:rPr lang="tr-TR" sz="1600" dirty="0" smtClean="0"/>
              <a:t>     </a:t>
            </a:r>
          </a:p>
          <a:p>
            <a:pPr>
              <a:buNone/>
            </a:pPr>
            <a:endParaRPr lang="tr-TR" sz="1600" dirty="0" smtClean="0"/>
          </a:p>
          <a:p>
            <a:pPr>
              <a:buNone/>
            </a:pPr>
            <a:endParaRPr lang="tr-TR" sz="1600" dirty="0" smtClean="0"/>
          </a:p>
          <a:p>
            <a:pPr>
              <a:buNone/>
            </a:pPr>
            <a:endParaRPr lang="tr-TR" sz="1600" dirty="0" smtClean="0"/>
          </a:p>
          <a:p>
            <a:pPr>
              <a:buNone/>
            </a:pPr>
            <a:r>
              <a:rPr lang="tr-TR" sz="1600" dirty="0" smtClean="0"/>
              <a:t>     </a:t>
            </a:r>
            <a:r>
              <a:rPr lang="tr-TR" sz="1800" b="1" dirty="0" smtClean="0"/>
              <a:t>Rehberlik ve Araştırma Merkezleri randevu üzerine çalışmakta olduğu için velilerin Rehberlik Ve Araştırma Merkezinin resmi  internet sitelerinden veya telefonla arayarak randevu almaları gerekir. Verilen Randevu gününde ve saatinde orda olmaları gerekmektedir.</a:t>
            </a:r>
          </a:p>
          <a:p>
            <a:pPr>
              <a:buNone/>
            </a:pPr>
            <a:r>
              <a:rPr lang="tr-TR" sz="1800" b="1" dirty="0" smtClean="0"/>
              <a:t>     Rehberlik ve Araştırma merkezinde  öğrencinin velisi ile görüşme yapılır,eğitsel performansı değerlendirilir gerekiyorsa zeka testi uygulanır ve öğrencinin durumuna göre en az sınırlandırılmış ortamda eğitim alması için İl/İlçe Özel Eğitim Kuruluna eğitim hizmeti önerisinde bulunulur.İl/İlçe Özel Eğitim Kurulu bu öneriyi ve varsa veli dilekçesini dikkate alarak yerleştirme kararlarını okullara gönderir.Bu şekilde öğrencinin kayıt işlemi tamamlanmış olur. </a:t>
            </a:r>
            <a:endParaRPr lang="tr-TR" sz="1800" b="1" dirty="0"/>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buNone/>
            </a:pPr>
            <a:r>
              <a:rPr lang="tr-TR" dirty="0" smtClean="0"/>
              <a:t>        </a:t>
            </a:r>
            <a:r>
              <a:rPr lang="tr-TR" b="1" dirty="0" smtClean="0">
                <a:solidFill>
                  <a:srgbClr val="FF0000"/>
                </a:solidFill>
              </a:rPr>
              <a:t>ÖZEL EĞİTİMİN AMAÇLARI NELERDİR</a:t>
            </a:r>
          </a:p>
          <a:p>
            <a:pPr>
              <a:buNone/>
            </a:pPr>
            <a:r>
              <a:rPr lang="tr-TR" sz="2800" dirty="0" smtClean="0"/>
              <a:t>Özel eğitim,Milli Eğitimin genel ve özel amaçları doğrultusunda ,özel eğitim gerektiren bireylerin ;</a:t>
            </a:r>
          </a:p>
          <a:p>
            <a:pPr>
              <a:buNone/>
            </a:pPr>
            <a:r>
              <a:rPr lang="tr-TR" sz="2800" dirty="0" smtClean="0"/>
              <a:t>→Toplum içindeki rollerinin gerçekleşmesini ve çevresine uyumlu faydalı olan bir birey olarak yetişmesini,</a:t>
            </a:r>
          </a:p>
          <a:p>
            <a:pPr>
              <a:buNone/>
            </a:pPr>
            <a:r>
              <a:rPr lang="tr-TR" sz="2800" dirty="0" smtClean="0"/>
              <a:t>→ Toplum içinde bağımsız olarak yaşam becerilerini kazanmalarını</a:t>
            </a:r>
          </a:p>
          <a:p>
            <a:pPr>
              <a:buNone/>
            </a:pPr>
            <a:r>
              <a:rPr lang="tr-TR" sz="2800" dirty="0" smtClean="0"/>
              <a:t>→Özel eğitim programlarından yararlanarak eğitim hayatında bir üst kademeye geçmesini ve iş ve meslek alanında hayata atılmalarına yardımcı olmayı amaçlar.</a:t>
            </a:r>
          </a:p>
        </p:txBody>
      </p:sp>
    </p:spTree>
  </p:cSld>
  <p:clrMapOvr>
    <a:masterClrMapping/>
  </p:clrMapOvr>
  <p:transition spd="slow">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14488"/>
            <a:ext cx="8229600" cy="4860048"/>
          </a:xfrm>
        </p:spPr>
        <p:txBody>
          <a:bodyPr>
            <a:normAutofit lnSpcReduction="10000"/>
          </a:bodyPr>
          <a:lstStyle/>
          <a:p>
            <a:r>
              <a:rPr lang="tr-TR" sz="1600" b="1" dirty="0" smtClean="0"/>
              <a:t>Okul Yönetimi;</a:t>
            </a:r>
          </a:p>
          <a:p>
            <a:pPr>
              <a:buNone/>
            </a:pPr>
            <a:r>
              <a:rPr lang="tr-TR" sz="1600" b="1" dirty="0" smtClean="0"/>
              <a:t>      Okul yönetiminin öncelikle kaynaştırma öğrencisine karşı olumlu bir tutum geliştirmesi ve okulda bu atmosferi oluşturması gerekir.</a:t>
            </a:r>
          </a:p>
          <a:p>
            <a:pPr>
              <a:buNone/>
            </a:pPr>
            <a:r>
              <a:rPr lang="tr-TR" sz="1600" b="1" dirty="0" smtClean="0"/>
              <a:t>      Kaynaştırma öğrencilerinin sınıflara eşit ve yasal mevzuata uygun dağıtımına  özen göstermelidir.</a:t>
            </a:r>
          </a:p>
          <a:p>
            <a:pPr>
              <a:buNone/>
            </a:pPr>
            <a:r>
              <a:rPr lang="tr-TR" sz="1600" b="1" dirty="0" smtClean="0"/>
              <a:t>      Okulu fiziksel dananım açısından kaynaştırma eğitimine uygun hale getirmelidir.</a:t>
            </a:r>
          </a:p>
          <a:p>
            <a:pPr>
              <a:buNone/>
            </a:pPr>
            <a:r>
              <a:rPr lang="tr-TR" sz="1600" b="1" dirty="0" smtClean="0"/>
              <a:t>      Kaynaştırma öğrencisinin velisi, rehber öğretmen ve sınıf öğretmenin işbirliği içerisinde çalışmalarını koordine etmeli ve dahil olmalıdır.</a:t>
            </a:r>
          </a:p>
          <a:p>
            <a:pPr>
              <a:buNone/>
            </a:pPr>
            <a:r>
              <a:rPr lang="tr-TR" sz="1600" b="1" dirty="0" smtClean="0"/>
              <a:t> </a:t>
            </a:r>
            <a:endParaRPr lang="tr-TR" sz="2800" b="1" dirty="0" smtClean="0"/>
          </a:p>
          <a:p>
            <a:r>
              <a:rPr lang="tr-TR" sz="1600" b="1" dirty="0" smtClean="0"/>
              <a:t>Öğretmenler;</a:t>
            </a:r>
          </a:p>
          <a:p>
            <a:pPr>
              <a:buNone/>
            </a:pPr>
            <a:r>
              <a:rPr lang="tr-TR" sz="1600" b="1" dirty="0" smtClean="0"/>
              <a:t>    Kaynaştırma eğitimine başlamadan önce öğrenciyi ve sınıfı hazırlar.Sınıftaki diğer öğrencileri de kaynaştırma öğrencisi hakkında bilgilendirir.</a:t>
            </a:r>
          </a:p>
          <a:p>
            <a:pPr>
              <a:buNone/>
            </a:pPr>
            <a:r>
              <a:rPr lang="tr-TR" sz="1600" b="1" dirty="0" smtClean="0"/>
              <a:t>    Kaynaştırma  öğrencisinin eğitsel gereksinimlerini ve eğitsel performansını belirler.Diğer öğrencilerle etkileşimini sağlar.</a:t>
            </a:r>
          </a:p>
          <a:p>
            <a:pPr>
              <a:buNone/>
            </a:pPr>
            <a:r>
              <a:rPr lang="tr-TR" sz="1600" b="1" dirty="0" smtClean="0"/>
              <a:t>    Kaynaştırma öğrencisinin  görev ve sorumluluklarını diğer öğrencilerden ayrı tutarak eğitimini bireyselleştirmeye özen gösterir.</a:t>
            </a:r>
          </a:p>
          <a:p>
            <a:pPr>
              <a:buNone/>
            </a:pPr>
            <a:r>
              <a:rPr lang="tr-TR" sz="1600" b="1" dirty="0" smtClean="0"/>
              <a:t>    Sınıfta yarış ortamı oluşturmamaya dikkat etmelidir.</a:t>
            </a:r>
          </a:p>
          <a:p>
            <a:pPr>
              <a:buNone/>
            </a:pPr>
            <a:r>
              <a:rPr lang="tr-TR" sz="1400" b="1" dirty="0" smtClean="0"/>
              <a:t>    </a:t>
            </a:r>
            <a:endParaRPr lang="tr-TR" sz="1400" b="1" dirty="0"/>
          </a:p>
        </p:txBody>
      </p:sp>
      <p:sp>
        <p:nvSpPr>
          <p:cNvPr id="2" name="1 Başlık"/>
          <p:cNvSpPr>
            <a:spLocks noGrp="1"/>
          </p:cNvSpPr>
          <p:nvPr>
            <p:ph type="title"/>
          </p:nvPr>
        </p:nvSpPr>
        <p:spPr>
          <a:xfrm>
            <a:off x="457200" y="642918"/>
            <a:ext cx="8229600" cy="1143008"/>
          </a:xfrm>
        </p:spPr>
        <p:txBody>
          <a:bodyPr>
            <a:normAutofit/>
          </a:bodyPr>
          <a:lstStyle/>
          <a:p>
            <a:r>
              <a:rPr lang="tr-TR" sz="2800" b="1" dirty="0" smtClean="0">
                <a:solidFill>
                  <a:srgbClr val="FF0000"/>
                </a:solidFill>
              </a:rPr>
              <a:t>Kaynaştırma Eğitiminde Görev ve Sorumluluklar</a:t>
            </a:r>
            <a:endParaRPr lang="tr-TR" sz="2800" b="1" dirty="0">
              <a:solidFill>
                <a:srgbClr val="FF0000"/>
              </a:solidFill>
            </a:endParaRPr>
          </a:p>
        </p:txBody>
      </p:sp>
    </p:spTree>
  </p:cSld>
  <p:clrMapOvr>
    <a:masterClrMapping/>
  </p:clrMapOvr>
  <p:transition spd="slow">
    <p:randomBar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a:p>
        </p:txBody>
      </p:sp>
      <p:sp>
        <p:nvSpPr>
          <p:cNvPr id="2" name="1 Başlık"/>
          <p:cNvSpPr>
            <a:spLocks noGrp="1"/>
          </p:cNvSpPr>
          <p:nvPr>
            <p:ph type="title"/>
          </p:nvPr>
        </p:nvSpPr>
        <p:spPr>
          <a:xfrm>
            <a:off x="457200" y="857232"/>
            <a:ext cx="8229600" cy="714380"/>
          </a:xfrm>
        </p:spPr>
        <p:txBody>
          <a:bodyPr>
            <a:noAutofit/>
          </a:bodyPr>
          <a:lstStyle/>
          <a:p>
            <a:r>
              <a:rPr lang="tr-TR" sz="2800" b="1" dirty="0" smtClean="0">
                <a:solidFill>
                  <a:srgbClr val="FF0000"/>
                </a:solidFill>
              </a:rPr>
              <a:t>Kaynaştırma  Eğitimi Uygulanan Okullarda Fiziksel Ortam Ve Çevre </a:t>
            </a:r>
            <a:endParaRPr lang="tr-TR" sz="2800" b="1" dirty="0">
              <a:solidFill>
                <a:srgbClr val="FF0000"/>
              </a:solidFill>
            </a:endParaRPr>
          </a:p>
        </p:txBody>
      </p:sp>
      <p:pic>
        <p:nvPicPr>
          <p:cNvPr id="1026" name="Picture 2" descr="C:\Users\RAMAZAN_DRTYLRAM\Desktop\Ekran Alıntısı.PNG"/>
          <p:cNvPicPr>
            <a:picLocks noChangeAspect="1" noChangeArrowheads="1"/>
          </p:cNvPicPr>
          <p:nvPr/>
        </p:nvPicPr>
        <p:blipFill>
          <a:blip r:embed="rId2"/>
          <a:srcRect/>
          <a:stretch>
            <a:fillRect/>
          </a:stretch>
        </p:blipFill>
        <p:spPr bwMode="auto">
          <a:xfrm>
            <a:off x="357158" y="1785926"/>
            <a:ext cx="8501122" cy="4791075"/>
          </a:xfrm>
          <a:prstGeom prst="rect">
            <a:avLst/>
          </a:prstGeom>
          <a:noFill/>
        </p:spPr>
      </p:pic>
    </p:spTree>
  </p:cSld>
  <p:clrMapOvr>
    <a:masterClrMapping/>
  </p:clrMapOvr>
  <p:transition spd="slow">
    <p:randomBar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788742"/>
          </a:xfrm>
        </p:spPr>
        <p:txBody>
          <a:bodyPr>
            <a:normAutofit/>
          </a:bodyPr>
          <a:lstStyle/>
          <a:p>
            <a:r>
              <a:rPr lang="tr-TR" sz="1600" b="1" dirty="0" smtClean="0"/>
              <a:t>Derslikler her türlü engel gurubunun rahat hareket edebileceği şekilde düzenlenmelidir.</a:t>
            </a:r>
          </a:p>
          <a:p>
            <a:r>
              <a:rPr lang="tr-TR" sz="1600" b="1" dirty="0" smtClean="0"/>
              <a:t>Okul bahçesinde kaynaştırma öğrencilerinin akranlarıyla sosyal etkileşimde bulunabileceği ortamlar oluşturulmalıdır.</a:t>
            </a:r>
          </a:p>
          <a:p>
            <a:pPr>
              <a:buNone/>
            </a:pPr>
            <a:r>
              <a:rPr lang="tr-TR" sz="1600" b="1" dirty="0" smtClean="0"/>
              <a:t>    </a:t>
            </a:r>
          </a:p>
          <a:p>
            <a:pPr>
              <a:buNone/>
            </a:pPr>
            <a:r>
              <a:rPr lang="tr-TR" sz="1600" b="1" dirty="0" smtClean="0"/>
              <a:t>                                         </a:t>
            </a:r>
            <a:r>
              <a:rPr lang="tr-TR" b="1" dirty="0" smtClean="0">
                <a:solidFill>
                  <a:srgbClr val="FF0000"/>
                </a:solidFill>
              </a:rPr>
              <a:t>Destek Eğitim Odası</a:t>
            </a:r>
          </a:p>
          <a:p>
            <a:pPr>
              <a:buNone/>
            </a:pPr>
            <a:r>
              <a:rPr lang="tr-TR" sz="1600" b="1" dirty="0" smtClean="0"/>
              <a:t>     Okul bünyesinde kaynaştırma öğrencileri ve hatta normal öğrenciler için bire bir eğitim olanağı sağlayan ders  odalarıdır.Bu odalarda akademik açıdan akranlarının gerisinde kalan öğrenciler için eğitim desteği sağlanır.Ve öğrencilerin en kısa zamanda öğrenme eksikliklerini tamamlayarak akranlarının seviyesine ulaşmaları hedeflenir.</a:t>
            </a:r>
          </a:p>
          <a:p>
            <a:pPr>
              <a:buNone/>
            </a:pPr>
            <a:endParaRPr lang="tr-TR" sz="1600" b="1" dirty="0" smtClean="0"/>
          </a:p>
          <a:p>
            <a:pPr>
              <a:buNone/>
            </a:pPr>
            <a:r>
              <a:rPr lang="tr-TR" sz="1600" b="1" dirty="0" smtClean="0"/>
              <a:t>     Destek Eğitim Odaları Özel Eğitim Hizmetleri Kurulunun önerisi doğrultusunda  Milli Eğitim Müdürlükleri tarafından açılır.</a:t>
            </a:r>
          </a:p>
          <a:p>
            <a:pPr>
              <a:buNone/>
            </a:pPr>
            <a:r>
              <a:rPr lang="tr-TR" sz="1600" b="1" dirty="0" smtClean="0"/>
              <a:t>     Destek Eğitim Odalarında Görme ,İşitme ,Zihinsel Engelliler sınıf öğretmeni öncelikli olmak üzere  gezerek özel eğitim görevi yapan öğretmen ,sınıf öğretmeni veya alan öğretmenleri görevlendirilir.</a:t>
            </a:r>
          </a:p>
          <a:p>
            <a:pPr>
              <a:buNone/>
            </a:pPr>
            <a:r>
              <a:rPr lang="tr-TR" sz="1600" b="1" dirty="0" smtClean="0"/>
              <a:t>     Öncelikle okulun öğretmenlerinden olmak üzere  Ram’da görevli öğretmenlerden veya diğer okullardaki öğretmenler görevlendirilebilir.</a:t>
            </a:r>
          </a:p>
        </p:txBody>
      </p:sp>
    </p:spTree>
  </p:cSld>
  <p:clrMapOvr>
    <a:masterClrMapping/>
  </p:clrMapOvr>
  <p:transition spd="slow">
    <p:randomBar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71612"/>
            <a:ext cx="8229600" cy="5002924"/>
          </a:xfrm>
        </p:spPr>
        <p:txBody>
          <a:bodyPr>
            <a:normAutofit/>
          </a:bodyPr>
          <a:lstStyle/>
          <a:p>
            <a:pPr>
              <a:buNone/>
            </a:pPr>
            <a:r>
              <a:rPr lang="tr-TR" sz="1600" b="1" dirty="0" smtClean="0"/>
              <a:t>Destek eğitim odasında yürütülecek eğitim hizmetlerinin planlanması okul yönetimince yapılır.</a:t>
            </a:r>
          </a:p>
          <a:p>
            <a:pPr>
              <a:buNone/>
            </a:pPr>
            <a:r>
              <a:rPr lang="tr-TR" sz="1600" b="1" dirty="0" smtClean="0"/>
              <a:t>Destek eğitim odasında eğitim alacak öğrenciler </a:t>
            </a:r>
            <a:r>
              <a:rPr lang="tr-TR" sz="1600" b="1" dirty="0" err="1" smtClean="0"/>
              <a:t>Bep</a:t>
            </a:r>
            <a:r>
              <a:rPr lang="tr-TR" sz="1600" b="1" dirty="0" smtClean="0"/>
              <a:t> geliştirme  biriminin önerileri doğrultusunda  okul rehberlik ve psikolojik danışma hizmetleri komisyonunca belirlenir.</a:t>
            </a:r>
          </a:p>
          <a:p>
            <a:pPr>
              <a:buNone/>
            </a:pPr>
            <a:r>
              <a:rPr lang="tr-TR" sz="1600" b="1" dirty="0" smtClean="0"/>
              <a:t>Destek eğitim odasından her öğrencinin azami ölçüde yararlanması hedeflenir.</a:t>
            </a:r>
          </a:p>
          <a:p>
            <a:pPr>
              <a:buNone/>
            </a:pPr>
            <a:r>
              <a:rPr lang="tr-TR" sz="1600" b="1" dirty="0" smtClean="0"/>
              <a:t>Öğrencinin destek eğitim odasında alacağı haftalık ders saati haftalık toplam ders saatinin %40’ını geçmeyecek şekilde planlanır.</a:t>
            </a:r>
          </a:p>
          <a:p>
            <a:pPr>
              <a:buNone/>
            </a:pPr>
            <a:r>
              <a:rPr lang="tr-TR" sz="1600" b="1" dirty="0" smtClean="0"/>
              <a:t>Destek eğitim odasında  öğrencilerin eğitim performansları göz önünde bulundurularak  bireysel veya gurup eğitimi yapılabilir.</a:t>
            </a:r>
          </a:p>
          <a:p>
            <a:pPr>
              <a:buNone/>
            </a:pPr>
            <a:r>
              <a:rPr lang="tr-TR" sz="1600" b="1" dirty="0" smtClean="0"/>
              <a:t>Destek eğitim odasında öğrencilerin gereksinimlerine uygun araç gereç ve materyaller bulunur.</a:t>
            </a:r>
          </a:p>
          <a:p>
            <a:pPr>
              <a:buNone/>
            </a:pPr>
            <a:r>
              <a:rPr lang="tr-TR" sz="1600" b="1" dirty="0" smtClean="0"/>
              <a:t>Öğrencilerin genel başarı değerlendirmesinde destek eğitim odasındaki durumu da göz önünde bulundurulur.</a:t>
            </a:r>
          </a:p>
          <a:p>
            <a:pPr>
              <a:buNone/>
            </a:pPr>
            <a:r>
              <a:rPr lang="tr-TR" sz="1600" b="1" dirty="0" smtClean="0"/>
              <a:t>Destek eğitim odasında verilen eğitim ders saatleri içerisinde yapılır.</a:t>
            </a:r>
          </a:p>
          <a:p>
            <a:pPr>
              <a:buNone/>
            </a:pPr>
            <a:r>
              <a:rPr lang="tr-TR" sz="1600" b="1" dirty="0" smtClean="0"/>
              <a:t>Destek eğitim odasının yeri öğrencilerin yetersizlik durumlarına göre belirlenir.</a:t>
            </a:r>
            <a:endParaRPr lang="tr-TR" sz="1600" b="1" dirty="0"/>
          </a:p>
        </p:txBody>
      </p:sp>
      <p:sp>
        <p:nvSpPr>
          <p:cNvPr id="2" name="1 Başlık"/>
          <p:cNvSpPr>
            <a:spLocks noGrp="1"/>
          </p:cNvSpPr>
          <p:nvPr>
            <p:ph type="title"/>
          </p:nvPr>
        </p:nvSpPr>
        <p:spPr>
          <a:xfrm>
            <a:off x="457200" y="642918"/>
            <a:ext cx="8229600" cy="857256"/>
          </a:xfrm>
        </p:spPr>
        <p:txBody>
          <a:bodyPr>
            <a:normAutofit/>
          </a:bodyPr>
          <a:lstStyle/>
          <a:p>
            <a:r>
              <a:rPr lang="tr-TR" sz="2800" b="1" dirty="0" smtClean="0">
                <a:solidFill>
                  <a:srgbClr val="FF0000"/>
                </a:solidFill>
              </a:rPr>
              <a:t>Destek Eğitim Odasından Nasıl Yararlanılır?</a:t>
            </a:r>
            <a:endParaRPr lang="tr-TR" sz="2800" b="1" dirty="0">
              <a:solidFill>
                <a:srgbClr val="FF0000"/>
              </a:solidFill>
            </a:endParaRPr>
          </a:p>
        </p:txBody>
      </p:sp>
    </p:spTree>
  </p:cSld>
  <p:clrMapOvr>
    <a:masterClrMapping/>
  </p:clrMapOvr>
  <p:transition spd="slow">
    <p:randomBar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b="1" dirty="0" smtClean="0">
                <a:solidFill>
                  <a:srgbClr val="FF0000"/>
                </a:solidFill>
              </a:rPr>
              <a:t>BİREYSELLEŞTİRİLMİŞ EĞİTİM PROGRAMI(BEP)</a:t>
            </a:r>
            <a:endParaRPr lang="tr-TR" b="1" dirty="0">
              <a:solidFill>
                <a:srgbClr val="FF0000"/>
              </a:solidFill>
            </a:endParaRPr>
          </a:p>
        </p:txBody>
      </p:sp>
      <p:sp>
        <p:nvSpPr>
          <p:cNvPr id="3" name="2 Alt Başlık"/>
          <p:cNvSpPr>
            <a:spLocks noGrp="1"/>
          </p:cNvSpPr>
          <p:nvPr>
            <p:ph type="subTitle" idx="1"/>
          </p:nvPr>
        </p:nvSpPr>
        <p:spPr/>
        <p:txBody>
          <a:bodyPr/>
          <a:lstStyle/>
          <a:p>
            <a:r>
              <a:rPr lang="tr-TR" dirty="0" smtClean="0"/>
              <a:t>.</a:t>
            </a:r>
            <a:endParaRPr lang="tr-TR" dirty="0"/>
          </a:p>
        </p:txBody>
      </p:sp>
    </p:spTree>
  </p:cSld>
  <p:clrMapOvr>
    <a:masterClrMapping/>
  </p:clrMapOvr>
  <p:transition spd="slow">
    <p:randomBar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a:t>Bireyselleştirilmiş Eğitim Program (BEP): Özel eğitime ihtiyacı olan öğrencinin farklı gelişim alanlarında yapabildiklerini dikkate alarak, kazandırılacak davranışların neler </a:t>
            </a:r>
            <a:r>
              <a:rPr lang="tr-TR" dirty="0" smtClean="0"/>
              <a:t>olduğunu, </a:t>
            </a:r>
            <a:r>
              <a:rPr lang="tr-TR" dirty="0"/>
              <a:t>bu davranışlarını nerede, nasıl, kimler tarafından, hangi yöntemlerle ve ne kadar sürede kazandırılacağını belirten, gerekli destek eğitim hizmetlerini içeren, içinde ailesinin de yer aldığını bir ekip tarafından hazırlanan yazılı bir programdır</a:t>
            </a:r>
            <a:r>
              <a:rPr lang="tr-TR" dirty="0" smtClean="0"/>
              <a:t>.</a:t>
            </a:r>
            <a:endParaRPr lang="tr-TR" dirty="0"/>
          </a:p>
        </p:txBody>
      </p:sp>
      <p:sp>
        <p:nvSpPr>
          <p:cNvPr id="2" name="1 Başlık"/>
          <p:cNvSpPr>
            <a:spLocks noGrp="1"/>
          </p:cNvSpPr>
          <p:nvPr>
            <p:ph type="title"/>
          </p:nvPr>
        </p:nvSpPr>
        <p:spPr/>
        <p:txBody>
          <a:bodyPr>
            <a:normAutofit fontScale="90000"/>
          </a:bodyPr>
          <a:lstStyle/>
          <a:p>
            <a:r>
              <a:rPr lang="tr-TR" b="1" dirty="0" smtClean="0">
                <a:solidFill>
                  <a:srgbClr val="FF0000"/>
                </a:solidFill>
              </a:rPr>
              <a:t>BİREYSELLEŞTİRİLMİŞ EĞİTİM PROGRAMI (BEP)</a:t>
            </a:r>
            <a:endParaRPr lang="tr-TR" b="1" dirty="0">
              <a:solidFill>
                <a:srgbClr val="FF0000"/>
              </a:solidFill>
            </a:endParaRPr>
          </a:p>
        </p:txBody>
      </p:sp>
    </p:spTree>
  </p:cSld>
  <p:clrMapOvr>
    <a:masterClrMapping/>
  </p:clrMapOvr>
  <p:transition spd="slow">
    <p:randomBar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b="1" dirty="0" smtClean="0"/>
              <a:t>Öğrencinin </a:t>
            </a:r>
            <a:r>
              <a:rPr lang="tr-TR" b="1" dirty="0"/>
              <a:t>performans düzeyini, </a:t>
            </a:r>
          </a:p>
          <a:p>
            <a:r>
              <a:rPr lang="tr-TR" b="1" dirty="0"/>
              <a:t>RAM tarafından gönderilen eğitim planında yer alan yıllık amaçlar ve öğrencinin takip ettiği eğitim programı/programları temel alınarak hazırlanan kısa dönemli amaçları </a:t>
            </a:r>
          </a:p>
          <a:p>
            <a:r>
              <a:rPr lang="tr-TR" b="1" dirty="0"/>
              <a:t>Öğrencinin gereksinim duyduğu destek eğitim hizmetlerinin türü, süresi, sıklığı ve bu hizmetlerin nasıl ve kimler tarafından sağlanacağı</a:t>
            </a:r>
          </a:p>
          <a:p>
            <a:r>
              <a:rPr lang="tr-TR" b="1" dirty="0"/>
              <a:t>Öğretim ve değerlendirmede kullanılacak yöntem ve teknikleri, araç-gereç ve eğitim materyallerini,</a:t>
            </a:r>
          </a:p>
          <a:p>
            <a:r>
              <a:rPr lang="tr-TR" b="1" dirty="0"/>
              <a:t>Eğitim ortamına ilişkin düzenlemeleri</a:t>
            </a:r>
          </a:p>
          <a:p>
            <a:r>
              <a:rPr lang="tr-TR" b="1" dirty="0"/>
              <a:t>Davranış problemlerini önlemeye veya azaltmaya yönelik tedbirler ile uygulanacak yöntem ve teknikleri</a:t>
            </a:r>
          </a:p>
          <a:p>
            <a:r>
              <a:rPr lang="tr-TR" b="1" dirty="0"/>
              <a:t>Öğrencinin kişisel bilgilerini içerir.</a:t>
            </a:r>
          </a:p>
          <a:p>
            <a:endParaRPr lang="tr-TR" dirty="0"/>
          </a:p>
        </p:txBody>
      </p:sp>
      <p:sp>
        <p:nvSpPr>
          <p:cNvPr id="2" name="1 Başlık"/>
          <p:cNvSpPr>
            <a:spLocks noGrp="1"/>
          </p:cNvSpPr>
          <p:nvPr>
            <p:ph type="title"/>
          </p:nvPr>
        </p:nvSpPr>
        <p:spPr/>
        <p:txBody>
          <a:bodyPr/>
          <a:lstStyle/>
          <a:p>
            <a:r>
              <a:rPr lang="tr-TR" b="1" dirty="0" smtClean="0">
                <a:solidFill>
                  <a:srgbClr val="FF0000"/>
                </a:solidFill>
              </a:rPr>
              <a:t>BEP:</a:t>
            </a:r>
            <a:endParaRPr lang="tr-TR" b="1" dirty="0">
              <a:solidFill>
                <a:srgbClr val="FF0000"/>
              </a:solidFill>
            </a:endParaRPr>
          </a:p>
        </p:txBody>
      </p:sp>
    </p:spTree>
  </p:cSld>
  <p:clrMapOvr>
    <a:masterClrMapping/>
  </p:clrMapOvr>
  <p:transition spd="slow">
    <p:randomBar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573 </a:t>
            </a:r>
            <a:r>
              <a:rPr lang="tr-TR" dirty="0"/>
              <a:t>sayılı Özel Eğitim Hakkında Kanun Hükmünde Kararname’nin 4. Madde (f) bendinde “özel eğitime ihtiyacı olan bireyler için bireyselleştirilmiş eğitim planı geliştirilmesi ve eğitim programlarının bireyselleştirerek uygulanması esastır.” Hükmü olup, bu sayede BEP yasal olarak zorunlu hale </a:t>
            </a:r>
            <a:r>
              <a:rPr lang="tr-TR" dirty="0" smtClean="0"/>
              <a:t>getirmiştir.</a:t>
            </a:r>
            <a:endParaRPr lang="tr-TR" dirty="0"/>
          </a:p>
          <a:p>
            <a:endParaRPr lang="tr-TR" dirty="0"/>
          </a:p>
        </p:txBody>
      </p:sp>
      <p:sp>
        <p:nvSpPr>
          <p:cNvPr id="2" name="1 Başlık"/>
          <p:cNvSpPr>
            <a:spLocks noGrp="1"/>
          </p:cNvSpPr>
          <p:nvPr>
            <p:ph type="title"/>
          </p:nvPr>
        </p:nvSpPr>
        <p:spPr/>
        <p:txBody>
          <a:bodyPr/>
          <a:lstStyle/>
          <a:p>
            <a:r>
              <a:rPr lang="tr-TR" b="1" dirty="0" smtClean="0">
                <a:solidFill>
                  <a:srgbClr val="FF0000"/>
                </a:solidFill>
              </a:rPr>
              <a:t>BEP: Yasal Dayanaklar</a:t>
            </a:r>
            <a:endParaRPr lang="tr-TR" b="1" dirty="0">
              <a:solidFill>
                <a:srgbClr val="FF0000"/>
              </a:solidFill>
            </a:endParaRPr>
          </a:p>
        </p:txBody>
      </p:sp>
    </p:spTree>
  </p:cSld>
  <p:clrMapOvr>
    <a:masterClrMapping/>
  </p:clrMapOvr>
  <p:transition spd="slow">
    <p:randomBar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a:t>Ö</a:t>
            </a:r>
            <a:r>
              <a:rPr lang="tr-TR" dirty="0" smtClean="0"/>
              <a:t>ğrencinin</a:t>
            </a:r>
            <a:r>
              <a:rPr lang="tr-TR" dirty="0"/>
              <a:t>, öğretmenin, ailenin ihtiyaçları doğrultusunda hazırlanır. Bu doğrultuda belirlenen amaçlara ulaşılmasını sağlayacak destek eğitim hizmetlerini içerir.</a:t>
            </a:r>
          </a:p>
          <a:p>
            <a:r>
              <a:rPr lang="tr-TR" dirty="0"/>
              <a:t>Öğrencinin tüm gelişim ve disiplin alanlarında gözlem, gelişim ve değerlendirme ölçekleri kullanılarak amaçların gerçekleşme düzeyi izlenir. </a:t>
            </a:r>
            <a:r>
              <a:rPr lang="tr-TR" dirty="0" err="1"/>
              <a:t>BEP’te</a:t>
            </a:r>
            <a:r>
              <a:rPr lang="tr-TR" dirty="0"/>
              <a:t> ve yöneltme kararlarında bu sonuçlar ve amaçlar kıstas olarak alınır</a:t>
            </a:r>
            <a:r>
              <a:rPr lang="tr-TR" dirty="0" smtClean="0"/>
              <a:t>.</a:t>
            </a:r>
            <a:endParaRPr lang="tr-TR" dirty="0"/>
          </a:p>
        </p:txBody>
      </p:sp>
      <p:sp>
        <p:nvSpPr>
          <p:cNvPr id="2" name="1 Başlık"/>
          <p:cNvSpPr>
            <a:spLocks noGrp="1"/>
          </p:cNvSpPr>
          <p:nvPr>
            <p:ph type="title"/>
          </p:nvPr>
        </p:nvSpPr>
        <p:spPr/>
        <p:txBody>
          <a:bodyPr/>
          <a:lstStyle/>
          <a:p>
            <a:r>
              <a:rPr lang="tr-TR" b="1" dirty="0" smtClean="0">
                <a:solidFill>
                  <a:srgbClr val="FF0000"/>
                </a:solidFill>
              </a:rPr>
              <a:t>BEP:</a:t>
            </a:r>
            <a:endParaRPr lang="tr-TR" b="1" dirty="0">
              <a:solidFill>
                <a:srgbClr val="FF0000"/>
              </a:solidFill>
            </a:endParaRPr>
          </a:p>
        </p:txBody>
      </p:sp>
    </p:spTree>
  </p:cSld>
  <p:clrMapOvr>
    <a:masterClrMapping/>
  </p:clrMapOvr>
  <p:transition spd="slow">
    <p:randomBar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buNone/>
            </a:pPr>
            <a:r>
              <a:rPr lang="tr-TR" dirty="0" smtClean="0"/>
              <a:t>     Özel </a:t>
            </a:r>
            <a:r>
              <a:rPr lang="tr-TR" dirty="0"/>
              <a:t>eğitime ihtiyacı olan bireyin eğitsel gereksinimlerini karşılamak üzere:</a:t>
            </a:r>
          </a:p>
          <a:p>
            <a:r>
              <a:rPr lang="tr-TR" dirty="0" smtClean="0"/>
              <a:t>A. Eğitim </a:t>
            </a:r>
            <a:r>
              <a:rPr lang="tr-TR" dirty="0"/>
              <a:t>Ortamı: Kaynaştırma, özel eğitim sınıfı, özel eğitim okulu, hastane sınıfları</a:t>
            </a:r>
          </a:p>
          <a:p>
            <a:r>
              <a:rPr lang="tr-TR" dirty="0" smtClean="0"/>
              <a:t>B. Destek </a:t>
            </a:r>
            <a:r>
              <a:rPr lang="tr-TR" dirty="0"/>
              <a:t>Hizmetler: Destek eğitim odası, sınıf içi destek, dil ve konuşma terapisi, fizyoterapi, ulaşım, aile eğitimi, evde eğitim</a:t>
            </a:r>
          </a:p>
          <a:p>
            <a:r>
              <a:rPr lang="tr-TR" dirty="0" smtClean="0"/>
              <a:t>C.Disiplin </a:t>
            </a:r>
            <a:r>
              <a:rPr lang="tr-TR" dirty="0"/>
              <a:t>Alanı: Akademik, iletişim, matematik, hayat bilgisi, toplumsal uyum, sosyal beceriler, müzik, resim</a:t>
            </a:r>
          </a:p>
          <a:p>
            <a:pPr>
              <a:buNone/>
            </a:pPr>
            <a:r>
              <a:rPr lang="tr-TR" dirty="0" smtClean="0"/>
              <a:t>    </a:t>
            </a:r>
          </a:p>
          <a:p>
            <a:pPr>
              <a:buNone/>
            </a:pPr>
            <a:r>
              <a:rPr lang="tr-TR" dirty="0"/>
              <a:t> </a:t>
            </a:r>
            <a:r>
              <a:rPr lang="tr-TR" dirty="0" smtClean="0"/>
              <a:t>    Vb</a:t>
            </a:r>
            <a:r>
              <a:rPr lang="tr-TR" dirty="0"/>
              <a:t>. hizmet ve uygulamalardan en üst düzeyde yararlanmasını sağlamak için hazırlanır. Bu durumlar öğrencinin ihtiyaçlarına göre değişebilir, ayarlanır. </a:t>
            </a:r>
          </a:p>
        </p:txBody>
      </p:sp>
      <p:sp>
        <p:nvSpPr>
          <p:cNvPr id="2" name="1 Başlık"/>
          <p:cNvSpPr>
            <a:spLocks noGrp="1"/>
          </p:cNvSpPr>
          <p:nvPr>
            <p:ph type="title"/>
          </p:nvPr>
        </p:nvSpPr>
        <p:spPr/>
        <p:txBody>
          <a:bodyPr/>
          <a:lstStyle/>
          <a:p>
            <a:r>
              <a:rPr lang="tr-TR" b="1" dirty="0" smtClean="0">
                <a:solidFill>
                  <a:srgbClr val="FF0000"/>
                </a:solidFill>
              </a:rPr>
              <a:t>BEP:</a:t>
            </a:r>
            <a:endParaRPr lang="tr-TR" b="1" dirty="0">
              <a:solidFill>
                <a:srgbClr val="FF0000"/>
              </a:solidFill>
            </a:endParaRPr>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buNone/>
            </a:pPr>
            <a:r>
              <a:rPr lang="tr-TR" sz="2800" dirty="0" smtClean="0"/>
              <a:t>1)Özel eğitime ihtiyacı olan bireyler,özel eğitim hizmetlerinden yararlanmalıdır.</a:t>
            </a:r>
          </a:p>
          <a:p>
            <a:pPr>
              <a:buNone/>
            </a:pPr>
            <a:r>
              <a:rPr lang="tr-TR" sz="2800" dirty="0" smtClean="0"/>
              <a:t>2)Özel eğitime ihtiyacı olan bireylerin,özel eğitime mümkün olan en kısa sürede başlaması esastır.</a:t>
            </a:r>
          </a:p>
          <a:p>
            <a:pPr>
              <a:buNone/>
            </a:pPr>
            <a:r>
              <a:rPr lang="tr-TR" sz="3000" dirty="0" smtClean="0"/>
              <a:t>3)Özel eğitim hizmetleri,özel eğitim gerektiren bireyleri sosyal çevreden ayırmadan planlanmalı ve yürütülmelidir.</a:t>
            </a:r>
          </a:p>
          <a:p>
            <a:pPr>
              <a:buNone/>
            </a:pPr>
            <a:r>
              <a:rPr lang="tr-TR" sz="3000" dirty="0" smtClean="0"/>
              <a:t>4)Özel eğitim gerektiren bireylerin,normal bireylerle en az kısıtlayıcı ortamda eğitim almalarına öncelik verilmelidir.</a:t>
            </a:r>
          </a:p>
          <a:p>
            <a:endParaRPr lang="tr-TR" dirty="0"/>
          </a:p>
        </p:txBody>
      </p:sp>
      <p:sp>
        <p:nvSpPr>
          <p:cNvPr id="2" name="1 Başlık"/>
          <p:cNvSpPr>
            <a:spLocks noGrp="1"/>
          </p:cNvSpPr>
          <p:nvPr>
            <p:ph type="title"/>
          </p:nvPr>
        </p:nvSpPr>
        <p:spPr/>
        <p:txBody>
          <a:bodyPr/>
          <a:lstStyle/>
          <a:p>
            <a:r>
              <a:rPr lang="tr-TR" b="1" dirty="0" smtClean="0">
                <a:solidFill>
                  <a:srgbClr val="C00000"/>
                </a:solidFill>
              </a:rPr>
              <a:t>ÖZEL EĞİTİMİN İLKELERİ</a:t>
            </a:r>
            <a:endParaRPr lang="tr-TR" b="1" dirty="0">
              <a:solidFill>
                <a:srgbClr val="C00000"/>
              </a:solidFill>
            </a:endParaRPr>
          </a:p>
        </p:txBody>
      </p:sp>
    </p:spTree>
  </p:cSld>
  <p:clrMapOvr>
    <a:masterClrMapping/>
  </p:clrMapOvr>
  <p:transition spd="slow">
    <p:randomBar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smtClean="0"/>
              <a:t>Aile</a:t>
            </a:r>
            <a:r>
              <a:rPr lang="tr-TR" dirty="0"/>
              <a:t>, öğretmen ve ilgili uzmanların ortak çalışması ile hazırlanır ve ailenin onayı ile uygulanır.</a:t>
            </a:r>
          </a:p>
          <a:p>
            <a:r>
              <a:rPr lang="tr-TR" dirty="0"/>
              <a:t>Genel olarak BEP, kişinin ihtiyaçlarına göre yapılması gereken eylemleri ve alt basamaklarını nasıl, kiminle, nerede, hangi sürede yapılacağını gösteren bir akıştır.</a:t>
            </a:r>
          </a:p>
          <a:p>
            <a:r>
              <a:rPr lang="tr-TR" dirty="0"/>
              <a:t>Öğrenciye özgü bilişsel hedeflerin, grup hedefleri içerisinde gerçekleştirilmesi amaçlanır.</a:t>
            </a:r>
          </a:p>
          <a:p>
            <a:pPr>
              <a:buNone/>
            </a:pPr>
            <a:r>
              <a:rPr lang="tr-TR" dirty="0" smtClean="0"/>
              <a:t>     </a:t>
            </a:r>
            <a:r>
              <a:rPr lang="tr-TR" dirty="0" err="1" smtClean="0"/>
              <a:t>BEP’i</a:t>
            </a:r>
            <a:r>
              <a:rPr lang="tr-TR" dirty="0" smtClean="0"/>
              <a:t> </a:t>
            </a:r>
            <a:r>
              <a:rPr lang="tr-TR" dirty="0"/>
              <a:t>özel eğitime ihtiyacı olan öğrencinin performans düzeyi, ilgi ve yeteneklerinden hareketle öğrenciye özgü hazırlanmış </a:t>
            </a:r>
            <a:r>
              <a:rPr lang="tr-TR" dirty="0" err="1"/>
              <a:t>ünitelendirilmiş</a:t>
            </a:r>
            <a:r>
              <a:rPr lang="tr-TR" dirty="0"/>
              <a:t> yıllık ders planı olarak da düşünebiliriz. </a:t>
            </a:r>
          </a:p>
          <a:p>
            <a:endParaRPr lang="tr-TR" dirty="0"/>
          </a:p>
        </p:txBody>
      </p:sp>
      <p:sp>
        <p:nvSpPr>
          <p:cNvPr id="2" name="1 Başlık"/>
          <p:cNvSpPr>
            <a:spLocks noGrp="1"/>
          </p:cNvSpPr>
          <p:nvPr>
            <p:ph type="title"/>
          </p:nvPr>
        </p:nvSpPr>
        <p:spPr/>
        <p:txBody>
          <a:bodyPr/>
          <a:lstStyle/>
          <a:p>
            <a:r>
              <a:rPr lang="tr-TR" b="1" dirty="0" smtClean="0">
                <a:solidFill>
                  <a:srgbClr val="C00000"/>
                </a:solidFill>
              </a:rPr>
              <a:t>BEP:</a:t>
            </a:r>
            <a:endParaRPr lang="tr-TR" b="1" dirty="0">
              <a:solidFill>
                <a:srgbClr val="C00000"/>
              </a:solidFill>
            </a:endParaRPr>
          </a:p>
        </p:txBody>
      </p:sp>
    </p:spTree>
  </p:cSld>
  <p:clrMapOvr>
    <a:masterClrMapping/>
  </p:clrMapOvr>
  <p:transition spd="slow">
    <p:randomBar dir="ver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smtClean="0"/>
              <a:t>Yalnızca </a:t>
            </a:r>
            <a:r>
              <a:rPr lang="tr-TR" dirty="0"/>
              <a:t>öğretmeni ilgilendirmez. Sınıfta problem olarak görülen öğrenciden kurtulma aracı değildir. Öğrenciyi etiketlemek için kullanılamaz. Öğrencinin yalnızca akademik becerilerine odaklanmaz. Öğrenciye ve aileye ek yük getiren bir ekonomik külfet değildir. Öğrenciye yapabileceğinden fazlasını yüklemek için bir araç değildir ve maksadı da bu değildir.</a:t>
            </a:r>
          </a:p>
          <a:p>
            <a:r>
              <a:rPr lang="tr-TR" dirty="0"/>
              <a:t>BEP; İhtiyaçları birbirinden farklılık gösteren, her biri eğitimden faydalanma hakkıyla eğitim sisteminde bulunan, müfredatla sınırlandırılamayacak eğitim ihtiyaçları bulunan bireylerin eğitim gereksinimlerini çerçevelemek maksadıyla oluşturulur.</a:t>
            </a:r>
          </a:p>
          <a:p>
            <a:endParaRPr lang="tr-TR" dirty="0"/>
          </a:p>
        </p:txBody>
      </p:sp>
      <p:sp>
        <p:nvSpPr>
          <p:cNvPr id="2" name="1 Başlık"/>
          <p:cNvSpPr>
            <a:spLocks noGrp="1"/>
          </p:cNvSpPr>
          <p:nvPr>
            <p:ph type="title"/>
          </p:nvPr>
        </p:nvSpPr>
        <p:spPr/>
        <p:txBody>
          <a:bodyPr>
            <a:normAutofit/>
          </a:bodyPr>
          <a:lstStyle/>
          <a:p>
            <a:r>
              <a:rPr lang="tr-TR" b="1" dirty="0" smtClean="0">
                <a:solidFill>
                  <a:srgbClr val="FF0000"/>
                </a:solidFill>
              </a:rPr>
              <a:t>ANCAK </a:t>
            </a:r>
            <a:r>
              <a:rPr lang="tr-TR" dirty="0" smtClean="0"/>
              <a:t>BEP:</a:t>
            </a:r>
            <a:endParaRPr lang="tr-TR" dirty="0"/>
          </a:p>
        </p:txBody>
      </p:sp>
    </p:spTree>
  </p:cSld>
  <p:clrMapOvr>
    <a:masterClrMapping/>
  </p:clrMapOvr>
  <p:transition spd="slow">
    <p:randomBar dir="ver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tr-TR" dirty="0" smtClean="0"/>
              <a:t>Öğrencinin </a:t>
            </a:r>
            <a:r>
              <a:rPr lang="tr-TR" dirty="0"/>
              <a:t>engelinden kaynaklanan ihtiyaçlarının neler olduğunu ortaya koyar ve eğitim sürecinin bu ihtiyaçlara göre düzenlenmesini kılavuzlar. </a:t>
            </a:r>
          </a:p>
          <a:p>
            <a:r>
              <a:rPr lang="tr-TR" dirty="0"/>
              <a:t>Öğretmenin önüne öğrencinin yeterlilik ve gereksinimlerini net olarak serer. Farklı disiplin alanlarından uzmanları ve eğitimcilerin öğrenci için işbirliği ve etkileşimini düzenler. Öğretmen öğrencinin eğitim faaliyetlerinin ve değerlendirmelerinin nasıl yapılacağını gösterir</a:t>
            </a:r>
          </a:p>
          <a:p>
            <a:r>
              <a:rPr lang="tr-TR" dirty="0"/>
              <a:t>Ailenin veli ve okul personeliyle iletişimini iyileştirir, aralarındaki işbirliğini geliştirir. Ailenin eğitim sürecine etkin katılımını sağlar. Eğitim sürecinde ailenin görev ve sorumluluklarını net olarak tanımlar. </a:t>
            </a:r>
          </a:p>
          <a:p>
            <a:endParaRPr lang="tr-TR" dirty="0"/>
          </a:p>
        </p:txBody>
      </p:sp>
      <p:sp>
        <p:nvSpPr>
          <p:cNvPr id="2" name="1 Başlık"/>
          <p:cNvSpPr>
            <a:spLocks noGrp="1"/>
          </p:cNvSpPr>
          <p:nvPr>
            <p:ph type="title"/>
          </p:nvPr>
        </p:nvSpPr>
        <p:spPr/>
        <p:txBody>
          <a:bodyPr>
            <a:normAutofit/>
          </a:bodyPr>
          <a:lstStyle/>
          <a:p>
            <a:r>
              <a:rPr lang="tr-TR" b="1" dirty="0" smtClean="0">
                <a:solidFill>
                  <a:srgbClr val="FF0000"/>
                </a:solidFill>
              </a:rPr>
              <a:t>BEP’İN YARARLARI</a:t>
            </a:r>
            <a:endParaRPr lang="tr-TR" b="1" dirty="0">
              <a:solidFill>
                <a:srgbClr val="FF0000"/>
              </a:solidFill>
            </a:endParaRPr>
          </a:p>
        </p:txBody>
      </p:sp>
    </p:spTree>
  </p:cSld>
  <p:clrMapOvr>
    <a:masterClrMapping/>
  </p:clrMapOvr>
  <p:transition spd="slow">
    <p:randomBar dir="ver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lvl="0"/>
            <a:r>
              <a:rPr lang="tr-TR" dirty="0" smtClean="0"/>
              <a:t>BEP </a:t>
            </a:r>
            <a:r>
              <a:rPr lang="tr-TR" dirty="0"/>
              <a:t>Geliştirme Birimi’nin Hazırlanması</a:t>
            </a:r>
          </a:p>
          <a:p>
            <a:pPr lvl="0"/>
            <a:r>
              <a:rPr lang="tr-TR" dirty="0"/>
              <a:t>Çocuğun Eğitsel Performans Düzeyinin Belirlenmesi</a:t>
            </a:r>
          </a:p>
          <a:p>
            <a:pPr lvl="0"/>
            <a:r>
              <a:rPr lang="tr-TR" dirty="0"/>
              <a:t>Uzun ve Kısa Dönemli Amaçların Belirlenmesi</a:t>
            </a:r>
          </a:p>
          <a:p>
            <a:pPr lvl="0"/>
            <a:r>
              <a:rPr lang="tr-TR" dirty="0"/>
              <a:t>Bireyselleştirilmiş Öğretim Programının Hazırlanması</a:t>
            </a:r>
          </a:p>
          <a:p>
            <a:pPr lvl="0"/>
            <a:r>
              <a:rPr lang="tr-TR" dirty="0"/>
              <a:t>Uygun Eğitim Ortamları ve Bu Ortamlarda Verilecek Destek Hizmetlerin Kararlaştırılması</a:t>
            </a:r>
          </a:p>
          <a:p>
            <a:pPr lvl="0"/>
            <a:r>
              <a:rPr lang="tr-TR" dirty="0"/>
              <a:t>Uygun Öğretim Materyalleri, Yöntem ve Tekniklerin Belirlenmesi</a:t>
            </a:r>
          </a:p>
          <a:p>
            <a:pPr lvl="0"/>
            <a:r>
              <a:rPr lang="tr-TR" dirty="0" err="1"/>
              <a:t>BEP’in</a:t>
            </a:r>
            <a:r>
              <a:rPr lang="tr-TR" dirty="0"/>
              <a:t> Uygulanması, İzlenmesi ve Değerlendirilmesi İçin Sorumluların Belirlenerek Zaman Çizelgesinin Hazırlanması ve Değerlendirme Biçimine Karar Verilip Ailenin Bilgilendirilmesi</a:t>
            </a:r>
          </a:p>
          <a:p>
            <a:endParaRPr lang="tr-TR" dirty="0"/>
          </a:p>
        </p:txBody>
      </p:sp>
      <p:sp>
        <p:nvSpPr>
          <p:cNvPr id="2" name="1 Başlık"/>
          <p:cNvSpPr>
            <a:spLocks noGrp="1"/>
          </p:cNvSpPr>
          <p:nvPr>
            <p:ph type="title"/>
          </p:nvPr>
        </p:nvSpPr>
        <p:spPr/>
        <p:txBody>
          <a:bodyPr>
            <a:normAutofit/>
          </a:bodyPr>
          <a:lstStyle/>
          <a:p>
            <a:r>
              <a:rPr lang="tr-TR" b="1" dirty="0" smtClean="0">
                <a:solidFill>
                  <a:srgbClr val="FF0000"/>
                </a:solidFill>
              </a:rPr>
              <a:t>BEP HAZIRLAMA SÜRECİ</a:t>
            </a:r>
            <a:endParaRPr lang="tr-TR" b="1" dirty="0">
              <a:solidFill>
                <a:srgbClr val="FF0000"/>
              </a:solidFill>
            </a:endParaRPr>
          </a:p>
        </p:txBody>
      </p:sp>
    </p:spTree>
  </p:cSld>
  <p:clrMapOvr>
    <a:masterClrMapping/>
  </p:clrMapOvr>
  <p:transition spd="slow">
    <p:randomBar dir="ver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smtClean="0"/>
              <a:t>Sınıf </a:t>
            </a:r>
            <a:r>
              <a:rPr lang="tr-TR" dirty="0"/>
              <a:t>Öğretmeni, Rehber Öğretmen, Gezerek Özel Eğitim Görevi Verilen Öğretmen, Branş Öğretmenleri, Öğrenci, Öğrenci Velisi ve BEP Geliştirme Birimi Başkanı (Okul Müdürü veya Müdür Yardımcısı) bulunur.</a:t>
            </a:r>
          </a:p>
          <a:p>
            <a:r>
              <a:rPr lang="tr-TR" dirty="0"/>
              <a:t>BEP Geliştirme Birimi’ne ayrıca, gerektiğinde görüşüne başvurulmak üzere özel eğitim değerlendirme kurulundan bir üyenin katılımı sağlanır.</a:t>
            </a:r>
          </a:p>
          <a:p>
            <a:r>
              <a:rPr lang="tr-TR" dirty="0"/>
              <a:t>Öğrencinin ihtiyaçlarının daha sağlıklı belirlenmesi için öğrencinin bir önceki eğitim kurumunun fizyoterapisti, öğretmeni, özel eğitim öğretmeni vb. uzmanlar görüşlerine başvurulmak üzere kurul çalışmasına davet edilebilir.</a:t>
            </a:r>
          </a:p>
          <a:p>
            <a:endParaRPr lang="tr-TR" dirty="0"/>
          </a:p>
        </p:txBody>
      </p:sp>
      <p:sp>
        <p:nvSpPr>
          <p:cNvPr id="2" name="1 Başlık"/>
          <p:cNvSpPr>
            <a:spLocks noGrp="1"/>
          </p:cNvSpPr>
          <p:nvPr>
            <p:ph type="title"/>
          </p:nvPr>
        </p:nvSpPr>
        <p:spPr/>
        <p:txBody>
          <a:bodyPr>
            <a:normAutofit/>
          </a:bodyPr>
          <a:lstStyle/>
          <a:p>
            <a:r>
              <a:rPr lang="tr-TR" b="1" dirty="0" smtClean="0">
                <a:solidFill>
                  <a:srgbClr val="FF0000"/>
                </a:solidFill>
              </a:rPr>
              <a:t>BEP Geliştirme Birimi:</a:t>
            </a:r>
            <a:endParaRPr lang="tr-TR" b="1" dirty="0">
              <a:solidFill>
                <a:srgbClr val="FF0000"/>
              </a:solidFill>
            </a:endParaRPr>
          </a:p>
        </p:txBody>
      </p:sp>
    </p:spTree>
  </p:cSld>
  <p:clrMapOvr>
    <a:masterClrMapping/>
  </p:clrMapOvr>
  <p:transition spd="slow">
    <p:randomBar dir="ver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tr-TR" dirty="0" err="1" smtClean="0"/>
              <a:t>BEP’in</a:t>
            </a:r>
            <a:r>
              <a:rPr lang="tr-TR" dirty="0" smtClean="0"/>
              <a:t> </a:t>
            </a:r>
            <a:r>
              <a:rPr lang="tr-TR" dirty="0"/>
              <a:t>hazırlanması, uygulanması, değerlendirilmesi aşamalarında üyeleri arasında işbirliğini ve koordinasyonu sağlamak.</a:t>
            </a:r>
          </a:p>
          <a:p>
            <a:r>
              <a:rPr lang="tr-TR" dirty="0"/>
              <a:t>Eğitimin gereksinimleri doğrultusunda materyal-ortam vb. ihtiyaçların belirlenip karşılanmasında etkin rol alır ve özel eğitim değerlendirme kurulu ile işbirliği yapar.</a:t>
            </a:r>
          </a:p>
          <a:p>
            <a:r>
              <a:rPr lang="tr-TR" dirty="0"/>
              <a:t>Gerektiğinde BEP üzerinde değişiklik ve düzenleme yapar.</a:t>
            </a:r>
          </a:p>
          <a:p>
            <a:r>
              <a:rPr lang="tr-TR" dirty="0"/>
              <a:t>Gerektiğinde </a:t>
            </a:r>
            <a:r>
              <a:rPr lang="tr-TR" dirty="0" err="1"/>
              <a:t>BEP’i</a:t>
            </a:r>
            <a:r>
              <a:rPr lang="tr-TR" dirty="0"/>
              <a:t> yeniler.</a:t>
            </a:r>
          </a:p>
          <a:p>
            <a:r>
              <a:rPr lang="tr-TR" dirty="0"/>
              <a:t>Eğitim sürecinde eğitimcilere tavsiyelerde bulunur.</a:t>
            </a:r>
          </a:p>
          <a:p>
            <a:r>
              <a:rPr lang="tr-TR" dirty="0"/>
              <a:t>Gerekli konularda Rehberlik ve Psikolojik Danışma Hizmetleri Yürütme Komisyonu ile işbirliği sağlar.</a:t>
            </a:r>
          </a:p>
          <a:p>
            <a:r>
              <a:rPr lang="tr-TR" dirty="0"/>
              <a:t>Tüm bu çerçevede </a:t>
            </a:r>
            <a:r>
              <a:rPr lang="tr-TR" dirty="0" err="1"/>
              <a:t>BEP’i</a:t>
            </a:r>
            <a:r>
              <a:rPr lang="tr-TR" dirty="0"/>
              <a:t> hazırlar.</a:t>
            </a:r>
          </a:p>
          <a:p>
            <a:endParaRPr lang="tr-TR" dirty="0"/>
          </a:p>
        </p:txBody>
      </p:sp>
      <p:sp>
        <p:nvSpPr>
          <p:cNvPr id="2" name="1 Başlık"/>
          <p:cNvSpPr>
            <a:spLocks noGrp="1"/>
          </p:cNvSpPr>
          <p:nvPr>
            <p:ph type="title"/>
          </p:nvPr>
        </p:nvSpPr>
        <p:spPr/>
        <p:txBody>
          <a:bodyPr>
            <a:normAutofit fontScale="90000"/>
          </a:bodyPr>
          <a:lstStyle/>
          <a:p>
            <a:r>
              <a:rPr lang="tr-TR" b="1" dirty="0" smtClean="0">
                <a:solidFill>
                  <a:srgbClr val="FF0000"/>
                </a:solidFill>
              </a:rPr>
              <a:t>BEP GELİŞTİRME BİRİMİNİN GÖREVLERİ</a:t>
            </a:r>
            <a:endParaRPr lang="tr-TR" b="1" dirty="0">
              <a:solidFill>
                <a:srgbClr val="FF0000"/>
              </a:solidFill>
            </a:endParaRPr>
          </a:p>
        </p:txBody>
      </p:sp>
    </p:spTree>
  </p:cSld>
  <p:clrMapOvr>
    <a:masterClrMapping/>
  </p:clrMapOvr>
  <p:transition spd="slow">
    <p:randomBar dir="ver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3116"/>
            <a:ext cx="8229600" cy="2500298"/>
          </a:xfrm>
        </p:spPr>
        <p:txBody>
          <a:bodyPr>
            <a:normAutofit fontScale="90000"/>
          </a:bodyPr>
          <a:lstStyle/>
          <a:p>
            <a:r>
              <a:rPr lang="tr-TR" b="1" dirty="0">
                <a:solidFill>
                  <a:srgbClr val="FF0000"/>
                </a:solidFill>
              </a:rPr>
              <a:t>BEP</a:t>
            </a:r>
            <a:r>
              <a:rPr lang="tr-TR" dirty="0">
                <a:solidFill>
                  <a:srgbClr val="FF0000"/>
                </a:solidFill>
              </a:rPr>
              <a:t> </a:t>
            </a:r>
            <a:r>
              <a:rPr lang="tr-TR" b="1" dirty="0" smtClean="0">
                <a:solidFill>
                  <a:srgbClr val="FF0000"/>
                </a:solidFill>
              </a:rPr>
              <a:t>GELİŞTİRME </a:t>
            </a:r>
            <a:r>
              <a:rPr lang="tr-TR" b="1" dirty="0">
                <a:solidFill>
                  <a:srgbClr val="FF0000"/>
                </a:solidFill>
              </a:rPr>
              <a:t>BİRİMİ ÜYELERİNİN GENEL </a:t>
            </a:r>
            <a:r>
              <a:rPr lang="tr-TR" b="1" dirty="0" smtClean="0">
                <a:solidFill>
                  <a:srgbClr val="FF0000"/>
                </a:solidFill>
              </a:rPr>
              <a:t>OLARAK </a:t>
            </a:r>
            <a:br>
              <a:rPr lang="tr-TR" b="1" dirty="0" smtClean="0">
                <a:solidFill>
                  <a:srgbClr val="FF0000"/>
                </a:solidFill>
              </a:rPr>
            </a:br>
            <a:r>
              <a:rPr lang="tr-TR" b="1" dirty="0" smtClean="0">
                <a:solidFill>
                  <a:srgbClr val="FF0000"/>
                </a:solidFill>
              </a:rPr>
              <a:t>GÖREV </a:t>
            </a:r>
            <a:r>
              <a:rPr lang="tr-TR" b="1" dirty="0">
                <a:solidFill>
                  <a:srgbClr val="FF0000"/>
                </a:solidFill>
              </a:rPr>
              <a:t>VE SORUMLULUKLARI</a:t>
            </a:r>
            <a:br>
              <a:rPr lang="tr-TR" b="1" dirty="0">
                <a:solidFill>
                  <a:srgbClr val="FF0000"/>
                </a:solidFill>
              </a:rPr>
            </a:br>
            <a:endParaRPr lang="tr-TR" b="1" dirty="0">
              <a:solidFill>
                <a:srgbClr val="FF0000"/>
              </a:solidFill>
            </a:endParaRPr>
          </a:p>
        </p:txBody>
      </p:sp>
    </p:spTree>
  </p:cSld>
  <p:clrMapOvr>
    <a:masterClrMapping/>
  </p:clrMapOvr>
  <p:transition spd="slow">
    <p:randomBar dir="ver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Birimde </a:t>
            </a:r>
            <a:r>
              <a:rPr lang="tr-TR" dirty="0"/>
              <a:t>görev alacak üyeleri belirleyerek birimi oluşturur. Gerektiğinde ilgili üyelerin katılımını sağlar. </a:t>
            </a:r>
            <a:r>
              <a:rPr lang="tr-TR" dirty="0" err="1"/>
              <a:t>BEP’in</a:t>
            </a:r>
            <a:r>
              <a:rPr lang="tr-TR" dirty="0"/>
              <a:t> hazırlanması, uygulanması ve değerlendirilmesi sürecinde kurum içi yapılacak düzenlemelere ilişkin tedbirleri alır. Yine bu süreçte </a:t>
            </a:r>
            <a:r>
              <a:rPr lang="tr-TR" dirty="0" smtClean="0"/>
              <a:t>gereken </a:t>
            </a:r>
            <a:r>
              <a:rPr lang="tr-TR" dirty="0"/>
              <a:t>materyal, araç-gereçlerin temini hususunda çalışır. </a:t>
            </a:r>
          </a:p>
          <a:p>
            <a:endParaRPr lang="tr-TR" dirty="0"/>
          </a:p>
        </p:txBody>
      </p:sp>
      <p:sp>
        <p:nvSpPr>
          <p:cNvPr id="2" name="1 Başlık"/>
          <p:cNvSpPr>
            <a:spLocks noGrp="1"/>
          </p:cNvSpPr>
          <p:nvPr>
            <p:ph type="title"/>
          </p:nvPr>
        </p:nvSpPr>
        <p:spPr/>
        <p:txBody>
          <a:bodyPr>
            <a:normAutofit/>
          </a:bodyPr>
          <a:lstStyle/>
          <a:p>
            <a:r>
              <a:rPr lang="tr-TR" b="1" dirty="0" smtClean="0">
                <a:solidFill>
                  <a:srgbClr val="FF0000"/>
                </a:solidFill>
              </a:rPr>
              <a:t>Başkanın Görevleri:</a:t>
            </a:r>
            <a:endParaRPr lang="tr-TR" b="1" dirty="0">
              <a:solidFill>
                <a:srgbClr val="FF0000"/>
              </a:solidFill>
            </a:endParaRPr>
          </a:p>
        </p:txBody>
      </p:sp>
    </p:spTree>
  </p:cSld>
  <p:clrMapOvr>
    <a:masterClrMapping/>
  </p:clrMapOvr>
  <p:transition spd="slow">
    <p:randomBar dir="ver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Hazırlanan </a:t>
            </a:r>
            <a:r>
              <a:rPr lang="tr-TR" dirty="0" err="1"/>
              <a:t>BEP’leri</a:t>
            </a:r>
            <a:r>
              <a:rPr lang="tr-TR" dirty="0"/>
              <a:t> sorumlu olduğu şekilde ve ortamlarda uygular. Değerlendirme ölçekleri hazırlanırken görüşünü bildirir. Gerektiğinde kuruma, aileye, BEP Geliştirme Birimine ve öğrenciye bilgi verir.</a:t>
            </a:r>
          </a:p>
          <a:p>
            <a:endParaRPr lang="tr-TR" b="1" dirty="0"/>
          </a:p>
        </p:txBody>
      </p:sp>
      <p:sp>
        <p:nvSpPr>
          <p:cNvPr id="2" name="1 Başlık"/>
          <p:cNvSpPr>
            <a:spLocks noGrp="1"/>
          </p:cNvSpPr>
          <p:nvPr>
            <p:ph type="title"/>
          </p:nvPr>
        </p:nvSpPr>
        <p:spPr/>
        <p:txBody>
          <a:bodyPr>
            <a:normAutofit fontScale="90000"/>
          </a:bodyPr>
          <a:lstStyle/>
          <a:p>
            <a:r>
              <a:rPr lang="tr-TR" b="1" dirty="0" smtClean="0">
                <a:solidFill>
                  <a:srgbClr val="FF0000"/>
                </a:solidFill>
              </a:rPr>
              <a:t>Varsa Gezerek Eğitim Görevi Verilen Öğretmenin Görevleri:</a:t>
            </a:r>
            <a:endParaRPr lang="tr-TR" b="1" dirty="0">
              <a:solidFill>
                <a:srgbClr val="FF0000"/>
              </a:solidFill>
            </a:endParaRPr>
          </a:p>
        </p:txBody>
      </p:sp>
    </p:spTree>
  </p:cSld>
  <p:clrMapOvr>
    <a:masterClrMapping/>
  </p:clrMapOvr>
  <p:transition spd="slow">
    <p:randomBar dir="ver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BEP’in</a:t>
            </a:r>
            <a:r>
              <a:rPr lang="tr-TR" dirty="0" smtClean="0"/>
              <a:t> </a:t>
            </a:r>
            <a:r>
              <a:rPr lang="tr-TR" dirty="0"/>
              <a:t>hazırlanıp uygulanmasında, ayrıca değerlendirilmesinde etkin görev alırlar. </a:t>
            </a:r>
            <a:r>
              <a:rPr lang="tr-TR" dirty="0" err="1"/>
              <a:t>BEP’i</a:t>
            </a:r>
            <a:r>
              <a:rPr lang="tr-TR" dirty="0"/>
              <a:t> uygular ve değerlendirirler. Öğrencinin </a:t>
            </a:r>
            <a:r>
              <a:rPr lang="tr-TR" dirty="0" smtClean="0"/>
              <a:t>gelişimine </a:t>
            </a:r>
            <a:r>
              <a:rPr lang="tr-TR" dirty="0"/>
              <a:t>göre yeni BEP için öneriler hazırlarlar.</a:t>
            </a:r>
          </a:p>
          <a:p>
            <a:endParaRPr lang="tr-TR" dirty="0"/>
          </a:p>
        </p:txBody>
      </p:sp>
      <p:sp>
        <p:nvSpPr>
          <p:cNvPr id="2" name="1 Başlık"/>
          <p:cNvSpPr>
            <a:spLocks noGrp="1"/>
          </p:cNvSpPr>
          <p:nvPr>
            <p:ph type="title"/>
          </p:nvPr>
        </p:nvSpPr>
        <p:spPr/>
        <p:txBody>
          <a:bodyPr>
            <a:normAutofit fontScale="90000"/>
          </a:bodyPr>
          <a:lstStyle/>
          <a:p>
            <a:r>
              <a:rPr lang="tr-TR" b="1" dirty="0" smtClean="0">
                <a:solidFill>
                  <a:srgbClr val="FF0000"/>
                </a:solidFill>
              </a:rPr>
              <a:t>Sınıf Öğretmeni/Branş Öğretmenlerinin Görevleri:</a:t>
            </a:r>
            <a:endParaRPr lang="tr-TR" b="1" dirty="0">
              <a:solidFill>
                <a:srgbClr val="FF0000"/>
              </a:solidFill>
            </a:endParaRPr>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a:buNone/>
            </a:pPr>
            <a:r>
              <a:rPr lang="tr-TR" sz="2800" dirty="0" smtClean="0"/>
              <a:t>5)Özel eğitim gerektiren bireyler için bireyselleştirilmiş eğitim planı hazırlanmalı ve uygulanmalıdır.</a:t>
            </a:r>
          </a:p>
          <a:p>
            <a:pPr>
              <a:buNone/>
            </a:pPr>
            <a:r>
              <a:rPr lang="tr-TR" sz="2800" dirty="0" smtClean="0"/>
              <a:t>6)Ailelerin,özel eğitim sürecine her boyutta aktif katılımı sağlanmalıdır.</a:t>
            </a:r>
          </a:p>
          <a:p>
            <a:pPr>
              <a:buNone/>
            </a:pPr>
            <a:r>
              <a:rPr lang="tr-TR" sz="2800" dirty="0" smtClean="0"/>
              <a:t>7)Özel eğitim hizmetlerinde okul, veli ve öğretmen işbirliği sağlanmalıdır.</a:t>
            </a:r>
          </a:p>
          <a:p>
            <a:pPr>
              <a:buNone/>
            </a:pPr>
            <a:r>
              <a:rPr lang="tr-TR" sz="2800" dirty="0" smtClean="0"/>
              <a:t>8)Özel eğitim hizmetleri,özel eğitim gerektiren bireylerin toplumla etkileşim ve karşılıklı uyum sağlama sürecini kapsayacak şekilde planlanır.</a:t>
            </a:r>
          </a:p>
          <a:p>
            <a:endParaRPr lang="tr-TR" sz="2800" dirty="0"/>
          </a:p>
        </p:txBody>
      </p:sp>
      <p:sp>
        <p:nvSpPr>
          <p:cNvPr id="2" name="1 Başlık"/>
          <p:cNvSpPr>
            <a:spLocks noGrp="1"/>
          </p:cNvSpPr>
          <p:nvPr>
            <p:ph type="title"/>
          </p:nvPr>
        </p:nvSpPr>
        <p:spPr/>
        <p:txBody>
          <a:bodyPr/>
          <a:lstStyle/>
          <a:p>
            <a:r>
              <a:rPr lang="tr-TR" b="1" dirty="0" smtClean="0">
                <a:solidFill>
                  <a:srgbClr val="C00000"/>
                </a:solidFill>
              </a:rPr>
              <a:t>ÖZEL EĞİTİMİN İLKELERİ</a:t>
            </a:r>
            <a:endParaRPr lang="tr-TR" b="1" dirty="0">
              <a:solidFill>
                <a:srgbClr val="C00000"/>
              </a:solidFill>
            </a:endParaRPr>
          </a:p>
        </p:txBody>
      </p:sp>
    </p:spTree>
  </p:cSld>
  <p:clrMapOvr>
    <a:masterClrMapping/>
  </p:clrMapOvr>
  <p:transition spd="slow">
    <p:randomBar dir="ver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BEP’in</a:t>
            </a:r>
            <a:r>
              <a:rPr lang="tr-TR" dirty="0" smtClean="0"/>
              <a:t> </a:t>
            </a:r>
            <a:r>
              <a:rPr lang="tr-TR" dirty="0"/>
              <a:t>hazırlanmasında gereksinimlerini belirtir. Çocukla ilgili plan ve hedeflerini belirtir. Yapılan çalışmalara etkin şekilde çalışırlar.</a:t>
            </a:r>
          </a:p>
          <a:p>
            <a:endParaRPr lang="tr-TR" dirty="0"/>
          </a:p>
        </p:txBody>
      </p:sp>
      <p:sp>
        <p:nvSpPr>
          <p:cNvPr id="2" name="1 Başlık"/>
          <p:cNvSpPr>
            <a:spLocks noGrp="1"/>
          </p:cNvSpPr>
          <p:nvPr>
            <p:ph type="title"/>
          </p:nvPr>
        </p:nvSpPr>
        <p:spPr/>
        <p:txBody>
          <a:bodyPr>
            <a:normAutofit/>
          </a:bodyPr>
          <a:lstStyle/>
          <a:p>
            <a:r>
              <a:rPr lang="tr-TR" b="1" dirty="0" smtClean="0">
                <a:solidFill>
                  <a:srgbClr val="FF0000"/>
                </a:solidFill>
              </a:rPr>
              <a:t>Ailenin Görevleri:</a:t>
            </a:r>
            <a:endParaRPr lang="tr-TR" b="1" dirty="0">
              <a:solidFill>
                <a:srgbClr val="FF0000"/>
              </a:solidFill>
            </a:endParaRPr>
          </a:p>
        </p:txBody>
      </p:sp>
    </p:spTree>
  </p:cSld>
  <p:clrMapOvr>
    <a:masterClrMapping/>
  </p:clrMapOvr>
  <p:transition spd="slow">
    <p:randomBar dir="ver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Kendi </a:t>
            </a:r>
            <a:r>
              <a:rPr lang="tr-TR" dirty="0"/>
              <a:t>istek ve gereksinimlerini belirtir. Çalışmalara etkin şekilde katılır. Yöneltme kararında isteğini belirtir. </a:t>
            </a:r>
          </a:p>
          <a:p>
            <a:endParaRPr lang="tr-TR" dirty="0"/>
          </a:p>
        </p:txBody>
      </p:sp>
      <p:sp>
        <p:nvSpPr>
          <p:cNvPr id="2" name="1 Başlık"/>
          <p:cNvSpPr>
            <a:spLocks noGrp="1"/>
          </p:cNvSpPr>
          <p:nvPr>
            <p:ph type="title"/>
          </p:nvPr>
        </p:nvSpPr>
        <p:spPr/>
        <p:txBody>
          <a:bodyPr>
            <a:normAutofit/>
          </a:bodyPr>
          <a:lstStyle/>
          <a:p>
            <a:r>
              <a:rPr lang="tr-TR" b="1" dirty="0" smtClean="0">
                <a:solidFill>
                  <a:srgbClr val="FF0000"/>
                </a:solidFill>
              </a:rPr>
              <a:t>Öğrencinin Görevleri:</a:t>
            </a:r>
            <a:endParaRPr lang="tr-TR" b="1" dirty="0">
              <a:solidFill>
                <a:srgbClr val="FF0000"/>
              </a:solidFill>
            </a:endParaRPr>
          </a:p>
        </p:txBody>
      </p:sp>
    </p:spTree>
  </p:cSld>
  <p:clrMapOvr>
    <a:masterClrMapping/>
  </p:clrMapOvr>
  <p:transition spd="slow">
    <p:randomBar dir="ver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72067" y="2714608"/>
            <a:ext cx="7408333" cy="3450696"/>
          </a:xfrm>
        </p:spPr>
        <p:txBody>
          <a:bodyPr/>
          <a:lstStyle/>
          <a:p>
            <a:r>
              <a:rPr lang="tr-TR" dirty="0" smtClean="0"/>
              <a:t>Öğrencinin </a:t>
            </a:r>
            <a:r>
              <a:rPr lang="tr-TR" dirty="0"/>
              <a:t>eğitim durumu ve ihtiyaçlarının tespit ve izlenmesi için formlar oluşturur, bu formların oluşturulmasında birimin diğer üyeleri ile koordineli çalışır. Öğretmen ve aileyle işbirliği kurarak öğrenciler için bireysel gelişim raporu hazırlar.</a:t>
            </a:r>
          </a:p>
          <a:p>
            <a:endParaRPr lang="tr-TR" dirty="0"/>
          </a:p>
        </p:txBody>
      </p:sp>
      <p:sp>
        <p:nvSpPr>
          <p:cNvPr id="2" name="1 Başlık"/>
          <p:cNvSpPr>
            <a:spLocks noGrp="1"/>
          </p:cNvSpPr>
          <p:nvPr>
            <p:ph type="title"/>
          </p:nvPr>
        </p:nvSpPr>
        <p:spPr/>
        <p:txBody>
          <a:bodyPr>
            <a:normAutofit fontScale="90000"/>
          </a:bodyPr>
          <a:lstStyle/>
          <a:p>
            <a:r>
              <a:rPr lang="tr-TR" b="1" dirty="0" smtClean="0">
                <a:solidFill>
                  <a:srgbClr val="FF0000"/>
                </a:solidFill>
              </a:rPr>
              <a:t>Rehber Öğretmen ve Psikolojik Danışman’ın Görevleri</a:t>
            </a:r>
            <a:endParaRPr lang="tr-TR" b="1" dirty="0">
              <a:solidFill>
                <a:srgbClr val="FF0000"/>
              </a:solidFill>
            </a:endParaRPr>
          </a:p>
        </p:txBody>
      </p:sp>
    </p:spTree>
  </p:cSld>
  <p:clrMapOvr>
    <a:masterClrMapping/>
  </p:clrMapOvr>
  <p:transition spd="slow">
    <p:randomBar dir="vert"/>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BEP </a:t>
            </a:r>
            <a:r>
              <a:rPr lang="tr-TR" dirty="0"/>
              <a:t>birimine gerektiğinde rehberlik eder. Öğrencinin gelişimini takip eder.</a:t>
            </a:r>
          </a:p>
          <a:p>
            <a:endParaRPr lang="tr-TR" dirty="0"/>
          </a:p>
        </p:txBody>
      </p:sp>
      <p:sp>
        <p:nvSpPr>
          <p:cNvPr id="2" name="1 Başlık"/>
          <p:cNvSpPr>
            <a:spLocks noGrp="1"/>
          </p:cNvSpPr>
          <p:nvPr>
            <p:ph type="title"/>
          </p:nvPr>
        </p:nvSpPr>
        <p:spPr/>
        <p:txBody>
          <a:bodyPr>
            <a:normAutofit fontScale="90000"/>
          </a:bodyPr>
          <a:lstStyle/>
          <a:p>
            <a:r>
              <a:rPr lang="tr-TR" b="1" dirty="0" smtClean="0">
                <a:solidFill>
                  <a:srgbClr val="FF0000"/>
                </a:solidFill>
              </a:rPr>
              <a:t>Varsa Özel Eğitim Değerlendirme Kurulu Üyesinin Görevleri:</a:t>
            </a:r>
            <a:endParaRPr lang="tr-TR" b="1" dirty="0">
              <a:solidFill>
                <a:srgbClr val="FF0000"/>
              </a:solidFill>
            </a:endParaRPr>
          </a:p>
        </p:txBody>
      </p:sp>
    </p:spTree>
  </p:cSld>
  <p:clrMapOvr>
    <a:masterClrMapping/>
  </p:clrMapOvr>
  <p:transition spd="slow">
    <p:randomBar dir="vert"/>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Öğrencinin </a:t>
            </a:r>
            <a:r>
              <a:rPr lang="tr-TR" dirty="0"/>
              <a:t>istenen amaçları kazanması için yapılması gerekenleri ayrıntılı, belirgin ve açıkça ifade eden plandır. BÖP günlük, haftalık veya aylık olarak hazırlanabilir.</a:t>
            </a:r>
          </a:p>
          <a:p>
            <a:endParaRPr lang="tr-TR" dirty="0"/>
          </a:p>
        </p:txBody>
      </p:sp>
      <p:sp>
        <p:nvSpPr>
          <p:cNvPr id="2" name="1 Başlık"/>
          <p:cNvSpPr>
            <a:spLocks noGrp="1"/>
          </p:cNvSpPr>
          <p:nvPr>
            <p:ph type="title"/>
          </p:nvPr>
        </p:nvSpPr>
        <p:spPr/>
        <p:txBody>
          <a:bodyPr>
            <a:normAutofit fontScale="90000"/>
          </a:bodyPr>
          <a:lstStyle/>
          <a:p>
            <a:r>
              <a:rPr lang="tr-TR" b="1" dirty="0" smtClean="0"/>
              <a:t>BİREYSELLEŞTİRİLMİŞ ÖĞRETİM PROGRAMI (BÖP)</a:t>
            </a:r>
            <a:endParaRPr lang="tr-TR" b="1" dirty="0"/>
          </a:p>
        </p:txBody>
      </p:sp>
    </p:spTree>
  </p:cSld>
  <p:clrMapOvr>
    <a:masterClrMapping/>
  </p:clrMapOvr>
  <p:transition spd="slow">
    <p:randomBar dir="vert"/>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smtClean="0"/>
              <a:t>Uzun dönemli amaçların alt amaçları (kısa dönemli amaçlar) BÖP içinde aşamalı olarak belirtilir. BÖP bireysel olarak detaylıca hazırlanmış bir eğitim planı olarak düşünülebilir. BÖP hazırlarken öğrencinin gelişimi iyi takip edilmeli </a:t>
            </a:r>
            <a:r>
              <a:rPr lang="tr-TR" dirty="0" err="1" smtClean="0"/>
              <a:t>BÖP’e</a:t>
            </a:r>
            <a:r>
              <a:rPr lang="tr-TR" dirty="0" smtClean="0"/>
              <a:t> yansıtılmalıdır. Kaynaştırma eğitimine alınan öğrenciler için ulaşılacak amaçlar alt basamaklara ayrılır, bu amaçlara ulaşılmak için kullanılacak yöntem ve teknikler, ortam özellikleri ve materyaller belirlenir ve bir değerlendirme usulüne karar verilir. Böylece BÖP hazırlanmış olur.</a:t>
            </a:r>
          </a:p>
          <a:p>
            <a:endParaRPr lang="tr-TR" dirty="0"/>
          </a:p>
        </p:txBody>
      </p:sp>
      <p:sp>
        <p:nvSpPr>
          <p:cNvPr id="2" name="1 Başlık"/>
          <p:cNvSpPr>
            <a:spLocks noGrp="1"/>
          </p:cNvSpPr>
          <p:nvPr>
            <p:ph type="title"/>
          </p:nvPr>
        </p:nvSpPr>
        <p:spPr/>
        <p:txBody>
          <a:bodyPr>
            <a:normAutofit fontScale="90000"/>
          </a:bodyPr>
          <a:lstStyle/>
          <a:p>
            <a:r>
              <a:rPr lang="tr-TR" b="1" dirty="0" smtClean="0">
                <a:solidFill>
                  <a:srgbClr val="FF0000"/>
                </a:solidFill>
              </a:rPr>
              <a:t>BİREYSELLEŞTİRİLMİŞ ÖĞRETİM PROGRAMI (BÖP)</a:t>
            </a:r>
            <a:endParaRPr lang="tr-TR" b="1" dirty="0">
              <a:solidFill>
                <a:srgbClr val="FF0000"/>
              </a:solidFill>
            </a:endParaRPr>
          </a:p>
        </p:txBody>
      </p:sp>
    </p:spTree>
  </p:cSld>
  <p:clrMapOvr>
    <a:masterClrMapping/>
  </p:clrMapOvr>
  <p:transition spd="slow">
    <p:randomBar dir="vert"/>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000372"/>
            <a:ext cx="8229600" cy="3125791"/>
          </a:xfrm>
        </p:spPr>
        <p:txBody>
          <a:bodyPr/>
          <a:lstStyle/>
          <a:p>
            <a:r>
              <a:rPr lang="tr-TR" dirty="0"/>
              <a:t>Ulaşım, konuşma terapisi, fiziksel terapi, uğraşı terapisi, danışmanlık hizmetleri gibi özel eğitime ihtiyacı olan bireylere bulunduğu eğitim kurumunda sağlanacak hizmetlerdir. Öğrencinin ihtiyaçlarına göre değişir, her öğrenci aynı gereksinimlere sahip olmayabilir. </a:t>
            </a:r>
          </a:p>
        </p:txBody>
      </p:sp>
      <p:sp>
        <p:nvSpPr>
          <p:cNvPr id="2" name="1 Başlık"/>
          <p:cNvSpPr>
            <a:spLocks noGrp="1"/>
          </p:cNvSpPr>
          <p:nvPr>
            <p:ph type="title"/>
          </p:nvPr>
        </p:nvSpPr>
        <p:spPr>
          <a:xfrm>
            <a:off x="428596" y="857232"/>
            <a:ext cx="8229600" cy="1143000"/>
          </a:xfrm>
        </p:spPr>
        <p:txBody>
          <a:bodyPr>
            <a:normAutofit fontScale="90000"/>
          </a:bodyPr>
          <a:lstStyle/>
          <a:p>
            <a:r>
              <a:rPr lang="tr-TR" b="1" dirty="0">
                <a:solidFill>
                  <a:srgbClr val="FF0000"/>
                </a:solidFill>
              </a:rPr>
              <a:t>ORTAM </a:t>
            </a:r>
            <a:r>
              <a:rPr lang="tr-TR" b="1" dirty="0" smtClean="0">
                <a:solidFill>
                  <a:srgbClr val="FF0000"/>
                </a:solidFill>
              </a:rPr>
              <a:t>VE </a:t>
            </a:r>
            <a:r>
              <a:rPr lang="tr-TR" b="1" dirty="0">
                <a:solidFill>
                  <a:srgbClr val="FF0000"/>
                </a:solidFill>
              </a:rPr>
              <a:t>BU ORTAMLARDA SUNULACAK DESTEK EĞİTİM HİZMETLERİNİN BELİRLENMESİ</a:t>
            </a:r>
            <a:r>
              <a:rPr lang="tr-TR" dirty="0"/>
              <a:t/>
            </a:r>
            <a:br>
              <a:rPr lang="tr-TR" dirty="0"/>
            </a:br>
            <a:endParaRPr lang="tr-TR" dirty="0"/>
          </a:p>
        </p:txBody>
      </p:sp>
    </p:spTree>
  </p:cSld>
  <p:clrMapOvr>
    <a:masterClrMapping/>
  </p:clrMapOvr>
  <p:transition spd="slow">
    <p:randomBar dir="ver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780928"/>
            <a:ext cx="8229600" cy="3345235"/>
          </a:xfrm>
        </p:spPr>
        <p:txBody>
          <a:bodyPr/>
          <a:lstStyle/>
          <a:p>
            <a:r>
              <a:rPr lang="tr-TR" dirty="0"/>
              <a:t>Destek eğitim hizmetleri BEP hazırlanma aşamasında belirlenir. Bu hizmetler okulun imkanları çerçevesinde ve uygulanabilir olmalıdır. Destek eğitim hizmetlerinin her türlü özelliği BEP Geliştirme birimi tarafından belirlenir. Belirlenen hizmetler yeterli gelirse ayrıca tedbir almaya gerek yoktur.</a:t>
            </a:r>
          </a:p>
          <a:p>
            <a:endParaRPr lang="tr-TR" dirty="0"/>
          </a:p>
        </p:txBody>
      </p:sp>
      <p:sp>
        <p:nvSpPr>
          <p:cNvPr id="2" name="1 Başlık"/>
          <p:cNvSpPr>
            <a:spLocks noGrp="1"/>
          </p:cNvSpPr>
          <p:nvPr>
            <p:ph type="title"/>
          </p:nvPr>
        </p:nvSpPr>
        <p:spPr>
          <a:xfrm>
            <a:off x="500034" y="1071546"/>
            <a:ext cx="8229600" cy="1143000"/>
          </a:xfrm>
        </p:spPr>
        <p:txBody>
          <a:bodyPr>
            <a:normAutofit fontScale="90000"/>
          </a:bodyPr>
          <a:lstStyle/>
          <a:p>
            <a:r>
              <a:rPr lang="tr-TR" b="1" dirty="0">
                <a:solidFill>
                  <a:srgbClr val="FF0000"/>
                </a:solidFill>
              </a:rPr>
              <a:t>ORTAM ve BU ORTAMLARDA SUNULACAK DESTEK EĞİTİM HİZMETLERİNİN BELİRLENMESİ</a:t>
            </a:r>
            <a:r>
              <a:rPr lang="tr-TR" dirty="0"/>
              <a:t/>
            </a:r>
            <a:br>
              <a:rPr lang="tr-TR" dirty="0"/>
            </a:br>
            <a:endParaRPr lang="tr-TR" dirty="0"/>
          </a:p>
        </p:txBody>
      </p:sp>
    </p:spTree>
  </p:cSld>
  <p:clrMapOvr>
    <a:masterClrMapping/>
  </p:clrMapOvr>
  <p:transition spd="slow">
    <p:randomBar dir="vert"/>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72067" y="2132856"/>
            <a:ext cx="7408333" cy="3993307"/>
          </a:xfrm>
        </p:spPr>
        <p:txBody>
          <a:bodyPr>
            <a:normAutofit lnSpcReduction="10000"/>
          </a:bodyPr>
          <a:lstStyle/>
          <a:p>
            <a:r>
              <a:rPr lang="tr-TR" dirty="0" err="1"/>
              <a:t>BEP’de</a:t>
            </a:r>
            <a:r>
              <a:rPr lang="tr-TR" dirty="0"/>
              <a:t> yer alan uzun ve kısa dönemli amaçların gerçekleştirilmesi için kullanılacak materyal, yöntem ve teknikler BEP hazırlanırken belirlenir. Süreç içerisinde düzenlemeler, eklemeler ve imkansızlık çerçevesinde esnetmeler yapılabilir. Seçilen materyal, yöntem ve teknikler gerçekçi, imkanlar çerçevesinde ve etkili olmalıdır. Öğrenci ihtiyaçlarına, hassas olduğu özelliklere, ilgi ve yeteneklerine uygun şekilde seçilen bu amaçlar eğitimin başarısını artıracaktır. Öğrencilerin hoşlanmadığı, eğitime ket vuracak araçlar ve yöntemler seçilmemelidir</a:t>
            </a:r>
            <a:r>
              <a:rPr lang="tr-TR" dirty="0" smtClean="0"/>
              <a:t>.</a:t>
            </a:r>
            <a:endParaRPr lang="tr-TR" dirty="0"/>
          </a:p>
        </p:txBody>
      </p:sp>
      <p:sp>
        <p:nvSpPr>
          <p:cNvPr id="2" name="1 Başlık"/>
          <p:cNvSpPr>
            <a:spLocks noGrp="1"/>
          </p:cNvSpPr>
          <p:nvPr>
            <p:ph type="title"/>
          </p:nvPr>
        </p:nvSpPr>
        <p:spPr/>
        <p:txBody>
          <a:bodyPr>
            <a:normAutofit fontScale="90000"/>
          </a:bodyPr>
          <a:lstStyle/>
          <a:p>
            <a:r>
              <a:rPr lang="tr-TR" b="1" dirty="0">
                <a:solidFill>
                  <a:srgbClr val="C00000"/>
                </a:solidFill>
              </a:rPr>
              <a:t>UYGUN MATERYAL, YÖNTEM VE TEKNİKLERİN </a:t>
            </a:r>
            <a:r>
              <a:rPr lang="tr-TR" b="1" dirty="0" smtClean="0">
                <a:solidFill>
                  <a:srgbClr val="C00000"/>
                </a:solidFill>
              </a:rPr>
              <a:t>BELİRLENMESİ</a:t>
            </a:r>
            <a:endParaRPr lang="tr-TR" b="1" dirty="0">
              <a:solidFill>
                <a:srgbClr val="C00000"/>
              </a:solidFill>
            </a:endParaRPr>
          </a:p>
        </p:txBody>
      </p:sp>
    </p:spTree>
  </p:cSld>
  <p:clrMapOvr>
    <a:masterClrMapping/>
  </p:clrMapOvr>
  <p:transition spd="slow">
    <p:randomBar dir="vert"/>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14366" y="3000372"/>
            <a:ext cx="8229600" cy="1143000"/>
          </a:xfrm>
        </p:spPr>
        <p:txBody>
          <a:bodyPr>
            <a:normAutofit fontScale="90000"/>
          </a:bodyPr>
          <a:lstStyle/>
          <a:p>
            <a:r>
              <a:rPr lang="tr-TR" b="1" dirty="0">
                <a:solidFill>
                  <a:srgbClr val="C00000"/>
                </a:solidFill>
              </a:rPr>
              <a:t>ÖĞRENCİNİN EĞİTSEL PERFORMANSININ BELİRLENMESİ, GEREKSİNİMLERİNE UYGUN </a:t>
            </a:r>
            <a:r>
              <a:rPr lang="tr-TR" b="1" dirty="0" smtClean="0">
                <a:solidFill>
                  <a:srgbClr val="C00000"/>
                </a:solidFill>
              </a:rPr>
              <a:t/>
            </a:r>
            <a:br>
              <a:rPr lang="tr-TR" b="1" dirty="0" smtClean="0">
                <a:solidFill>
                  <a:srgbClr val="C00000"/>
                </a:solidFill>
              </a:rPr>
            </a:br>
            <a:r>
              <a:rPr lang="tr-TR" b="1" dirty="0" smtClean="0">
                <a:solidFill>
                  <a:srgbClr val="C00000"/>
                </a:solidFill>
              </a:rPr>
              <a:t>UZUN </a:t>
            </a:r>
            <a:r>
              <a:rPr lang="tr-TR" b="1" dirty="0">
                <a:solidFill>
                  <a:srgbClr val="C00000"/>
                </a:solidFill>
              </a:rPr>
              <a:t>ve KISA DÖNEMLİ AMAÇLARIN HAZIRLANMASI</a:t>
            </a:r>
            <a:br>
              <a:rPr lang="tr-TR" b="1" dirty="0">
                <a:solidFill>
                  <a:srgbClr val="C00000"/>
                </a:solidFill>
              </a:rPr>
            </a:br>
            <a:endParaRPr lang="tr-TR" b="1" dirty="0">
              <a:solidFill>
                <a:srgbClr val="C00000"/>
              </a:solidFill>
            </a:endParaRPr>
          </a:p>
        </p:txBody>
      </p:sp>
    </p:spTree>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72067" y="2276872"/>
            <a:ext cx="7408333" cy="3849291"/>
          </a:xfrm>
        </p:spPr>
        <p:txBody>
          <a:bodyPr>
            <a:normAutofit/>
          </a:bodyPr>
          <a:lstStyle/>
          <a:p>
            <a:pPr>
              <a:buNone/>
            </a:pPr>
            <a:r>
              <a:rPr lang="tr-TR" dirty="0" smtClean="0"/>
              <a:t>Her bireyin yetersizliği kendine özgü olduğu için kaynaştırma ihtiyacı olan bireylerde kendi içinde sınıflara ayrılmaktadır.</a:t>
            </a:r>
          </a:p>
          <a:p>
            <a:pPr>
              <a:buNone/>
            </a:pPr>
            <a:r>
              <a:rPr lang="tr-TR" b="1" dirty="0" smtClean="0">
                <a:solidFill>
                  <a:srgbClr val="C00000"/>
                </a:solidFill>
              </a:rPr>
              <a:t>1)ZİHİNSEL YETERSİZLİĞİ OLAN BİREYLER</a:t>
            </a:r>
          </a:p>
          <a:p>
            <a:pPr>
              <a:buNone/>
            </a:pPr>
            <a:r>
              <a:rPr lang="tr-TR" sz="2800" dirty="0" smtClean="0"/>
              <a:t>Zihinsel işlevler bakımından ortalamanın iki standart sapma altında farklılık gösteren,buna bağlı olarak öz bakım,sosyal yaşam,akademik olarak eksiklikleri ya da sınırlılıkları olan ve özel eğitime ihtiyaç duyan bireylerdir.</a:t>
            </a:r>
            <a:endParaRPr lang="tr-TR" sz="2800" dirty="0"/>
          </a:p>
        </p:txBody>
      </p:sp>
      <p:sp>
        <p:nvSpPr>
          <p:cNvPr id="2" name="1 Başlık"/>
          <p:cNvSpPr>
            <a:spLocks noGrp="1"/>
          </p:cNvSpPr>
          <p:nvPr>
            <p:ph type="title"/>
          </p:nvPr>
        </p:nvSpPr>
        <p:spPr/>
        <p:txBody>
          <a:bodyPr>
            <a:normAutofit fontScale="90000"/>
          </a:bodyPr>
          <a:lstStyle/>
          <a:p>
            <a:r>
              <a:rPr lang="tr-TR" sz="3600" b="1" dirty="0" smtClean="0">
                <a:solidFill>
                  <a:srgbClr val="FF0000"/>
                </a:solidFill>
              </a:rPr>
              <a:t>KAYNAŞTIRMA EĞİTİMİNE İHTİYACI OLAN BİREYLER</a:t>
            </a:r>
            <a:r>
              <a:rPr lang="tr-TR" sz="3600" dirty="0" smtClean="0"/>
              <a:t/>
            </a:r>
            <a:br>
              <a:rPr lang="tr-TR" sz="3600" dirty="0" smtClean="0"/>
            </a:br>
            <a:endParaRPr lang="tr-TR" sz="3600" dirty="0"/>
          </a:p>
        </p:txBody>
      </p:sp>
    </p:spTree>
  </p:cSld>
  <p:clrMapOvr>
    <a:masterClrMapping/>
  </p:clrMapOvr>
  <p:transition spd="slow">
    <p:randomBar dir="ver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a:t>Öğrencinin neleri yapıp, neleri yapamadığının belirlenmesi için mutlaka eğitsel performansı gözlenmelidir. Mutlaka belirli ölçütlere göre yapılmalıdır. Bu ölçütler gözlenebilir olmalıdır. Örneğin öğrencinin bir kavramı “anlaması” fiziksel olarak gözlenemez, ama davranış haline dökerek bu kavramı “söylemesi” gözlenebilir ve ölçülebilirdir. “Bilmek” gözlenemez iken, “sözlü olarak açıklamak” gözlenebilir bir davranıştır. </a:t>
            </a:r>
          </a:p>
          <a:p>
            <a:endParaRPr lang="tr-TR" dirty="0"/>
          </a:p>
        </p:txBody>
      </p:sp>
      <p:sp>
        <p:nvSpPr>
          <p:cNvPr id="2" name="1 Başlık"/>
          <p:cNvSpPr>
            <a:spLocks noGrp="1"/>
          </p:cNvSpPr>
          <p:nvPr>
            <p:ph type="title"/>
          </p:nvPr>
        </p:nvSpPr>
        <p:spPr/>
        <p:txBody>
          <a:bodyPr/>
          <a:lstStyle/>
          <a:p>
            <a:r>
              <a:rPr lang="tr-TR" dirty="0" smtClean="0"/>
              <a:t>.</a:t>
            </a:r>
            <a:endParaRPr lang="tr-TR" dirty="0"/>
          </a:p>
        </p:txBody>
      </p:sp>
    </p:spTree>
  </p:cSld>
  <p:clrMapOvr>
    <a:masterClrMapping/>
  </p:clrMapOvr>
  <p:transition spd="slow">
    <p:randomBar dir="vert"/>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t>Eğitsel performans, kaba değerlendirme formu, performans belirleme formu gibi ölçeklerle belirlenir. Sınıf öğretmeni öğrencinin her alandaki performansını gözlerken branş öğretmenleri öğrencinin kendi derslerindeki performansını gözler. Yine de eğitsel performans sadece akademik becerilerle sınırlandırılmamalı, diğer gelişim/disiplin alanları da yoklanmalıdır.</a:t>
            </a:r>
          </a:p>
          <a:p>
            <a:endParaRPr lang="tr-TR" dirty="0"/>
          </a:p>
        </p:txBody>
      </p:sp>
      <p:sp>
        <p:nvSpPr>
          <p:cNvPr id="2" name="1 Başlık"/>
          <p:cNvSpPr>
            <a:spLocks noGrp="1"/>
          </p:cNvSpPr>
          <p:nvPr>
            <p:ph type="title"/>
          </p:nvPr>
        </p:nvSpPr>
        <p:spPr/>
        <p:txBody>
          <a:bodyPr/>
          <a:lstStyle/>
          <a:p>
            <a:r>
              <a:rPr lang="tr-TR" dirty="0" smtClean="0"/>
              <a:t>.</a:t>
            </a:r>
            <a:endParaRPr lang="tr-TR" dirty="0"/>
          </a:p>
        </p:txBody>
      </p:sp>
    </p:spTree>
  </p:cSld>
  <p:clrMapOvr>
    <a:masterClrMapping/>
  </p:clrMapOvr>
  <p:transition spd="slow">
    <p:randomBar dir="vert"/>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t>Yine performansı  tanımlarken olumsuz ifadelerden kaçınmak gerekir. “Sınıfa çöp atmaz.” yerine “Çöplerin çöp kutusuna atar.” ölçütü daha yerinde bir ölçüttür.  </a:t>
            </a:r>
          </a:p>
          <a:p>
            <a:r>
              <a:rPr lang="tr-TR" dirty="0"/>
              <a:t>Gözlemler dürüstçe ve gerçekçi olmalıdır. Çocuk için Uzun Dönemli ve Kısa Dönemli amaçlar bu performans ölçütlerindeki düzeyine göre seçilecektir.</a:t>
            </a:r>
          </a:p>
          <a:p>
            <a:endParaRPr lang="tr-TR" dirty="0"/>
          </a:p>
        </p:txBody>
      </p:sp>
      <p:sp>
        <p:nvSpPr>
          <p:cNvPr id="2" name="1 Başlık"/>
          <p:cNvSpPr>
            <a:spLocks noGrp="1"/>
          </p:cNvSpPr>
          <p:nvPr>
            <p:ph type="title"/>
          </p:nvPr>
        </p:nvSpPr>
        <p:spPr/>
        <p:txBody>
          <a:bodyPr/>
          <a:lstStyle/>
          <a:p>
            <a:r>
              <a:rPr lang="tr-TR" dirty="0" smtClean="0"/>
              <a:t>.</a:t>
            </a:r>
            <a:endParaRPr lang="tr-TR" dirty="0"/>
          </a:p>
        </p:txBody>
      </p:sp>
    </p:spTree>
  </p:cSld>
  <p:clrMapOvr>
    <a:masterClrMapping/>
  </p:clrMapOvr>
  <p:transition spd="slow">
    <p:randomBar dir="vert"/>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t>Bir dönem veya bir yıl sonunda öğrencinin ulaşması hedeflenen kazanımlardır. </a:t>
            </a:r>
          </a:p>
          <a:p>
            <a:r>
              <a:rPr lang="tr-TR" dirty="0"/>
              <a:t>Bu amaçlar gerçekçi olmalı, çocuğun toplumsal kabulünü artırıcı nitelik taşımalıdır. Yeni beceriler kazandırmak hedeflenmelidir. Birden fazla ortamda kullanacağı, hayatında öncelik taşıyan amaçlar seçilmelidir.</a:t>
            </a:r>
          </a:p>
          <a:p>
            <a:endParaRPr lang="tr-TR" dirty="0"/>
          </a:p>
        </p:txBody>
      </p:sp>
      <p:sp>
        <p:nvSpPr>
          <p:cNvPr id="2" name="1 Başlık"/>
          <p:cNvSpPr>
            <a:spLocks noGrp="1"/>
          </p:cNvSpPr>
          <p:nvPr>
            <p:ph type="title"/>
          </p:nvPr>
        </p:nvSpPr>
        <p:spPr/>
        <p:txBody>
          <a:bodyPr>
            <a:normAutofit/>
          </a:bodyPr>
          <a:lstStyle/>
          <a:p>
            <a:r>
              <a:rPr lang="tr-TR" b="1" dirty="0">
                <a:solidFill>
                  <a:srgbClr val="C00000"/>
                </a:solidFill>
              </a:rPr>
              <a:t>UZUN DÖNEMLİ </a:t>
            </a:r>
            <a:r>
              <a:rPr lang="tr-TR" b="1" dirty="0" smtClean="0">
                <a:solidFill>
                  <a:srgbClr val="C00000"/>
                </a:solidFill>
              </a:rPr>
              <a:t>AMAÇ</a:t>
            </a:r>
            <a:endParaRPr lang="tr-TR" b="1" dirty="0">
              <a:solidFill>
                <a:srgbClr val="C00000"/>
              </a:solidFill>
            </a:endParaRPr>
          </a:p>
        </p:txBody>
      </p:sp>
    </p:spTree>
  </p:cSld>
  <p:clrMapOvr>
    <a:masterClrMapping/>
  </p:clrMapOvr>
  <p:transition spd="slow">
    <p:randomBar dir="vert"/>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t>Uzun Dönemli Amaçlar (UDA), çocuğun eğitsel performansı alınıp belirlenen eğitsel ihtiyaçları doğrultusunda seçilir. UDA seçilirken çocuğun yaşı ve sınıf düzeyinden ziyade var olan eğitsel performans ve ihtiyaçlarına odaklanılmalıdır.</a:t>
            </a:r>
          </a:p>
          <a:p>
            <a:endParaRPr lang="tr-TR" dirty="0"/>
          </a:p>
        </p:txBody>
      </p:sp>
      <p:sp>
        <p:nvSpPr>
          <p:cNvPr id="2" name="1 Başlık"/>
          <p:cNvSpPr>
            <a:spLocks noGrp="1"/>
          </p:cNvSpPr>
          <p:nvPr>
            <p:ph type="title"/>
          </p:nvPr>
        </p:nvSpPr>
        <p:spPr/>
        <p:txBody>
          <a:bodyPr/>
          <a:lstStyle/>
          <a:p>
            <a:r>
              <a:rPr lang="tr-TR" b="1" dirty="0" smtClean="0">
                <a:solidFill>
                  <a:srgbClr val="C00000"/>
                </a:solidFill>
              </a:rPr>
              <a:t>UZUN DÖNEMLİ AMAÇ</a:t>
            </a:r>
            <a:endParaRPr lang="tr-TR" b="1" dirty="0">
              <a:solidFill>
                <a:srgbClr val="C00000"/>
              </a:solidFill>
            </a:endParaRPr>
          </a:p>
        </p:txBody>
      </p:sp>
    </p:spTree>
  </p:cSld>
  <p:clrMapOvr>
    <a:masterClrMapping/>
  </p:clrMapOvr>
  <p:transition spd="slow">
    <p:randomBar dir="vert"/>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a:t>Öğrencinin </a:t>
            </a:r>
            <a:r>
              <a:rPr lang="tr-TR" dirty="0" err="1"/>
              <a:t>BEP’inde</a:t>
            </a:r>
            <a:r>
              <a:rPr lang="tr-TR" dirty="0"/>
              <a:t> yer verilecek olan </a:t>
            </a:r>
            <a:r>
              <a:rPr lang="tr-TR" dirty="0" err="1"/>
              <a:t>UDA’ların</a:t>
            </a:r>
            <a:r>
              <a:rPr lang="tr-TR" dirty="0"/>
              <a:t> hangi disiplin ve gelişim alanlarında belirleneceğine öğrencinin gereksinimleri doğrultusunda BEP Geliştirme Birimi karar verir. Bir öğrenciye her ders için UDA belirlemek yerine, önceliklerine odaklanılmalıdır.</a:t>
            </a:r>
          </a:p>
          <a:p>
            <a:r>
              <a:rPr lang="tr-TR" dirty="0"/>
              <a:t>Eğer öğrenci resim, beden eğitimi, müzik derslerinde yeterli performansı gösteriyorsa bu alanlarda UDA belirlenmesine gerek yoktur.</a:t>
            </a:r>
          </a:p>
          <a:p>
            <a:endParaRPr lang="tr-TR" dirty="0"/>
          </a:p>
        </p:txBody>
      </p:sp>
      <p:sp>
        <p:nvSpPr>
          <p:cNvPr id="2" name="1 Başlık"/>
          <p:cNvSpPr>
            <a:spLocks noGrp="1"/>
          </p:cNvSpPr>
          <p:nvPr>
            <p:ph type="title"/>
          </p:nvPr>
        </p:nvSpPr>
        <p:spPr/>
        <p:txBody>
          <a:bodyPr/>
          <a:lstStyle/>
          <a:p>
            <a:r>
              <a:rPr lang="tr-TR" b="1" dirty="0" smtClean="0">
                <a:solidFill>
                  <a:srgbClr val="C00000"/>
                </a:solidFill>
              </a:rPr>
              <a:t>UZUN DÖNEMLİ AMAÇ</a:t>
            </a:r>
            <a:endParaRPr lang="tr-TR" b="1" dirty="0">
              <a:solidFill>
                <a:srgbClr val="C00000"/>
              </a:solidFill>
            </a:endParaRPr>
          </a:p>
        </p:txBody>
      </p:sp>
    </p:spTree>
  </p:cSld>
  <p:clrMapOvr>
    <a:masterClrMapping/>
  </p:clrMapOvr>
  <p:transition spd="slow">
    <p:randomBar dir="vert"/>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err="1"/>
              <a:t>UDA’da</a:t>
            </a:r>
            <a:r>
              <a:rPr lang="tr-TR" dirty="0"/>
              <a:t> gözlenebilir, ölçülebilir ve gerçekçi ifadelerin kullanılacağını, bir dönem yahut yıl sonunda ulaşılması gereken kazanımları hedeflendiğini belirtmiştik. </a:t>
            </a:r>
          </a:p>
          <a:p>
            <a:r>
              <a:rPr lang="tr-TR" dirty="0"/>
              <a:t>“Ali yıl sonunda okuduğunu anlar.” Şeklinde yazılan bir amaç, bu kıstasları tam olarak karşılamaz. Çünkü “anlamak” fiziksel olarak gözlenemez. Bu ifade yerine “Ali yıl sonunda okuduğu metinle ilgili metinde bulunan kişiler, olayın geçtiği zaman, olayın geçtiği yer,  olayların  oluş sırası ile ilgili sorulara doğru cevap verir.” Şeklinde bir UDA yazılırsa: Gözlenip ölçülebilen davranışlar açıkça ve şüpheye yer bırakmadan tanımlanmış olur</a:t>
            </a:r>
            <a:r>
              <a:rPr lang="tr-TR" dirty="0" smtClean="0"/>
              <a:t>.</a:t>
            </a:r>
            <a:endParaRPr lang="tr-TR" dirty="0"/>
          </a:p>
        </p:txBody>
      </p:sp>
      <p:sp>
        <p:nvSpPr>
          <p:cNvPr id="2" name="1 Başlık"/>
          <p:cNvSpPr>
            <a:spLocks noGrp="1"/>
          </p:cNvSpPr>
          <p:nvPr>
            <p:ph type="title"/>
          </p:nvPr>
        </p:nvSpPr>
        <p:spPr/>
        <p:txBody>
          <a:bodyPr>
            <a:normAutofit/>
          </a:bodyPr>
          <a:lstStyle/>
          <a:p>
            <a:r>
              <a:rPr lang="tr-TR" b="1" dirty="0">
                <a:solidFill>
                  <a:srgbClr val="C00000"/>
                </a:solidFill>
              </a:rPr>
              <a:t>UDA NASIL </a:t>
            </a:r>
            <a:r>
              <a:rPr lang="tr-TR" b="1" dirty="0" smtClean="0">
                <a:solidFill>
                  <a:srgbClr val="C00000"/>
                </a:solidFill>
              </a:rPr>
              <a:t>YAZILIR</a:t>
            </a:r>
            <a:endParaRPr lang="tr-TR" b="1" dirty="0">
              <a:solidFill>
                <a:srgbClr val="C00000"/>
              </a:solidFill>
            </a:endParaRPr>
          </a:p>
        </p:txBody>
      </p:sp>
    </p:spTree>
  </p:cSld>
  <p:clrMapOvr>
    <a:masterClrMapping/>
  </p:clrMapOvr>
  <p:transition spd="slow">
    <p:randomBar dir="vert"/>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err="1"/>
              <a:t>UDA’ların</a:t>
            </a:r>
            <a:r>
              <a:rPr lang="tr-TR" dirty="0"/>
              <a:t> alt basamakları şeklinde düşünülebilir. Bir becerinin her bir basamağıdır. Eğitsel performans düzeyi ve daha alt basamaklarda KDA yazılmaz, </a:t>
            </a:r>
            <a:r>
              <a:rPr lang="tr-TR" dirty="0" err="1"/>
              <a:t>KDA’lar</a:t>
            </a:r>
            <a:r>
              <a:rPr lang="tr-TR" dirty="0"/>
              <a:t> yapılamayan basamaklarda yazılır, zira çocuğa kazandırılması istenen davranış basamaklarını tanımlar. Halihazırda yapılabilenleri çalışmak işlevsel olmayacaktır.</a:t>
            </a:r>
          </a:p>
          <a:p>
            <a:r>
              <a:rPr lang="tr-TR" dirty="0"/>
              <a:t>KDA yazım ilkeleri </a:t>
            </a:r>
            <a:r>
              <a:rPr lang="tr-TR" dirty="0" err="1"/>
              <a:t>UDA’daki</a:t>
            </a:r>
            <a:r>
              <a:rPr lang="tr-TR" dirty="0"/>
              <a:t> kimi ilkeler gibidir: Gözlenebilir, ölçülebilir ifadeler kullanılmalı, yapılması hedeflenen her bir davranış net olarak tanımlanmalıdır. Ayrıca uzun dönemli amaçların kapsadığı tüm beceriler belirtilmelidir. </a:t>
            </a:r>
            <a:r>
              <a:rPr lang="tr-TR" dirty="0" err="1"/>
              <a:t>KDA’nın</a:t>
            </a:r>
            <a:r>
              <a:rPr lang="tr-TR" dirty="0"/>
              <a:t> gerçekleşip gerçekleşmediğini belirlemek için mutlaka bir ölçüt belirlenmelidir. </a:t>
            </a:r>
          </a:p>
        </p:txBody>
      </p:sp>
      <p:sp>
        <p:nvSpPr>
          <p:cNvPr id="2" name="1 Başlık"/>
          <p:cNvSpPr>
            <a:spLocks noGrp="1"/>
          </p:cNvSpPr>
          <p:nvPr>
            <p:ph type="title"/>
          </p:nvPr>
        </p:nvSpPr>
        <p:spPr/>
        <p:txBody>
          <a:bodyPr>
            <a:normAutofit/>
          </a:bodyPr>
          <a:lstStyle/>
          <a:p>
            <a:r>
              <a:rPr lang="tr-TR" b="1" dirty="0">
                <a:solidFill>
                  <a:srgbClr val="C00000"/>
                </a:solidFill>
              </a:rPr>
              <a:t>KISA DÖNEMLİ </a:t>
            </a:r>
            <a:r>
              <a:rPr lang="tr-TR" b="1" dirty="0" smtClean="0">
                <a:solidFill>
                  <a:srgbClr val="C00000"/>
                </a:solidFill>
              </a:rPr>
              <a:t>AMAÇ</a:t>
            </a:r>
            <a:endParaRPr lang="tr-TR" b="1" dirty="0">
              <a:solidFill>
                <a:srgbClr val="C00000"/>
              </a:solidFill>
            </a:endParaRPr>
          </a:p>
        </p:txBody>
      </p:sp>
    </p:spTree>
  </p:cSld>
  <p:clrMapOvr>
    <a:masterClrMapping/>
  </p:clrMapOvr>
  <p:transition spd="slow">
    <p:randomBar dir="vert"/>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a:t>KDA’lar</a:t>
            </a:r>
            <a:r>
              <a:rPr lang="tr-TR" dirty="0"/>
              <a:t> kolaydan zora doğru, önkoşul olma durumu dikkate alınarak, mümkün olduğunca sade ve az olmalıdır. Her bir </a:t>
            </a:r>
            <a:r>
              <a:rPr lang="tr-TR" dirty="0" err="1"/>
              <a:t>KDA’nın</a:t>
            </a:r>
            <a:r>
              <a:rPr lang="tr-TR" dirty="0"/>
              <a:t> gerçekleşme süresi yaklaşık olarak belirlenip </a:t>
            </a:r>
            <a:r>
              <a:rPr lang="tr-TR" dirty="0" err="1"/>
              <a:t>BEP’te</a:t>
            </a:r>
            <a:r>
              <a:rPr lang="tr-TR" dirty="0"/>
              <a:t> belirtilmelidir.</a:t>
            </a:r>
          </a:p>
          <a:p>
            <a:r>
              <a:rPr lang="tr-TR" dirty="0"/>
              <a:t>Öğrencinin </a:t>
            </a:r>
            <a:r>
              <a:rPr lang="tr-TR" dirty="0" err="1"/>
              <a:t>KDA’ları</a:t>
            </a:r>
            <a:r>
              <a:rPr lang="tr-TR" dirty="0"/>
              <a:t> aşama aşama tamamlayarak </a:t>
            </a:r>
            <a:r>
              <a:rPr lang="tr-TR" dirty="0" err="1"/>
              <a:t>UDA’ya</a:t>
            </a:r>
            <a:r>
              <a:rPr lang="tr-TR" dirty="0"/>
              <a:t> ulaşacağı unutulmamalıdır</a:t>
            </a:r>
            <a:r>
              <a:rPr lang="tr-TR" dirty="0" smtClean="0"/>
              <a:t>.</a:t>
            </a:r>
            <a:endParaRPr lang="tr-TR" dirty="0"/>
          </a:p>
        </p:txBody>
      </p:sp>
      <p:sp>
        <p:nvSpPr>
          <p:cNvPr id="2" name="1 Başlık"/>
          <p:cNvSpPr>
            <a:spLocks noGrp="1"/>
          </p:cNvSpPr>
          <p:nvPr>
            <p:ph type="title"/>
          </p:nvPr>
        </p:nvSpPr>
        <p:spPr/>
        <p:txBody>
          <a:bodyPr/>
          <a:lstStyle/>
          <a:p>
            <a:r>
              <a:rPr lang="tr-TR" b="1" dirty="0" smtClean="0">
                <a:solidFill>
                  <a:srgbClr val="C00000"/>
                </a:solidFill>
              </a:rPr>
              <a:t>KISA DÖNEMLİ AMAÇ</a:t>
            </a:r>
            <a:endParaRPr lang="tr-TR" b="1" dirty="0">
              <a:solidFill>
                <a:srgbClr val="C00000"/>
              </a:solidFill>
            </a:endParaRPr>
          </a:p>
        </p:txBody>
      </p:sp>
    </p:spTree>
  </p:cSld>
  <p:clrMapOvr>
    <a:masterClrMapping/>
  </p:clrMapOvr>
  <p:transition spd="slow">
    <p:randomBar dir="vert"/>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buNone/>
            </a:pPr>
            <a:r>
              <a:rPr lang="tr-TR" dirty="0" smtClean="0"/>
              <a:t>	Performans </a:t>
            </a:r>
            <a:r>
              <a:rPr lang="tr-TR" dirty="0"/>
              <a:t>düzeyi birinci ses grubu ile yazılan basit bir metni okuma ve yazma olan bir öğrenci için:</a:t>
            </a:r>
          </a:p>
          <a:p>
            <a:r>
              <a:rPr lang="tr-TR" dirty="0"/>
              <a:t>UDA: Öğrenci Ahmet, yıl sonunda basit bir metni okur, yazar.”</a:t>
            </a:r>
          </a:p>
          <a:p>
            <a:r>
              <a:rPr lang="tr-TR" dirty="0"/>
              <a:t>1. K.D.A.; ikinci ses grubu ile oluşturulan basit bir metni okur yazar.(%100)*</a:t>
            </a:r>
          </a:p>
          <a:p>
            <a:r>
              <a:rPr lang="tr-TR" dirty="0"/>
              <a:t>2. K.D.A.; üçüncü ses grubu ile oluşturulan basit bir metni okur yazar. (%100)</a:t>
            </a:r>
          </a:p>
          <a:p>
            <a:r>
              <a:rPr lang="tr-TR" dirty="0"/>
              <a:t>3. K.D.A.; dördüncü ses grubu ile oluşturulan basit bir metni okur yazar. (%100)</a:t>
            </a:r>
          </a:p>
          <a:p>
            <a:r>
              <a:rPr lang="tr-TR" dirty="0"/>
              <a:t>4. K.D.A.; beşinci ses grubu ile oluşturulan basit bir metni okur yazar. (%100)</a:t>
            </a:r>
          </a:p>
          <a:p>
            <a:r>
              <a:rPr lang="tr-TR" dirty="0"/>
              <a:t>5. K.D.A.; altıncı ses grubu ile oluşturulan basit bir metni okur yazar. (%100)</a:t>
            </a:r>
          </a:p>
          <a:p>
            <a:pPr>
              <a:buNone/>
            </a:pPr>
            <a:r>
              <a:rPr lang="tr-TR" dirty="0" smtClean="0"/>
              <a:t>     </a:t>
            </a:r>
            <a:r>
              <a:rPr lang="tr-TR" dirty="0"/>
              <a:t>(*Davranış her seferinde hatasız ve doğru olarak yapılmalıdır.)</a:t>
            </a:r>
          </a:p>
          <a:p>
            <a:endParaRPr lang="tr-TR" dirty="0"/>
          </a:p>
        </p:txBody>
      </p:sp>
      <p:sp>
        <p:nvSpPr>
          <p:cNvPr id="2" name="1 Başlık"/>
          <p:cNvSpPr>
            <a:spLocks noGrp="1"/>
          </p:cNvSpPr>
          <p:nvPr>
            <p:ph type="title"/>
          </p:nvPr>
        </p:nvSpPr>
        <p:spPr/>
        <p:txBody>
          <a:bodyPr>
            <a:normAutofit/>
          </a:bodyPr>
          <a:lstStyle/>
          <a:p>
            <a:r>
              <a:rPr lang="tr-TR" b="1" dirty="0">
                <a:solidFill>
                  <a:srgbClr val="C00000"/>
                </a:solidFill>
              </a:rPr>
              <a:t>UDA VE KDA YAZIMINA </a:t>
            </a:r>
            <a:r>
              <a:rPr lang="tr-TR" b="1" dirty="0" smtClean="0">
                <a:solidFill>
                  <a:srgbClr val="C00000"/>
                </a:solidFill>
              </a:rPr>
              <a:t>ÖRNEK</a:t>
            </a:r>
            <a:endParaRPr lang="tr-TR" b="1" dirty="0">
              <a:solidFill>
                <a:srgbClr val="C00000"/>
              </a:solidFill>
            </a:endParaRPr>
          </a:p>
        </p:txBody>
      </p:sp>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tr-TR" b="1" dirty="0" smtClean="0">
                <a:solidFill>
                  <a:srgbClr val="FF0000"/>
                </a:solidFill>
              </a:rPr>
              <a:t>NASIL FARK EDİLİRLER?</a:t>
            </a:r>
          </a:p>
          <a:p>
            <a:pPr marL="514350" indent="-514350">
              <a:buFont typeface="+mj-lt"/>
              <a:buAutoNum type="arabicPeriod"/>
            </a:pPr>
            <a:r>
              <a:rPr lang="tr-TR" sz="2400" dirty="0" smtClean="0"/>
              <a:t> Akademik kavramları geç ve güç öğrenirler.</a:t>
            </a:r>
          </a:p>
          <a:p>
            <a:pPr marL="514350" indent="-514350">
              <a:buFont typeface="+mj-lt"/>
              <a:buAutoNum type="arabicPeriod"/>
            </a:pPr>
            <a:r>
              <a:rPr lang="tr-TR" sz="2400" dirty="0" smtClean="0"/>
              <a:t>İlgileri kısa sürelidir.</a:t>
            </a:r>
          </a:p>
          <a:p>
            <a:pPr marL="514350" indent="-514350">
              <a:buFont typeface="+mj-lt"/>
              <a:buAutoNum type="arabicPeriod"/>
            </a:pPr>
            <a:r>
              <a:rPr lang="tr-TR" sz="2400" dirty="0" smtClean="0"/>
              <a:t>Somut  şeyleri daha kolay ve çabuk öğrenirler.</a:t>
            </a:r>
          </a:p>
          <a:p>
            <a:pPr marL="514350" indent="-514350">
              <a:buFont typeface="+mj-lt"/>
              <a:buAutoNum type="arabicPeriod"/>
            </a:pPr>
            <a:r>
              <a:rPr lang="tr-TR" sz="2400" dirty="0" smtClean="0"/>
              <a:t>Duydukları ve gördükleri şeyleri çabuk unuturlar.</a:t>
            </a:r>
          </a:p>
          <a:p>
            <a:pPr marL="514350" indent="-514350">
              <a:buFont typeface="+mj-lt"/>
              <a:buAutoNum type="arabicPeriod"/>
            </a:pPr>
            <a:r>
              <a:rPr lang="tr-TR" sz="2400" dirty="0" smtClean="0"/>
              <a:t>Kendilerinden küçüklerle oynamayı tercih ederler.</a:t>
            </a:r>
          </a:p>
          <a:p>
            <a:pPr marL="514350" indent="-514350">
              <a:buFont typeface="+mj-lt"/>
              <a:buAutoNum type="arabicPeriod"/>
            </a:pPr>
            <a:r>
              <a:rPr lang="tr-TR" sz="2400" dirty="0" smtClean="0"/>
              <a:t>Sosyal olarak sorumluluk almazlar,içine kapanık olurlar.</a:t>
            </a:r>
          </a:p>
          <a:p>
            <a:pPr marL="514350" indent="-514350">
              <a:buFont typeface="+mj-lt"/>
              <a:buAutoNum type="arabicPeriod"/>
            </a:pPr>
            <a:r>
              <a:rPr lang="tr-TR" sz="2400" dirty="0" smtClean="0"/>
              <a:t>Sözcük dağarcıkları zayıf ve konuşmaları akıcı değildir.</a:t>
            </a:r>
          </a:p>
          <a:p>
            <a:pPr marL="514350" indent="-514350">
              <a:buFont typeface="+mj-lt"/>
              <a:buAutoNum type="arabicPeriod"/>
            </a:pPr>
            <a:r>
              <a:rPr lang="tr-TR" sz="2400" dirty="0" smtClean="0"/>
              <a:t>Duygu ve düşüncelerini ifade edemez,kendilerine güvenmezler.</a:t>
            </a:r>
          </a:p>
          <a:p>
            <a:pPr marL="514350" indent="-514350">
              <a:buFont typeface="+mj-lt"/>
              <a:buAutoNum type="arabicPeriod"/>
            </a:pPr>
            <a:r>
              <a:rPr lang="tr-TR" sz="2400" dirty="0" smtClean="0"/>
              <a:t>Oyun ve toplum kurallarına uyum sağlayamazlar.</a:t>
            </a:r>
          </a:p>
          <a:p>
            <a:pPr marL="514350" indent="-514350">
              <a:buNone/>
            </a:pPr>
            <a:endParaRPr lang="tr-TR" sz="2400" dirty="0"/>
          </a:p>
        </p:txBody>
      </p:sp>
      <p:sp>
        <p:nvSpPr>
          <p:cNvPr id="2" name="1 Başlık"/>
          <p:cNvSpPr>
            <a:spLocks noGrp="1"/>
          </p:cNvSpPr>
          <p:nvPr>
            <p:ph type="title"/>
          </p:nvPr>
        </p:nvSpPr>
        <p:spPr/>
        <p:txBody>
          <a:bodyPr>
            <a:normAutofit fontScale="90000"/>
          </a:bodyPr>
          <a:lstStyle/>
          <a:p>
            <a:r>
              <a:rPr lang="tr-TR" b="1" dirty="0" smtClean="0">
                <a:solidFill>
                  <a:srgbClr val="C00000"/>
                </a:solidFill>
              </a:rPr>
              <a:t>ZİHİNSEL  YETERSİZLİĞİ OLAN BİREYLER</a:t>
            </a:r>
            <a:endParaRPr lang="tr-TR" b="1" dirty="0">
              <a:solidFill>
                <a:srgbClr val="C00000"/>
              </a:solidFill>
            </a:endParaRPr>
          </a:p>
        </p:txBody>
      </p:sp>
    </p:spTree>
  </p:cSld>
  <p:clrMapOvr>
    <a:masterClrMapping/>
  </p:clrMapOvr>
  <p:transition spd="slow">
    <p:randomBar dir="vert"/>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62500" lnSpcReduction="20000"/>
          </a:bodyPr>
          <a:lstStyle/>
          <a:p>
            <a:pPr>
              <a:buNone/>
            </a:pPr>
            <a:r>
              <a:rPr lang="tr-TR" dirty="0" smtClean="0"/>
              <a:t>	Aynı </a:t>
            </a:r>
            <a:r>
              <a:rPr lang="tr-TR" dirty="0"/>
              <a:t>öğrenci matematik dersinde bir basamaklı bir sayıdan bir basamaklı bir sayıyı çıkarabilmelidir. Öğrenciye matematik dersi için bir UDA ve </a:t>
            </a:r>
            <a:r>
              <a:rPr lang="tr-TR" dirty="0" err="1"/>
              <a:t>KDA’lar</a:t>
            </a:r>
            <a:r>
              <a:rPr lang="tr-TR" dirty="0"/>
              <a:t> yazalım:</a:t>
            </a:r>
          </a:p>
          <a:p>
            <a:r>
              <a:rPr lang="tr-TR" dirty="0"/>
              <a:t>UDA:  Öğrenci Ahmet öğretim yılı sonunda yüzden küçük sayılarla onluk bozmayı gerektiren çıkarma işlemlerini yapar.</a:t>
            </a:r>
          </a:p>
          <a:p>
            <a:r>
              <a:rPr lang="tr-TR" dirty="0"/>
              <a:t>1. K.D.A.; iki basamaklı doğal sayıdan bir basamaklı doğal sayıyı onluk bozmayı gerektirmeyen çıkarma işlemlerini yapar. (10/8)*</a:t>
            </a:r>
          </a:p>
          <a:p>
            <a:r>
              <a:rPr lang="tr-TR" dirty="0"/>
              <a:t>2. K.D.A.; iki basamaklı doğal sayıdan bir basamaklı doğal sayıyı onluk bozmayı gerektiren çıkarma işlemlerini yapar. (10/8)</a:t>
            </a:r>
          </a:p>
          <a:p>
            <a:r>
              <a:rPr lang="tr-TR" dirty="0"/>
              <a:t>3. K.D.A.; iki basamaklı doğal sayıdan iki basamaklı doğal sayıyı onluk bozmayı gerektirmeyen çıkarma işlemlerini yapar. (10/8)</a:t>
            </a:r>
          </a:p>
          <a:p>
            <a:r>
              <a:rPr lang="tr-TR" dirty="0"/>
              <a:t>4. K.D.A.; iki basamaklı doğal sayıdan iki basamaklı doğal sayıyı onluk bozmayı gerektiren çıkarma işlemlerini yapar. (10/8)</a:t>
            </a:r>
          </a:p>
          <a:p>
            <a:r>
              <a:rPr lang="tr-TR" dirty="0"/>
              <a:t>(*Öğrencinin kendisine verilen 10 işlemin 8’ini doğru çözmesi gerekmektedir.)</a:t>
            </a:r>
          </a:p>
          <a:p>
            <a:pPr>
              <a:buNone/>
            </a:pPr>
            <a:r>
              <a:rPr lang="tr-TR" dirty="0" smtClean="0"/>
              <a:t>	</a:t>
            </a:r>
          </a:p>
          <a:p>
            <a:pPr>
              <a:buNone/>
            </a:pPr>
            <a:r>
              <a:rPr lang="tr-TR" dirty="0"/>
              <a:t>	</a:t>
            </a:r>
            <a:r>
              <a:rPr lang="tr-TR" dirty="0" smtClean="0"/>
              <a:t>Tüm </a:t>
            </a:r>
            <a:r>
              <a:rPr lang="tr-TR" dirty="0"/>
              <a:t>bu </a:t>
            </a:r>
            <a:r>
              <a:rPr lang="tr-TR" dirty="0" err="1"/>
              <a:t>KDA’ları</a:t>
            </a:r>
            <a:r>
              <a:rPr lang="tr-TR" dirty="0"/>
              <a:t> yapan bir öğrenci “öğretim yılı sonunda yüzden küçük sayılarla onluk bozmayı gerektiren çıkarma işlemlerini yapar.” </a:t>
            </a:r>
            <a:r>
              <a:rPr lang="tr-TR" dirty="0" err="1"/>
              <a:t>UDA’sını</a:t>
            </a:r>
            <a:r>
              <a:rPr lang="tr-TR" dirty="0"/>
              <a:t> gerçekleştirmiş olur.</a:t>
            </a:r>
          </a:p>
          <a:p>
            <a:endParaRPr lang="tr-TR" dirty="0"/>
          </a:p>
        </p:txBody>
      </p:sp>
      <p:sp>
        <p:nvSpPr>
          <p:cNvPr id="2" name="1 Başlık"/>
          <p:cNvSpPr>
            <a:spLocks noGrp="1"/>
          </p:cNvSpPr>
          <p:nvPr>
            <p:ph type="title"/>
          </p:nvPr>
        </p:nvSpPr>
        <p:spPr/>
        <p:txBody>
          <a:bodyPr/>
          <a:lstStyle/>
          <a:p>
            <a:r>
              <a:rPr lang="tr-TR" b="1" dirty="0" smtClean="0">
                <a:solidFill>
                  <a:srgbClr val="C00000"/>
                </a:solidFill>
              </a:rPr>
              <a:t>UDA VE KDA YAZIMINA ÖRNEK</a:t>
            </a:r>
            <a:endParaRPr lang="tr-TR" b="1" dirty="0">
              <a:solidFill>
                <a:srgbClr val="C00000"/>
              </a:solidFill>
            </a:endParaRPr>
          </a:p>
        </p:txBody>
      </p:sp>
    </p:spTree>
  </p:cSld>
  <p:clrMapOvr>
    <a:masterClrMapping/>
  </p:clrMapOvr>
  <p:transition spd="slow">
    <p:randomBar dir="vert"/>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476673"/>
            <a:ext cx="7772400" cy="1728191"/>
          </a:xfrm>
        </p:spPr>
        <p:txBody>
          <a:bodyPr>
            <a:normAutofit fontScale="90000"/>
          </a:bodyPr>
          <a:lstStyle/>
          <a:p>
            <a:r>
              <a:rPr lang="tr-TR" sz="3600" b="1" dirty="0" smtClean="0">
                <a:solidFill>
                  <a:srgbClr val="C00000"/>
                </a:solidFill>
              </a:rPr>
              <a:t>BEP’İN İZLENMESİ,DEĞERLENDİRİLMESİ VE AİLENİN BİLGİLENDİRİLMESİ</a:t>
            </a:r>
            <a:endParaRPr lang="tr-TR" sz="3600" b="1" dirty="0">
              <a:solidFill>
                <a:srgbClr val="C00000"/>
              </a:solidFill>
            </a:endParaRPr>
          </a:p>
        </p:txBody>
      </p:sp>
      <p:sp>
        <p:nvSpPr>
          <p:cNvPr id="3" name="Alt Başlık 2"/>
          <p:cNvSpPr>
            <a:spLocks noGrp="1"/>
          </p:cNvSpPr>
          <p:nvPr>
            <p:ph type="subTitle" idx="1"/>
          </p:nvPr>
        </p:nvSpPr>
        <p:spPr>
          <a:xfrm>
            <a:off x="467544" y="2348880"/>
            <a:ext cx="8280920" cy="4032448"/>
          </a:xfrm>
        </p:spPr>
        <p:txBody>
          <a:bodyPr>
            <a:noAutofit/>
          </a:bodyPr>
          <a:lstStyle/>
          <a:p>
            <a:pPr marL="457200" indent="-457200" algn="l">
              <a:buFont typeface="Wingdings" panose="05000000000000000000" pitchFamily="2" charset="2"/>
              <a:buChar char="Ø"/>
            </a:pPr>
            <a:r>
              <a:rPr lang="tr-TR" sz="2800" dirty="0" err="1" smtClean="0">
                <a:solidFill>
                  <a:schemeClr val="tx1"/>
                </a:solidFill>
              </a:rPr>
              <a:t>Bep</a:t>
            </a:r>
            <a:r>
              <a:rPr lang="tr-TR" sz="2800" dirty="0" smtClean="0">
                <a:solidFill>
                  <a:schemeClr val="tx1"/>
                </a:solidFill>
              </a:rPr>
              <a:t> öğrencinin değişen gereksinimlerine göre yeni düzenlemelerin yapıldığı bir planlamadır.</a:t>
            </a:r>
          </a:p>
          <a:p>
            <a:pPr marL="457200" indent="-457200" algn="l">
              <a:buFont typeface="Wingdings" panose="05000000000000000000" pitchFamily="2" charset="2"/>
              <a:buChar char="Ø"/>
            </a:pPr>
            <a:r>
              <a:rPr lang="tr-TR" sz="2800" dirty="0" err="1" smtClean="0">
                <a:solidFill>
                  <a:schemeClr val="tx1"/>
                </a:solidFill>
              </a:rPr>
              <a:t>BEP’in</a:t>
            </a:r>
            <a:r>
              <a:rPr lang="tr-TR" sz="2800" dirty="0" smtClean="0">
                <a:solidFill>
                  <a:schemeClr val="tx1"/>
                </a:solidFill>
              </a:rPr>
              <a:t> etkililiği, bu gereksinimler doğrultusunda düzenlenerek, izleme ve değerlendirme sürecinin işletilmesi ile mümkündür.</a:t>
            </a:r>
          </a:p>
          <a:p>
            <a:pPr marL="457200" indent="-457200" algn="l">
              <a:buFont typeface="Wingdings" panose="05000000000000000000" pitchFamily="2" charset="2"/>
              <a:buChar char="Ø"/>
            </a:pPr>
            <a:r>
              <a:rPr lang="tr-TR" sz="2800" dirty="0" smtClean="0">
                <a:solidFill>
                  <a:schemeClr val="tx1"/>
                </a:solidFill>
              </a:rPr>
              <a:t>BEP bir dönem ve ya bir öğretim yılı için hazırlanabilir</a:t>
            </a:r>
            <a:r>
              <a:rPr lang="tr-TR" sz="2800" dirty="0" smtClean="0">
                <a:solidFill>
                  <a:schemeClr val="tx1"/>
                </a:solidFill>
              </a:rPr>
              <a:t>. Aylık</a:t>
            </a:r>
            <a:r>
              <a:rPr lang="tr-TR" sz="2800" dirty="0" smtClean="0">
                <a:solidFill>
                  <a:schemeClr val="tx1"/>
                </a:solidFill>
              </a:rPr>
              <a:t>, </a:t>
            </a:r>
            <a:r>
              <a:rPr lang="tr-TR" sz="2800" dirty="0" smtClean="0">
                <a:solidFill>
                  <a:schemeClr val="tx1"/>
                </a:solidFill>
              </a:rPr>
              <a:t>üç aylık </a:t>
            </a:r>
            <a:r>
              <a:rPr lang="tr-TR" sz="2800" dirty="0" smtClean="0">
                <a:solidFill>
                  <a:schemeClr val="tx1"/>
                </a:solidFill>
              </a:rPr>
              <a:t>ve yıllık olarak değerlendirilebilir.</a:t>
            </a:r>
            <a:endParaRPr lang="tr-TR" sz="2800" dirty="0">
              <a:solidFill>
                <a:schemeClr val="tx1"/>
              </a:solidFill>
            </a:endParaRPr>
          </a:p>
        </p:txBody>
      </p:sp>
    </p:spTree>
    <p:extLst>
      <p:ext uri="{BB962C8B-B14F-4D97-AF65-F5344CB8AC3E}">
        <p14:creationId xmlns:p14="http://schemas.microsoft.com/office/powerpoint/2010/main" val="2496379132"/>
      </p:ext>
    </p:extLst>
  </p:cSld>
  <p:clrMapOvr>
    <a:masterClrMapping/>
  </p:clrMapOvr>
  <p:transition spd="slow">
    <p:randomBar dir="vert"/>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buFont typeface="Wingdings" panose="05000000000000000000" pitchFamily="2" charset="2"/>
              <a:buChar char="Ø"/>
            </a:pPr>
            <a:r>
              <a:rPr lang="tr-TR" dirty="0" smtClean="0"/>
              <a:t>Öğrencide ki gelişimi somut olarak görmek için</a:t>
            </a:r>
          </a:p>
          <a:p>
            <a:pPr>
              <a:buFont typeface="Wingdings" panose="05000000000000000000" pitchFamily="2" charset="2"/>
              <a:buChar char="Ø"/>
            </a:pPr>
            <a:r>
              <a:rPr lang="tr-TR" dirty="0" smtClean="0"/>
              <a:t>Öngörülen süre içerisinde istenilen </a:t>
            </a:r>
            <a:r>
              <a:rPr lang="tr-TR" dirty="0" err="1" smtClean="0"/>
              <a:t>istenilen</a:t>
            </a:r>
            <a:r>
              <a:rPr lang="tr-TR" dirty="0" smtClean="0"/>
              <a:t> amaçlara ulaşılmamışsa, ilerlemeyi sınırlandıran ya da engelleyen nedenleri belirlemek için</a:t>
            </a:r>
          </a:p>
          <a:p>
            <a:pPr>
              <a:buFont typeface="Wingdings" panose="05000000000000000000" pitchFamily="2" charset="2"/>
              <a:buChar char="Ø"/>
            </a:pPr>
            <a:r>
              <a:rPr lang="tr-TR" dirty="0" smtClean="0"/>
              <a:t>Gerekli düzenlemeler ya da planlamalar yapabilmek için</a:t>
            </a:r>
            <a:endParaRPr lang="tr-TR" dirty="0"/>
          </a:p>
        </p:txBody>
      </p:sp>
      <p:sp>
        <p:nvSpPr>
          <p:cNvPr id="2" name="Başlık 1"/>
          <p:cNvSpPr>
            <a:spLocks noGrp="1"/>
          </p:cNvSpPr>
          <p:nvPr>
            <p:ph type="title"/>
          </p:nvPr>
        </p:nvSpPr>
        <p:spPr/>
        <p:txBody>
          <a:bodyPr>
            <a:normAutofit/>
          </a:bodyPr>
          <a:lstStyle/>
          <a:p>
            <a:r>
              <a:rPr lang="tr-TR" sz="3600" b="1" dirty="0" smtClean="0">
                <a:solidFill>
                  <a:srgbClr val="C00000"/>
                </a:solidFill>
              </a:rPr>
              <a:t>DEĞERLENDİRME NİÇİN ÖNEMLİDİR</a:t>
            </a:r>
            <a:r>
              <a:rPr lang="tr-TR" sz="3600" dirty="0" smtClean="0">
                <a:solidFill>
                  <a:srgbClr val="002060"/>
                </a:solidFill>
              </a:rPr>
              <a:t>?</a:t>
            </a:r>
            <a:endParaRPr lang="tr-TR" sz="3600" dirty="0">
              <a:solidFill>
                <a:srgbClr val="002060"/>
              </a:solidFill>
            </a:endParaRPr>
          </a:p>
        </p:txBody>
      </p:sp>
    </p:spTree>
    <p:extLst>
      <p:ext uri="{BB962C8B-B14F-4D97-AF65-F5344CB8AC3E}">
        <p14:creationId xmlns:p14="http://schemas.microsoft.com/office/powerpoint/2010/main" val="300329517"/>
      </p:ext>
    </p:extLst>
  </p:cSld>
  <p:clrMapOvr>
    <a:masterClrMapping/>
  </p:clrMapOvr>
  <p:transition spd="slow">
    <p:randomBar dir="vert"/>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buFont typeface="Wingdings" panose="05000000000000000000" pitchFamily="2" charset="2"/>
              <a:buChar char="Ø"/>
            </a:pPr>
            <a:r>
              <a:rPr lang="tr-TR" dirty="0" smtClean="0"/>
              <a:t>Aile eğitimi; tüm eğitim kademelerinde bireyin eğitimine katkı sağlamak amacıyla aileye verilecek her türlü rehberlik ve danışmanlık hizmetlerini içeren bir eğitim sürecidir.</a:t>
            </a:r>
            <a:endParaRPr lang="tr-TR" dirty="0"/>
          </a:p>
        </p:txBody>
      </p:sp>
      <p:sp>
        <p:nvSpPr>
          <p:cNvPr id="2" name="Başlık 1"/>
          <p:cNvSpPr>
            <a:spLocks noGrp="1"/>
          </p:cNvSpPr>
          <p:nvPr>
            <p:ph type="title"/>
          </p:nvPr>
        </p:nvSpPr>
        <p:spPr/>
        <p:txBody>
          <a:bodyPr>
            <a:noAutofit/>
          </a:bodyPr>
          <a:lstStyle/>
          <a:p>
            <a:r>
              <a:rPr lang="tr-TR" sz="3600" b="1" dirty="0" smtClean="0">
                <a:solidFill>
                  <a:srgbClr val="C00000"/>
                </a:solidFill>
              </a:rPr>
              <a:t>KAYNAŞTIRMA UYGULAMALARINDA AİLE EĞİTİMİ</a:t>
            </a:r>
            <a:endParaRPr lang="tr-TR" sz="3600" b="1" dirty="0">
              <a:solidFill>
                <a:srgbClr val="C00000"/>
              </a:solidFill>
            </a:endParaRPr>
          </a:p>
        </p:txBody>
      </p:sp>
    </p:spTree>
    <p:extLst>
      <p:ext uri="{BB962C8B-B14F-4D97-AF65-F5344CB8AC3E}">
        <p14:creationId xmlns:p14="http://schemas.microsoft.com/office/powerpoint/2010/main" val="4184826080"/>
      </p:ext>
    </p:extLst>
  </p:cSld>
  <p:clrMapOvr>
    <a:masterClrMapping/>
  </p:clrMapOvr>
  <p:transition spd="slow">
    <p:randomBar dir="vert"/>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544616"/>
          </a:xfrm>
        </p:spPr>
        <p:txBody>
          <a:bodyPr>
            <a:noAutofit/>
          </a:bodyPr>
          <a:lstStyle/>
          <a:p>
            <a:pPr marL="0" indent="0" algn="ctr">
              <a:buNone/>
            </a:pPr>
            <a:r>
              <a:rPr lang="tr-TR" sz="2300" b="1" dirty="0" smtClean="0">
                <a:solidFill>
                  <a:srgbClr val="FF0000"/>
                </a:solidFill>
              </a:rPr>
              <a:t>      1.Çünkü Yasal Olarak Sorumluyuz.</a:t>
            </a:r>
          </a:p>
          <a:p>
            <a:pPr marL="0" indent="0">
              <a:buNone/>
            </a:pPr>
            <a:r>
              <a:rPr lang="tr-TR" sz="2300" b="1" dirty="0" smtClean="0"/>
              <a:t>573 </a:t>
            </a:r>
            <a:r>
              <a:rPr lang="tr-TR" sz="2300" dirty="0" smtClean="0"/>
              <a:t>sayılı Kanun Hükmünde Kararnameye göre;</a:t>
            </a:r>
          </a:p>
          <a:p>
            <a:pPr>
              <a:buFont typeface="Wingdings" panose="05000000000000000000" pitchFamily="2" charset="2"/>
              <a:buChar char="Ø"/>
            </a:pPr>
            <a:r>
              <a:rPr lang="tr-TR" sz="2300" dirty="0" smtClean="0"/>
              <a:t>Tanılama, değerlendirme ve yerleştirme sürecinin her aşamasında ailelerin de görüşüne başvurmalı ve eğitim sürecine aktif katılımları sağlanmalıdır.</a:t>
            </a:r>
          </a:p>
          <a:p>
            <a:pPr>
              <a:buFont typeface="Wingdings" panose="05000000000000000000" pitchFamily="2" charset="2"/>
              <a:buChar char="Ø"/>
            </a:pPr>
            <a:r>
              <a:rPr lang="tr-TR" sz="2300" dirty="0" smtClean="0"/>
              <a:t>Özel eğitim hizmetleri süreci ailenin bilgilendirilmesi ve desteklenmesi temeline dayalı olarak evlerde ve ya kurumlarda sürdürülür.</a:t>
            </a:r>
          </a:p>
          <a:p>
            <a:pPr>
              <a:buFont typeface="Wingdings" panose="05000000000000000000" pitchFamily="2" charset="2"/>
              <a:buChar char="Ø"/>
            </a:pPr>
            <a:r>
              <a:rPr lang="tr-TR" sz="2300" dirty="0" smtClean="0"/>
              <a:t>Yetersizliği olan bireylerin aileleriyle birlikte yaşama becerilerini geliştirmelerine yönelik aile eğitimi planlanır.</a:t>
            </a:r>
          </a:p>
          <a:p>
            <a:pPr>
              <a:buFont typeface="Wingdings" panose="05000000000000000000" pitchFamily="2" charset="2"/>
              <a:buChar char="Ø"/>
            </a:pPr>
            <a:endParaRPr lang="tr-TR" sz="2300" b="1" dirty="0"/>
          </a:p>
        </p:txBody>
      </p:sp>
      <p:sp>
        <p:nvSpPr>
          <p:cNvPr id="2" name="Başlık 1"/>
          <p:cNvSpPr>
            <a:spLocks noGrp="1"/>
          </p:cNvSpPr>
          <p:nvPr>
            <p:ph type="title"/>
          </p:nvPr>
        </p:nvSpPr>
        <p:spPr>
          <a:xfrm>
            <a:off x="457200" y="274638"/>
            <a:ext cx="8229600" cy="922114"/>
          </a:xfrm>
        </p:spPr>
        <p:txBody>
          <a:bodyPr/>
          <a:lstStyle/>
          <a:p>
            <a:r>
              <a:rPr lang="tr-TR" b="1" dirty="0" smtClean="0">
                <a:solidFill>
                  <a:srgbClr val="FF0000"/>
                </a:solidFill>
              </a:rPr>
              <a:t>NEDEN AİLE EĞİTİMİ?</a:t>
            </a:r>
            <a:endParaRPr lang="tr-TR" b="1" dirty="0">
              <a:solidFill>
                <a:srgbClr val="FF0000"/>
              </a:solidFill>
            </a:endParaRPr>
          </a:p>
        </p:txBody>
      </p:sp>
    </p:spTree>
    <p:extLst>
      <p:ext uri="{BB962C8B-B14F-4D97-AF65-F5344CB8AC3E}">
        <p14:creationId xmlns:p14="http://schemas.microsoft.com/office/powerpoint/2010/main" val="2494931777"/>
      </p:ext>
    </p:extLst>
  </p:cSld>
  <p:clrMapOvr>
    <a:masterClrMapping/>
  </p:clrMapOvr>
  <p:transition spd="slow">
    <p:randomBar dir="vert"/>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lstStyle/>
          <a:p>
            <a:pPr marL="0" indent="0">
              <a:buNone/>
            </a:pPr>
            <a:r>
              <a:rPr lang="tr-TR" b="1" dirty="0"/>
              <a:t>5378 </a:t>
            </a:r>
            <a:r>
              <a:rPr lang="tr-TR" dirty="0"/>
              <a:t>Sayılı Özürlüler Kanununda;</a:t>
            </a:r>
          </a:p>
          <a:p>
            <a:pPr>
              <a:buFont typeface="Wingdings" panose="05000000000000000000" pitchFamily="2" charset="2"/>
              <a:buChar char="Ø"/>
            </a:pPr>
            <a:r>
              <a:rPr lang="tr-TR" dirty="0" err="1"/>
              <a:t>Özürlğlere</a:t>
            </a:r>
            <a:r>
              <a:rPr lang="tr-TR" dirty="0"/>
              <a:t> yönelik olarak alınacak kararlarda ve verilecek hizmetlerde özürlülerin ve ailelerin katılımın sağlanması ve aile bütünlüğünün korunması gerektiği belirtilmektedir</a:t>
            </a:r>
            <a:r>
              <a:rPr lang="tr-TR" dirty="0" smtClean="0"/>
              <a:t>.</a:t>
            </a:r>
          </a:p>
          <a:p>
            <a:pPr marL="0" indent="0" algn="ctr">
              <a:buNone/>
            </a:pPr>
            <a:r>
              <a:rPr lang="tr-TR" dirty="0">
                <a:solidFill>
                  <a:srgbClr val="FF0000"/>
                </a:solidFill>
              </a:rPr>
              <a:t> </a:t>
            </a:r>
            <a:r>
              <a:rPr lang="tr-TR" dirty="0" smtClean="0">
                <a:solidFill>
                  <a:srgbClr val="FF0000"/>
                </a:solidFill>
              </a:rPr>
              <a:t>2. Çünkü Aile Eğitimi Kaynaştırma Eğitiminin Ayrılmaz Bir Parçasıdır.</a:t>
            </a:r>
            <a:endParaRPr lang="tr-TR" dirty="0">
              <a:solidFill>
                <a:srgbClr val="FF0000"/>
              </a:solidFill>
            </a:endParaRPr>
          </a:p>
          <a:p>
            <a:endParaRPr lang="tr-TR" dirty="0"/>
          </a:p>
        </p:txBody>
      </p:sp>
    </p:spTree>
    <p:extLst>
      <p:ext uri="{BB962C8B-B14F-4D97-AF65-F5344CB8AC3E}">
        <p14:creationId xmlns:p14="http://schemas.microsoft.com/office/powerpoint/2010/main" val="2056027166"/>
      </p:ext>
    </p:extLst>
  </p:cSld>
  <p:clrMapOvr>
    <a:masterClrMapping/>
  </p:clrMapOvr>
  <p:transition spd="slow">
    <p:randomBar dir="vert"/>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buFont typeface="Wingdings" panose="05000000000000000000" pitchFamily="2" charset="2"/>
              <a:buChar char="Ø"/>
            </a:pPr>
            <a:r>
              <a:rPr lang="tr-TR" dirty="0" smtClean="0"/>
              <a:t>Rehberlik ve araştırma merkezleri, özel eğitim okul/kurumları ve kaynaştırma uygulamaları yapılan okullar tarafından aile eğitim planları hazırlanır ve uygulanır.</a:t>
            </a:r>
          </a:p>
          <a:p>
            <a:pPr>
              <a:buFont typeface="Wingdings" panose="05000000000000000000" pitchFamily="2" charset="2"/>
              <a:buChar char="Ø"/>
            </a:pPr>
            <a:r>
              <a:rPr lang="tr-TR" dirty="0" smtClean="0"/>
              <a:t>Okulda idareciler ve tüm öğretmenler aile eğitimi programının hazırlanması ve uygulanmasından sorumludur.</a:t>
            </a:r>
            <a:endParaRPr lang="tr-TR" dirty="0"/>
          </a:p>
        </p:txBody>
      </p:sp>
      <p:sp>
        <p:nvSpPr>
          <p:cNvPr id="2" name="Başlık 1"/>
          <p:cNvSpPr>
            <a:spLocks noGrp="1"/>
          </p:cNvSpPr>
          <p:nvPr>
            <p:ph type="title"/>
          </p:nvPr>
        </p:nvSpPr>
        <p:spPr/>
        <p:txBody>
          <a:bodyPr/>
          <a:lstStyle/>
          <a:p>
            <a:r>
              <a:rPr lang="tr-TR" b="1" dirty="0" smtClean="0">
                <a:solidFill>
                  <a:srgbClr val="FF0000"/>
                </a:solidFill>
              </a:rPr>
              <a:t>AİLE EĞİTİMİNİ KİM UYGULAR</a:t>
            </a:r>
            <a:r>
              <a:rPr lang="tr-TR" dirty="0" smtClean="0">
                <a:solidFill>
                  <a:srgbClr val="002060"/>
                </a:solidFill>
              </a:rPr>
              <a:t>?</a:t>
            </a:r>
            <a:endParaRPr lang="tr-TR" dirty="0">
              <a:solidFill>
                <a:srgbClr val="002060"/>
              </a:solidFill>
            </a:endParaRPr>
          </a:p>
        </p:txBody>
      </p:sp>
    </p:spTree>
    <p:extLst>
      <p:ext uri="{BB962C8B-B14F-4D97-AF65-F5344CB8AC3E}">
        <p14:creationId xmlns:p14="http://schemas.microsoft.com/office/powerpoint/2010/main" val="271688749"/>
      </p:ext>
    </p:extLst>
  </p:cSld>
  <p:clrMapOvr>
    <a:masterClrMapping/>
  </p:clrMapOvr>
  <p:transition spd="slow">
    <p:randomBar dir="vert"/>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buFont typeface="Wingdings" panose="05000000000000000000" pitchFamily="2" charset="2"/>
              <a:buChar char="Ø"/>
            </a:pPr>
            <a:r>
              <a:rPr lang="tr-TR" dirty="0" smtClean="0"/>
              <a:t>Bireysel, grup ya da uzaktan eğitim şeklinde uygulanır.</a:t>
            </a:r>
          </a:p>
          <a:p>
            <a:pPr>
              <a:buFont typeface="Wingdings" panose="05000000000000000000" pitchFamily="2" charset="2"/>
              <a:buChar char="Ø"/>
            </a:pPr>
            <a:r>
              <a:rPr lang="tr-TR" dirty="0" smtClean="0"/>
              <a:t>Bireyin yetersizliği, gelişim özellikleri, eğitim ihtiyaçları ve ailenin ihtiyaçlarına uygun olarak hazırlanır ve uygulanır.</a:t>
            </a:r>
          </a:p>
          <a:p>
            <a:pPr>
              <a:buFont typeface="Wingdings" panose="05000000000000000000" pitchFamily="2" charset="2"/>
              <a:buChar char="Ø"/>
            </a:pPr>
            <a:r>
              <a:rPr lang="tr-TR" dirty="0" smtClean="0"/>
              <a:t>Aile eğitim programları ailenin katılımıyla bir yıllığına planlanır ve her yıl yeniden geliştirilerek uygulanır.</a:t>
            </a:r>
            <a:endParaRPr lang="tr-TR" dirty="0"/>
          </a:p>
        </p:txBody>
      </p:sp>
      <p:sp>
        <p:nvSpPr>
          <p:cNvPr id="2" name="Başlık 1"/>
          <p:cNvSpPr>
            <a:spLocks noGrp="1"/>
          </p:cNvSpPr>
          <p:nvPr>
            <p:ph type="title"/>
          </p:nvPr>
        </p:nvSpPr>
        <p:spPr/>
        <p:txBody>
          <a:bodyPr/>
          <a:lstStyle/>
          <a:p>
            <a:r>
              <a:rPr lang="tr-TR" b="1" dirty="0" smtClean="0">
                <a:solidFill>
                  <a:srgbClr val="FF0000"/>
                </a:solidFill>
              </a:rPr>
              <a:t>AİLE EĞİTİMİ NASIL UYGULANIR</a:t>
            </a:r>
            <a:r>
              <a:rPr lang="tr-TR" dirty="0" smtClean="0">
                <a:solidFill>
                  <a:srgbClr val="002060"/>
                </a:solidFill>
              </a:rPr>
              <a:t>?</a:t>
            </a:r>
            <a:endParaRPr lang="tr-TR" dirty="0">
              <a:solidFill>
                <a:srgbClr val="002060"/>
              </a:solidFill>
            </a:endParaRPr>
          </a:p>
        </p:txBody>
      </p:sp>
    </p:spTree>
    <p:extLst>
      <p:ext uri="{BB962C8B-B14F-4D97-AF65-F5344CB8AC3E}">
        <p14:creationId xmlns:p14="http://schemas.microsoft.com/office/powerpoint/2010/main" val="1198387431"/>
      </p:ext>
    </p:extLst>
  </p:cSld>
  <p:clrMapOvr>
    <a:masterClrMapping/>
  </p:clrMapOvr>
  <p:transition spd="slow">
    <p:randomBar dir="vert"/>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buFont typeface="Wingdings" panose="05000000000000000000" pitchFamily="2" charset="2"/>
              <a:buChar char="Ø"/>
            </a:pPr>
            <a:r>
              <a:rPr lang="tr-TR" dirty="0" smtClean="0"/>
              <a:t>Anne ve baba eğitime aktif olarak katılır.</a:t>
            </a:r>
          </a:p>
          <a:p>
            <a:pPr>
              <a:buFont typeface="Wingdings" panose="05000000000000000000" pitchFamily="2" charset="2"/>
              <a:buChar char="Ø"/>
            </a:pPr>
            <a:r>
              <a:rPr lang="tr-TR" dirty="0" smtClean="0"/>
              <a:t>Eğitimde okul ev </a:t>
            </a:r>
            <a:r>
              <a:rPr lang="tr-TR" dirty="0" err="1" smtClean="0"/>
              <a:t>parelelliği</a:t>
            </a:r>
            <a:r>
              <a:rPr lang="tr-TR" dirty="0" smtClean="0"/>
              <a:t> sağlanır.</a:t>
            </a:r>
          </a:p>
          <a:p>
            <a:pPr>
              <a:buFont typeface="Wingdings" panose="05000000000000000000" pitchFamily="2" charset="2"/>
              <a:buChar char="Ø"/>
            </a:pPr>
            <a:r>
              <a:rPr lang="tr-TR" dirty="0" smtClean="0"/>
              <a:t>Anne ve babalar kendilerini daha yeterli hissederler ve çocuklarına daha olumlu yaklaşırlar.</a:t>
            </a:r>
          </a:p>
          <a:p>
            <a:pPr>
              <a:buFont typeface="Wingdings" panose="05000000000000000000" pitchFamily="2" charset="2"/>
              <a:buChar char="Ø"/>
            </a:pPr>
            <a:r>
              <a:rPr lang="tr-TR" dirty="0" smtClean="0"/>
              <a:t>Programda grup çalışmalarına yer verilerek ailelerin birbirleriyle etkileşime girmelerine, deneyimlerini ve anlatılan konularla ilgili bilgilerini birbirleriyle paylaşmalarına, karşılaştıkları problemler karşısında yalnız olmadıklarını görmelerine fırsat verir.</a:t>
            </a:r>
            <a:endParaRPr lang="tr-TR" dirty="0"/>
          </a:p>
        </p:txBody>
      </p:sp>
      <p:sp>
        <p:nvSpPr>
          <p:cNvPr id="2" name="Başlık 1"/>
          <p:cNvSpPr>
            <a:spLocks noGrp="1"/>
          </p:cNvSpPr>
          <p:nvPr>
            <p:ph type="title"/>
          </p:nvPr>
        </p:nvSpPr>
        <p:spPr/>
        <p:txBody>
          <a:bodyPr>
            <a:normAutofit fontScale="90000"/>
          </a:bodyPr>
          <a:lstStyle/>
          <a:p>
            <a:r>
              <a:rPr lang="tr-TR" b="1" dirty="0" smtClean="0">
                <a:solidFill>
                  <a:srgbClr val="FF0000"/>
                </a:solidFill>
              </a:rPr>
              <a:t>AİLE EĞİTİMİNİN YARARLARI NELERDİR?</a:t>
            </a:r>
            <a:endParaRPr lang="tr-TR" b="1" dirty="0">
              <a:solidFill>
                <a:srgbClr val="FF0000"/>
              </a:solidFill>
            </a:endParaRPr>
          </a:p>
        </p:txBody>
      </p:sp>
    </p:spTree>
    <p:extLst>
      <p:ext uri="{BB962C8B-B14F-4D97-AF65-F5344CB8AC3E}">
        <p14:creationId xmlns:p14="http://schemas.microsoft.com/office/powerpoint/2010/main" val="1129471814"/>
      </p:ext>
    </p:extLst>
  </p:cSld>
  <p:clrMapOvr>
    <a:masterClrMapping/>
  </p:clrMapOvr>
  <p:transition spd="slow">
    <p:randomBar dir="vert"/>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700808"/>
            <a:ext cx="8229600" cy="4425355"/>
          </a:xfrm>
        </p:spPr>
        <p:txBody>
          <a:bodyPr>
            <a:normAutofit/>
          </a:bodyPr>
          <a:lstStyle/>
          <a:p>
            <a:pPr>
              <a:buFont typeface="Wingdings" panose="05000000000000000000" pitchFamily="2" charset="2"/>
              <a:buChar char="Ø"/>
            </a:pPr>
            <a:r>
              <a:rPr lang="tr-TR" dirty="0" smtClean="0"/>
              <a:t>Anne ve babalar çocuklarına gerekli becerileri nasıl öğreteceklerini öğrenirler.</a:t>
            </a:r>
          </a:p>
          <a:p>
            <a:pPr>
              <a:buFont typeface="Wingdings" panose="05000000000000000000" pitchFamily="2" charset="2"/>
              <a:buChar char="Ø"/>
            </a:pPr>
            <a:r>
              <a:rPr lang="tr-TR" dirty="0" smtClean="0"/>
              <a:t>Öğretmen öğrencinin eğitimine aileyi de dahil ederek ve aileyle işbirliği yaparak eğitim sürecinde başarıya daha hızlı ulaşır.</a:t>
            </a:r>
          </a:p>
          <a:p>
            <a:pPr>
              <a:buFont typeface="Wingdings" panose="05000000000000000000" pitchFamily="2" charset="2"/>
              <a:buChar char="Ø"/>
            </a:pPr>
            <a:r>
              <a:rPr lang="tr-TR" dirty="0" smtClean="0"/>
              <a:t>Ailesinin de </a:t>
            </a:r>
            <a:r>
              <a:rPr lang="tr-TR" dirty="0" smtClean="0"/>
              <a:t>desteği ile yapabildiği becerileri artan kaynaştırma öğrencisinin sınıfında ve bulunduğu diğer ortamlarda sosyal </a:t>
            </a:r>
            <a:r>
              <a:rPr lang="tr-TR" dirty="0" smtClean="0"/>
              <a:t>kabulü </a:t>
            </a:r>
            <a:r>
              <a:rPr lang="tr-TR" dirty="0" smtClean="0"/>
              <a:t>kolaylaşır.</a:t>
            </a:r>
          </a:p>
          <a:p>
            <a:pPr>
              <a:buFont typeface="Wingdings" panose="05000000000000000000" pitchFamily="2" charset="2"/>
              <a:buChar char="Ø"/>
            </a:pPr>
            <a:r>
              <a:rPr lang="tr-TR" dirty="0" smtClean="0"/>
              <a:t>Diğer öğrencilerin ailelerinin kaynaştırma eğitimi uygulamalarına yönelik olumsuz tutumları azalır.</a:t>
            </a:r>
          </a:p>
          <a:p>
            <a:pPr marL="0" indent="0">
              <a:buNone/>
            </a:pPr>
            <a:endParaRPr lang="tr-TR" dirty="0"/>
          </a:p>
        </p:txBody>
      </p:sp>
    </p:spTree>
    <p:extLst>
      <p:ext uri="{BB962C8B-B14F-4D97-AF65-F5344CB8AC3E}">
        <p14:creationId xmlns:p14="http://schemas.microsoft.com/office/powerpoint/2010/main" val="3957100414"/>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buNone/>
            </a:pPr>
            <a:r>
              <a:rPr lang="tr-TR" sz="2400" dirty="0" smtClean="0"/>
              <a:t>İşitme duyarlılığında tamamen ya da kısmen kaybından dolayı konuşmayı edinmede,dili  kullanma ve iletişimde yaşadığı zorluklar yüzünden özel eğitime ihtiyacı olan bireylerdir.</a:t>
            </a:r>
          </a:p>
          <a:p>
            <a:r>
              <a:rPr lang="tr-TR" sz="2400" b="1" dirty="0" smtClean="0">
                <a:solidFill>
                  <a:srgbClr val="C00000"/>
                </a:solidFill>
              </a:rPr>
              <a:t>NASIL FARK EDİLİRLER?</a:t>
            </a:r>
          </a:p>
          <a:p>
            <a:pPr marL="457200" indent="-457200">
              <a:buFont typeface="+mj-lt"/>
              <a:buAutoNum type="arabicPeriod"/>
            </a:pPr>
            <a:r>
              <a:rPr lang="tr-TR" sz="2400" dirty="0" smtClean="0"/>
              <a:t>Konuşmaları akıcı ve düzenli değildir.</a:t>
            </a:r>
          </a:p>
          <a:p>
            <a:pPr marL="457200" indent="-457200">
              <a:buFont typeface="+mj-lt"/>
              <a:buAutoNum type="arabicPeriod"/>
            </a:pPr>
            <a:r>
              <a:rPr lang="tr-TR" sz="2400" dirty="0" smtClean="0"/>
              <a:t>Sesin geldiği yönü fark edemezler.</a:t>
            </a:r>
          </a:p>
          <a:p>
            <a:pPr marL="457200" indent="-457200">
              <a:buFont typeface="+mj-lt"/>
              <a:buAutoNum type="arabicPeriod"/>
            </a:pPr>
            <a:r>
              <a:rPr lang="tr-TR" sz="2400" dirty="0" smtClean="0"/>
              <a:t>Konuşurken bazı sesleri atlarlar.Sözcükleri yanlış söylerler.</a:t>
            </a:r>
          </a:p>
          <a:p>
            <a:pPr marL="457200" indent="-457200">
              <a:buFont typeface="+mj-lt"/>
              <a:buAutoNum type="arabicPeriod"/>
            </a:pPr>
            <a:r>
              <a:rPr lang="tr-TR" sz="2400" dirty="0" smtClean="0"/>
              <a:t>Kulak ağrısından ve çınlamasından şikayetçi olurlar.</a:t>
            </a:r>
          </a:p>
          <a:p>
            <a:pPr marL="457200" indent="-457200">
              <a:buFont typeface="+mj-lt"/>
              <a:buAutoNum type="arabicPeriod"/>
            </a:pPr>
            <a:r>
              <a:rPr lang="tr-TR" sz="2400" dirty="0" smtClean="0"/>
              <a:t>Çevrelerindeki seslere duyarsızlık gösterirler.</a:t>
            </a:r>
          </a:p>
          <a:p>
            <a:pPr marL="457200" indent="-457200">
              <a:buFont typeface="+mj-lt"/>
              <a:buAutoNum type="arabicPeriod"/>
            </a:pPr>
            <a:r>
              <a:rPr lang="tr-TR" sz="2400" dirty="0" smtClean="0"/>
              <a:t>Konuşanı anlamak için tüm dikkatini ona verirler.</a:t>
            </a:r>
          </a:p>
          <a:p>
            <a:pPr marL="457200" indent="-457200">
              <a:buFont typeface="+mj-lt"/>
              <a:buAutoNum type="arabicPeriod"/>
            </a:pPr>
            <a:r>
              <a:rPr lang="tr-TR" sz="2400" dirty="0" smtClean="0"/>
              <a:t>Talimatları yanlış anlarlar.</a:t>
            </a:r>
          </a:p>
        </p:txBody>
      </p:sp>
      <p:sp>
        <p:nvSpPr>
          <p:cNvPr id="2" name="1 Başlık"/>
          <p:cNvSpPr>
            <a:spLocks noGrp="1"/>
          </p:cNvSpPr>
          <p:nvPr>
            <p:ph type="title"/>
          </p:nvPr>
        </p:nvSpPr>
        <p:spPr/>
        <p:txBody>
          <a:bodyPr>
            <a:normAutofit fontScale="90000"/>
          </a:bodyPr>
          <a:lstStyle/>
          <a:p>
            <a:r>
              <a:rPr lang="tr-TR" b="1" dirty="0" smtClean="0">
                <a:solidFill>
                  <a:srgbClr val="C00000"/>
                </a:solidFill>
              </a:rPr>
              <a:t>İŞİTME YETERSİZLİĞİ OLAN BİREYLER</a:t>
            </a:r>
            <a:endParaRPr lang="tr-TR" b="1" dirty="0">
              <a:solidFill>
                <a:srgbClr val="C00000"/>
              </a:solidFill>
            </a:endParaRPr>
          </a:p>
        </p:txBody>
      </p:sp>
    </p:spTree>
  </p:cSld>
  <p:clrMapOvr>
    <a:masterClrMapping/>
  </p:clrMapOvr>
  <p:transition spd="slow">
    <p:randomBar dir="vert"/>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a:buFont typeface="Wingdings" panose="05000000000000000000" pitchFamily="2" charset="2"/>
              <a:buChar char="Ø"/>
            </a:pPr>
            <a:r>
              <a:rPr lang="tr-TR" dirty="0" smtClean="0"/>
              <a:t>Anne ve babaların beklentisi sağlıklı bir birey dünyaya getirmektir</a:t>
            </a:r>
            <a:r>
              <a:rPr lang="tr-TR" dirty="0" smtClean="0"/>
              <a:t>. Bu </a:t>
            </a:r>
            <a:r>
              <a:rPr lang="tr-TR" dirty="0" smtClean="0"/>
              <a:t>beklentinin doğrultusunda yetersizliği olan bir çocuğa sahip olduğunu öğrenen aile </a:t>
            </a:r>
            <a:r>
              <a:rPr lang="tr-TR" dirty="0" smtClean="0">
                <a:solidFill>
                  <a:srgbClr val="FF0000"/>
                </a:solidFill>
              </a:rPr>
              <a:t>şok </a:t>
            </a:r>
            <a:r>
              <a:rPr lang="tr-TR" dirty="0" smtClean="0"/>
              <a:t>yaşayabilir.</a:t>
            </a:r>
          </a:p>
          <a:p>
            <a:pPr>
              <a:buFont typeface="Wingdings" panose="05000000000000000000" pitchFamily="2" charset="2"/>
              <a:buChar char="Ø"/>
            </a:pPr>
            <a:r>
              <a:rPr lang="tr-TR" dirty="0" smtClean="0"/>
              <a:t>Şok duygusunu yaşadıktan sonra aile çocuğunun bu durumunu </a:t>
            </a:r>
            <a:r>
              <a:rPr lang="tr-TR" dirty="0" smtClean="0">
                <a:solidFill>
                  <a:srgbClr val="FF0000"/>
                </a:solidFill>
              </a:rPr>
              <a:t>inkar </a:t>
            </a:r>
            <a:r>
              <a:rPr lang="tr-TR" dirty="0" smtClean="0"/>
              <a:t>etmek ister.</a:t>
            </a:r>
          </a:p>
          <a:p>
            <a:pPr>
              <a:buFont typeface="Wingdings" panose="05000000000000000000" pitchFamily="2" charset="2"/>
              <a:buChar char="Ø"/>
            </a:pPr>
            <a:r>
              <a:rPr lang="tr-TR" dirty="0" smtClean="0"/>
              <a:t>Zamanla çocuğunun yapabildiklerini akranlarının davranışlarıyla karşılaştıran anne baba inkar aşamasından çıkıp </a:t>
            </a:r>
            <a:r>
              <a:rPr lang="tr-TR" dirty="0" smtClean="0">
                <a:solidFill>
                  <a:srgbClr val="FF0000"/>
                </a:solidFill>
              </a:rPr>
              <a:t>depresyon ve hayal kırıklığı </a:t>
            </a:r>
            <a:r>
              <a:rPr lang="tr-TR" dirty="0" smtClean="0"/>
              <a:t>aşamasına geçer</a:t>
            </a:r>
            <a:r>
              <a:rPr lang="tr-TR" dirty="0" smtClean="0"/>
              <a:t>. Çünkü </a:t>
            </a:r>
            <a:r>
              <a:rPr lang="tr-TR" dirty="0" smtClean="0"/>
              <a:t>gerçeklerin farkına varır ve bununla nasıl baş edeceğini bilemez.</a:t>
            </a:r>
            <a:endParaRPr lang="tr-TR" dirty="0">
              <a:solidFill>
                <a:srgbClr val="FF0000"/>
              </a:solidFill>
            </a:endParaRPr>
          </a:p>
        </p:txBody>
      </p:sp>
      <p:sp>
        <p:nvSpPr>
          <p:cNvPr id="2" name="Başlık 1"/>
          <p:cNvSpPr>
            <a:spLocks noGrp="1"/>
          </p:cNvSpPr>
          <p:nvPr>
            <p:ph type="title"/>
          </p:nvPr>
        </p:nvSpPr>
        <p:spPr>
          <a:xfrm>
            <a:off x="457200" y="548680"/>
            <a:ext cx="8229600" cy="1440160"/>
          </a:xfrm>
        </p:spPr>
        <p:txBody>
          <a:bodyPr>
            <a:noAutofit/>
          </a:bodyPr>
          <a:lstStyle/>
          <a:p>
            <a:r>
              <a:rPr lang="tr-TR" sz="3200" b="1" dirty="0" smtClean="0">
                <a:solidFill>
                  <a:srgbClr val="FF0000"/>
                </a:solidFill>
              </a:rPr>
              <a:t>AİLENİN YAŞADIĞI DUYGU DURUMLARI NELERDİR </a:t>
            </a:r>
            <a:r>
              <a:rPr lang="tr-TR" sz="3200" b="1" dirty="0" smtClean="0">
                <a:solidFill>
                  <a:srgbClr val="FF0000"/>
                </a:solidFill>
              </a:rPr>
              <a:t/>
            </a:r>
            <a:br>
              <a:rPr lang="tr-TR" sz="3200" b="1" dirty="0" smtClean="0">
                <a:solidFill>
                  <a:srgbClr val="FF0000"/>
                </a:solidFill>
              </a:rPr>
            </a:br>
            <a:r>
              <a:rPr lang="tr-TR" sz="3200" b="1" dirty="0" smtClean="0">
                <a:solidFill>
                  <a:srgbClr val="FF0000"/>
                </a:solidFill>
              </a:rPr>
              <a:t>VE </a:t>
            </a:r>
            <a:r>
              <a:rPr lang="tr-TR" sz="3200" b="1" dirty="0" smtClean="0">
                <a:solidFill>
                  <a:srgbClr val="FF0000"/>
                </a:solidFill>
              </a:rPr>
              <a:t>ÖĞRETMEN AİLEYE NASIL DESTEK OLMALIDIR?</a:t>
            </a:r>
            <a:endParaRPr lang="tr-TR" sz="3200" b="1" dirty="0">
              <a:solidFill>
                <a:srgbClr val="FF0000"/>
              </a:solidFill>
            </a:endParaRPr>
          </a:p>
        </p:txBody>
      </p:sp>
    </p:spTree>
    <p:extLst>
      <p:ext uri="{BB962C8B-B14F-4D97-AF65-F5344CB8AC3E}">
        <p14:creationId xmlns:p14="http://schemas.microsoft.com/office/powerpoint/2010/main" val="3681294211"/>
      </p:ext>
    </p:extLst>
  </p:cSld>
  <p:clrMapOvr>
    <a:masterClrMapping/>
  </p:clrMapOvr>
  <p:transition spd="slow">
    <p:randomBar dir="vert"/>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132856"/>
            <a:ext cx="8229600" cy="3993307"/>
          </a:xfrm>
        </p:spPr>
        <p:txBody>
          <a:bodyPr>
            <a:normAutofit lnSpcReduction="10000"/>
          </a:bodyPr>
          <a:lstStyle/>
          <a:p>
            <a:pPr marL="0" indent="0">
              <a:buNone/>
            </a:pPr>
            <a:r>
              <a:rPr lang="tr-TR" b="1" dirty="0" smtClean="0">
                <a:solidFill>
                  <a:srgbClr val="0070C0"/>
                </a:solidFill>
              </a:rPr>
              <a:t>Bu durumda öğretmen;</a:t>
            </a:r>
          </a:p>
          <a:p>
            <a:pPr>
              <a:buFont typeface="Wingdings" panose="05000000000000000000" pitchFamily="2" charset="2"/>
              <a:buChar char="Ø"/>
            </a:pPr>
            <a:r>
              <a:rPr lang="tr-TR" dirty="0" smtClean="0">
                <a:solidFill>
                  <a:srgbClr val="0070C0"/>
                </a:solidFill>
              </a:rPr>
              <a:t>Aileyi dinlemeli,</a:t>
            </a:r>
          </a:p>
          <a:p>
            <a:pPr>
              <a:buFont typeface="Wingdings" panose="05000000000000000000" pitchFamily="2" charset="2"/>
              <a:buChar char="Ø"/>
            </a:pPr>
            <a:r>
              <a:rPr lang="tr-TR" dirty="0" smtClean="0">
                <a:solidFill>
                  <a:srgbClr val="0070C0"/>
                </a:solidFill>
              </a:rPr>
              <a:t>Ailenin duygularını anladığını göstermeli,</a:t>
            </a:r>
          </a:p>
          <a:p>
            <a:pPr>
              <a:buFont typeface="Wingdings" panose="05000000000000000000" pitchFamily="2" charset="2"/>
              <a:buChar char="Ø"/>
            </a:pPr>
            <a:r>
              <a:rPr lang="tr-TR" dirty="0" smtClean="0">
                <a:solidFill>
                  <a:srgbClr val="0070C0"/>
                </a:solidFill>
              </a:rPr>
              <a:t>Bu duyguların normal olduğunu, bu duygularla nasıl başa çıkabileceğini anlatmalı,</a:t>
            </a:r>
          </a:p>
          <a:p>
            <a:pPr>
              <a:buFont typeface="Wingdings" panose="05000000000000000000" pitchFamily="2" charset="2"/>
              <a:buChar char="Ø"/>
            </a:pPr>
            <a:r>
              <a:rPr lang="tr-TR" dirty="0" smtClean="0">
                <a:solidFill>
                  <a:srgbClr val="0070C0"/>
                </a:solidFill>
              </a:rPr>
              <a:t>Ailenin çocuğunun durumunu kabullenmesine yardımcı olmalı,</a:t>
            </a:r>
          </a:p>
          <a:p>
            <a:pPr>
              <a:buFont typeface="Wingdings" panose="05000000000000000000" pitchFamily="2" charset="2"/>
              <a:buChar char="Ø"/>
            </a:pPr>
            <a:r>
              <a:rPr lang="tr-TR" dirty="0" smtClean="0">
                <a:solidFill>
                  <a:srgbClr val="0070C0"/>
                </a:solidFill>
              </a:rPr>
              <a:t>Olumlu ve gerçekçi beklentiler oluşturmasına katkıda bulunmalı,</a:t>
            </a:r>
          </a:p>
          <a:p>
            <a:pPr>
              <a:buFont typeface="Wingdings" panose="05000000000000000000" pitchFamily="2" charset="2"/>
              <a:buChar char="Ø"/>
            </a:pPr>
            <a:r>
              <a:rPr lang="tr-TR" dirty="0" smtClean="0">
                <a:solidFill>
                  <a:srgbClr val="0070C0"/>
                </a:solidFill>
              </a:rPr>
              <a:t>Aileyi psikolojik destek alması için yönlendirmelidir.</a:t>
            </a:r>
            <a:endParaRPr lang="tr-TR" dirty="0">
              <a:solidFill>
                <a:srgbClr val="0070C0"/>
              </a:solidFill>
            </a:endParaRPr>
          </a:p>
        </p:txBody>
      </p:sp>
    </p:spTree>
    <p:extLst>
      <p:ext uri="{BB962C8B-B14F-4D97-AF65-F5344CB8AC3E}">
        <p14:creationId xmlns:p14="http://schemas.microsoft.com/office/powerpoint/2010/main" val="3077981739"/>
      </p:ext>
    </p:extLst>
  </p:cSld>
  <p:clrMapOvr>
    <a:masterClrMapping/>
  </p:clrMapOvr>
  <p:transition spd="slow">
    <p:randomBar dir="vert"/>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132856"/>
            <a:ext cx="8229600" cy="3993307"/>
          </a:xfrm>
        </p:spPr>
        <p:txBody>
          <a:bodyPr/>
          <a:lstStyle/>
          <a:p>
            <a:pPr>
              <a:buFont typeface="Wingdings" panose="05000000000000000000" pitchFamily="2" charset="2"/>
              <a:buChar char="Ø"/>
            </a:pPr>
            <a:r>
              <a:rPr lang="tr-TR" dirty="0" smtClean="0"/>
              <a:t>Bir süre sonra anne babalar suçluluk, kızgınlık, öfke, utanma gibi duyguları yaşayabilirler.</a:t>
            </a:r>
          </a:p>
          <a:p>
            <a:pPr marL="0" indent="0">
              <a:buNone/>
            </a:pPr>
            <a:r>
              <a:rPr lang="tr-TR" b="1" dirty="0" smtClean="0">
                <a:solidFill>
                  <a:srgbClr val="0070C0"/>
                </a:solidFill>
              </a:rPr>
              <a:t>Bu durumda öğretmen;</a:t>
            </a:r>
          </a:p>
          <a:p>
            <a:pPr>
              <a:buFont typeface="Wingdings" panose="05000000000000000000" pitchFamily="2" charset="2"/>
              <a:buChar char="Ø"/>
            </a:pPr>
            <a:r>
              <a:rPr lang="tr-TR" dirty="0">
                <a:solidFill>
                  <a:srgbClr val="0070C0"/>
                </a:solidFill>
              </a:rPr>
              <a:t>A</a:t>
            </a:r>
            <a:r>
              <a:rPr lang="tr-TR" dirty="0" smtClean="0">
                <a:solidFill>
                  <a:srgbClr val="0070C0"/>
                </a:solidFill>
              </a:rPr>
              <a:t>ilenin bu duygusal süreçlerinin farkında olarak bu tepkilere hazırlıklı olmalı.</a:t>
            </a:r>
          </a:p>
          <a:p>
            <a:pPr>
              <a:buFont typeface="Wingdings" panose="05000000000000000000" pitchFamily="2" charset="2"/>
              <a:buChar char="Ø"/>
            </a:pPr>
            <a:r>
              <a:rPr lang="tr-TR" dirty="0" smtClean="0">
                <a:solidFill>
                  <a:srgbClr val="0070C0"/>
                </a:solidFill>
              </a:rPr>
              <a:t>Bu tepkilerin kendisine yönelik olmadığını bilmeli.</a:t>
            </a:r>
          </a:p>
          <a:p>
            <a:pPr>
              <a:buFont typeface="Wingdings" panose="05000000000000000000" pitchFamily="2" charset="2"/>
              <a:buChar char="Ø"/>
            </a:pPr>
            <a:r>
              <a:rPr lang="tr-TR" dirty="0" smtClean="0">
                <a:solidFill>
                  <a:srgbClr val="0070C0"/>
                </a:solidFill>
              </a:rPr>
              <a:t>Eğitim programını sistemli ve tutarlı bir şekilde uygulamaya devam etmeli.</a:t>
            </a:r>
          </a:p>
          <a:p>
            <a:pPr marL="0" indent="0">
              <a:buNone/>
            </a:pPr>
            <a:endParaRPr lang="tr-TR" dirty="0"/>
          </a:p>
        </p:txBody>
      </p:sp>
    </p:spTree>
    <p:extLst>
      <p:ext uri="{BB962C8B-B14F-4D97-AF65-F5344CB8AC3E}">
        <p14:creationId xmlns:p14="http://schemas.microsoft.com/office/powerpoint/2010/main" val="3732936329"/>
      </p:ext>
    </p:extLst>
  </p:cSld>
  <p:clrMapOvr>
    <a:masterClrMapping/>
  </p:clrMapOvr>
  <p:transition spd="slow">
    <p:randomBar dir="vert"/>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44824"/>
            <a:ext cx="8229600" cy="4281339"/>
          </a:xfrm>
        </p:spPr>
        <p:txBody>
          <a:bodyPr>
            <a:normAutofit/>
          </a:bodyPr>
          <a:lstStyle/>
          <a:p>
            <a:pPr>
              <a:buFont typeface="Wingdings" panose="05000000000000000000" pitchFamily="2" charset="2"/>
              <a:buChar char="Ø"/>
            </a:pPr>
            <a:r>
              <a:rPr lang="tr-TR" dirty="0" smtClean="0"/>
              <a:t>Anne baba çocuklarıyla daha olumlu ilişkiler kurabileceklerini fark eder</a:t>
            </a:r>
            <a:r>
              <a:rPr lang="tr-TR" dirty="0" smtClean="0"/>
              <a:t>. Artık </a:t>
            </a:r>
            <a:r>
              <a:rPr lang="tr-TR" dirty="0" smtClean="0"/>
              <a:t>‘Ne yapabiliriz?’ diye düşünmeye</a:t>
            </a:r>
            <a:r>
              <a:rPr lang="tr-TR" dirty="0" smtClean="0"/>
              <a:t>, çocuk </a:t>
            </a:r>
            <a:r>
              <a:rPr lang="tr-TR" dirty="0" smtClean="0"/>
              <a:t>için ve çocukla birlikte neler yapılabileceğini planlamaya başlar</a:t>
            </a:r>
            <a:r>
              <a:rPr lang="tr-TR" dirty="0" smtClean="0"/>
              <a:t>. Böylece </a:t>
            </a:r>
            <a:r>
              <a:rPr lang="tr-TR" dirty="0" smtClean="0">
                <a:solidFill>
                  <a:srgbClr val="FF0000"/>
                </a:solidFill>
              </a:rPr>
              <a:t>kabul etme ve uyum</a:t>
            </a:r>
            <a:r>
              <a:rPr lang="tr-TR" dirty="0" smtClean="0"/>
              <a:t> sürecine girilmiş olur.</a:t>
            </a:r>
          </a:p>
          <a:p>
            <a:pPr marL="0" indent="0">
              <a:buNone/>
            </a:pPr>
            <a:r>
              <a:rPr lang="tr-TR" b="1" dirty="0" smtClean="0">
                <a:solidFill>
                  <a:srgbClr val="0070C0"/>
                </a:solidFill>
              </a:rPr>
              <a:t>Bu durumda öğretmen;</a:t>
            </a:r>
          </a:p>
          <a:p>
            <a:pPr>
              <a:buFont typeface="Wingdings" panose="05000000000000000000" pitchFamily="2" charset="2"/>
              <a:buChar char="Ø"/>
            </a:pPr>
            <a:r>
              <a:rPr lang="tr-TR" dirty="0" smtClean="0">
                <a:solidFill>
                  <a:srgbClr val="0070C0"/>
                </a:solidFill>
              </a:rPr>
              <a:t>Aileyi çocuklarıyla ilgili neler yapabilecekleri konusunda bilgilendirmeli,</a:t>
            </a:r>
          </a:p>
          <a:p>
            <a:pPr>
              <a:buFont typeface="Wingdings" panose="05000000000000000000" pitchFamily="2" charset="2"/>
              <a:buChar char="Ø"/>
            </a:pPr>
            <a:r>
              <a:rPr lang="tr-TR" dirty="0" smtClean="0">
                <a:solidFill>
                  <a:srgbClr val="0070C0"/>
                </a:solidFill>
              </a:rPr>
              <a:t>Ailenin ve öğrencinin gereksinimlerini dikkate alarak aile ile birlikte aile eğitim programını iyi planlamalı ve uygulamalı,</a:t>
            </a:r>
          </a:p>
          <a:p>
            <a:pPr>
              <a:buFont typeface="Wingdings" panose="05000000000000000000" pitchFamily="2" charset="2"/>
              <a:buChar char="Ø"/>
            </a:pPr>
            <a:r>
              <a:rPr lang="tr-TR" dirty="0" smtClean="0">
                <a:solidFill>
                  <a:srgbClr val="0070C0"/>
                </a:solidFill>
              </a:rPr>
              <a:t>Ailenin eğitim sürecine katılımını arttırmalıdır.</a:t>
            </a:r>
            <a:endParaRPr lang="tr-TR" dirty="0">
              <a:solidFill>
                <a:srgbClr val="0070C0"/>
              </a:solidFill>
            </a:endParaRPr>
          </a:p>
        </p:txBody>
      </p:sp>
    </p:spTree>
    <p:extLst>
      <p:ext uri="{BB962C8B-B14F-4D97-AF65-F5344CB8AC3E}">
        <p14:creationId xmlns:p14="http://schemas.microsoft.com/office/powerpoint/2010/main" val="1313341201"/>
      </p:ext>
    </p:extLst>
  </p:cSld>
  <p:clrMapOvr>
    <a:masterClrMapping/>
  </p:clrMapOvr>
  <p:transition spd="slow">
    <p:randomBar dir="vert"/>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buFont typeface="Wingdings" panose="05000000000000000000" pitchFamily="2" charset="2"/>
              <a:buChar char="Ø"/>
            </a:pPr>
            <a:r>
              <a:rPr lang="tr-TR" dirty="0" smtClean="0"/>
              <a:t>Ailenin gereksinimlerine göre </a:t>
            </a:r>
            <a:r>
              <a:rPr lang="tr-TR" dirty="0" smtClean="0">
                <a:solidFill>
                  <a:srgbClr val="FF0000"/>
                </a:solidFill>
              </a:rPr>
              <a:t>ev merkezli </a:t>
            </a:r>
            <a:r>
              <a:rPr lang="tr-TR" dirty="0" smtClean="0"/>
              <a:t>aile eğitim programları, </a:t>
            </a:r>
            <a:r>
              <a:rPr lang="tr-TR" dirty="0" smtClean="0">
                <a:solidFill>
                  <a:srgbClr val="FF0000"/>
                </a:solidFill>
              </a:rPr>
              <a:t>okul merkezli</a:t>
            </a:r>
            <a:r>
              <a:rPr lang="tr-TR" dirty="0" smtClean="0"/>
              <a:t> </a:t>
            </a:r>
            <a:r>
              <a:rPr lang="tr-TR" dirty="0"/>
              <a:t>aile eğitim </a:t>
            </a:r>
            <a:r>
              <a:rPr lang="tr-TR" dirty="0" smtClean="0"/>
              <a:t>programları ve ya </a:t>
            </a:r>
            <a:r>
              <a:rPr lang="tr-TR" dirty="0" smtClean="0">
                <a:solidFill>
                  <a:srgbClr val="FF0000"/>
                </a:solidFill>
              </a:rPr>
              <a:t>ev-okul merkezli </a:t>
            </a:r>
            <a:r>
              <a:rPr lang="tr-TR" dirty="0"/>
              <a:t>aile eğitim </a:t>
            </a:r>
            <a:r>
              <a:rPr lang="tr-TR" dirty="0" smtClean="0"/>
              <a:t>programları hazırlanabilir.</a:t>
            </a:r>
            <a:endParaRPr lang="tr-TR" dirty="0"/>
          </a:p>
        </p:txBody>
      </p:sp>
      <p:sp>
        <p:nvSpPr>
          <p:cNvPr id="2" name="Başlık 1"/>
          <p:cNvSpPr>
            <a:spLocks noGrp="1"/>
          </p:cNvSpPr>
          <p:nvPr>
            <p:ph type="title"/>
          </p:nvPr>
        </p:nvSpPr>
        <p:spPr/>
        <p:txBody>
          <a:bodyPr>
            <a:normAutofit fontScale="90000"/>
          </a:bodyPr>
          <a:lstStyle/>
          <a:p>
            <a:r>
              <a:rPr lang="tr-TR" b="1" dirty="0" smtClean="0">
                <a:solidFill>
                  <a:srgbClr val="FF0000"/>
                </a:solidFill>
              </a:rPr>
              <a:t>AİLE EĞİTİM PROGRAMLARININ ÇEŞİTLERİ NELERDİR</a:t>
            </a:r>
            <a:r>
              <a:rPr lang="tr-TR" dirty="0" smtClean="0">
                <a:solidFill>
                  <a:srgbClr val="002060"/>
                </a:solidFill>
              </a:rPr>
              <a:t>?</a:t>
            </a:r>
            <a:endParaRPr lang="tr-TR" dirty="0">
              <a:solidFill>
                <a:srgbClr val="002060"/>
              </a:solidFill>
            </a:endParaRPr>
          </a:p>
        </p:txBody>
      </p:sp>
    </p:spTree>
    <p:extLst>
      <p:ext uri="{BB962C8B-B14F-4D97-AF65-F5344CB8AC3E}">
        <p14:creationId xmlns:p14="http://schemas.microsoft.com/office/powerpoint/2010/main" val="870183883"/>
      </p:ext>
    </p:extLst>
  </p:cSld>
  <p:clrMapOvr>
    <a:masterClrMapping/>
  </p:clrMapOvr>
  <p:transition spd="slow">
    <p:randomBar dir="vert"/>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buNone/>
            </a:pPr>
            <a:r>
              <a:rPr lang="tr-TR" dirty="0" smtClean="0"/>
              <a:t>Aile eğitimi programının içeriği şunlardan oluşabilir;</a:t>
            </a:r>
          </a:p>
          <a:p>
            <a:pPr>
              <a:buFont typeface="Wingdings" panose="05000000000000000000" pitchFamily="2" charset="2"/>
              <a:buChar char="Ø"/>
            </a:pPr>
            <a:r>
              <a:rPr lang="tr-TR" dirty="0" smtClean="0"/>
              <a:t>Ailenin yaralanabileceği sağlık, eğitim, bakım vb. ilgili mevzuat hükümlerini öğrenme,</a:t>
            </a:r>
          </a:p>
          <a:p>
            <a:pPr>
              <a:buFont typeface="Wingdings" panose="05000000000000000000" pitchFamily="2" charset="2"/>
              <a:buChar char="Ø"/>
            </a:pPr>
            <a:r>
              <a:rPr lang="tr-TR" dirty="0" smtClean="0"/>
              <a:t>Ailenin çocuğunu tanıma ve çocuğu ile ilgili gerçekçi olumlu beklentiler oluşturma ihtiyacı,</a:t>
            </a:r>
          </a:p>
          <a:p>
            <a:pPr>
              <a:buFont typeface="Wingdings" panose="05000000000000000000" pitchFamily="2" charset="2"/>
              <a:buChar char="Ø"/>
            </a:pPr>
            <a:r>
              <a:rPr lang="tr-TR" dirty="0" smtClean="0"/>
              <a:t>Ailenin eğitim sürecine katkı sağlaması,</a:t>
            </a:r>
          </a:p>
          <a:p>
            <a:pPr>
              <a:buFont typeface="Wingdings" panose="05000000000000000000" pitchFamily="2" charset="2"/>
              <a:buChar char="Ø"/>
            </a:pPr>
            <a:r>
              <a:rPr lang="tr-TR" dirty="0" smtClean="0"/>
              <a:t>Çocuğuna karşı olumlu tutum ve davranışlar geliştirmesi,</a:t>
            </a:r>
          </a:p>
          <a:p>
            <a:pPr>
              <a:buFont typeface="Wingdings" panose="05000000000000000000" pitchFamily="2" charset="2"/>
              <a:buChar char="Ø"/>
            </a:pPr>
            <a:r>
              <a:rPr lang="tr-TR" dirty="0" smtClean="0"/>
              <a:t>Çocuğunun sosyal kabulünü sağlaması,</a:t>
            </a:r>
          </a:p>
          <a:p>
            <a:pPr>
              <a:buFont typeface="Wingdings" panose="05000000000000000000" pitchFamily="2" charset="2"/>
              <a:buChar char="Ø"/>
            </a:pPr>
            <a:r>
              <a:rPr lang="tr-TR" dirty="0" smtClean="0"/>
              <a:t>Diğer ailelerin ve ya öğrencilerin çocuğu sınıfa kabul  etmelerini kolaylaştırma .</a:t>
            </a:r>
            <a:endParaRPr lang="tr-TR" dirty="0"/>
          </a:p>
        </p:txBody>
      </p:sp>
      <p:sp>
        <p:nvSpPr>
          <p:cNvPr id="2" name="Başlık 1"/>
          <p:cNvSpPr>
            <a:spLocks noGrp="1"/>
          </p:cNvSpPr>
          <p:nvPr>
            <p:ph type="title"/>
          </p:nvPr>
        </p:nvSpPr>
        <p:spPr/>
        <p:txBody>
          <a:bodyPr>
            <a:normAutofit fontScale="90000"/>
          </a:bodyPr>
          <a:lstStyle/>
          <a:p>
            <a:r>
              <a:rPr lang="tr-TR" b="1" dirty="0" smtClean="0">
                <a:solidFill>
                  <a:srgbClr val="FF0000"/>
                </a:solidFill>
              </a:rPr>
              <a:t>AİLE EĞİTİM PROGRAMI NASIL HAZIRLANIR?</a:t>
            </a:r>
            <a:endParaRPr lang="tr-TR" b="1" dirty="0">
              <a:solidFill>
                <a:srgbClr val="FF0000"/>
              </a:solidFill>
            </a:endParaRPr>
          </a:p>
        </p:txBody>
      </p:sp>
    </p:spTree>
    <p:extLst>
      <p:ext uri="{BB962C8B-B14F-4D97-AF65-F5344CB8AC3E}">
        <p14:creationId xmlns:p14="http://schemas.microsoft.com/office/powerpoint/2010/main" val="3548710761"/>
      </p:ext>
    </p:extLst>
  </p:cSld>
  <p:clrMapOvr>
    <a:masterClrMapping/>
  </p:clrMapOvr>
  <p:transition spd="slow">
    <p:randomBar dir="vert"/>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buFont typeface="Wingdings" panose="05000000000000000000" pitchFamily="2" charset="2"/>
              <a:buChar char="Ø"/>
            </a:pPr>
            <a:r>
              <a:rPr lang="tr-TR" dirty="0" smtClean="0"/>
              <a:t>Kazanılması beklenen davranışların ifadesini içeren uzun dönemli amaçlar ve bunların alt amaçları belirlenir.</a:t>
            </a:r>
          </a:p>
          <a:p>
            <a:pPr>
              <a:buFont typeface="Wingdings" panose="05000000000000000000" pitchFamily="2" charset="2"/>
              <a:buChar char="Ø"/>
            </a:pPr>
            <a:r>
              <a:rPr lang="tr-TR" dirty="0" smtClean="0"/>
              <a:t>Amaçların gerçekleştirilmesine yönelik </a:t>
            </a:r>
            <a:r>
              <a:rPr lang="tr-TR" dirty="0" err="1" smtClean="0"/>
              <a:t>öğretimsel</a:t>
            </a:r>
            <a:r>
              <a:rPr lang="tr-TR" dirty="0" smtClean="0"/>
              <a:t> amaçlar belirlenir.</a:t>
            </a:r>
          </a:p>
          <a:p>
            <a:pPr>
              <a:buFont typeface="Wingdings" panose="05000000000000000000" pitchFamily="2" charset="2"/>
              <a:buChar char="Ø"/>
            </a:pPr>
            <a:r>
              <a:rPr lang="tr-TR" dirty="0" smtClean="0"/>
              <a:t>Oluşturulan tüm amaçlar, ölçülebilir ve gözlenebilir anne baba davranışlarını içermeli ve gerçekleşme ölçütleri belli olmalıdır.</a:t>
            </a:r>
            <a:endParaRPr lang="tr-TR" dirty="0"/>
          </a:p>
        </p:txBody>
      </p:sp>
      <p:sp>
        <p:nvSpPr>
          <p:cNvPr id="2" name="Başlık 1"/>
          <p:cNvSpPr>
            <a:spLocks noGrp="1"/>
          </p:cNvSpPr>
          <p:nvPr>
            <p:ph type="title"/>
          </p:nvPr>
        </p:nvSpPr>
        <p:spPr/>
        <p:txBody>
          <a:bodyPr>
            <a:normAutofit fontScale="90000"/>
          </a:bodyPr>
          <a:lstStyle/>
          <a:p>
            <a:r>
              <a:rPr lang="tr-TR" b="1" dirty="0" smtClean="0">
                <a:solidFill>
                  <a:srgbClr val="FF0000"/>
                </a:solidFill>
              </a:rPr>
              <a:t>AİLE EĞİTİMİ AMAÇLARI NASIL OLUŞTURULUR</a:t>
            </a:r>
            <a:r>
              <a:rPr lang="tr-TR" dirty="0" smtClean="0">
                <a:solidFill>
                  <a:srgbClr val="002060"/>
                </a:solidFill>
              </a:rPr>
              <a:t>?</a:t>
            </a:r>
            <a:endParaRPr lang="tr-TR" dirty="0">
              <a:solidFill>
                <a:srgbClr val="002060"/>
              </a:solidFill>
            </a:endParaRPr>
          </a:p>
        </p:txBody>
      </p:sp>
    </p:spTree>
    <p:extLst>
      <p:ext uri="{BB962C8B-B14F-4D97-AF65-F5344CB8AC3E}">
        <p14:creationId xmlns:p14="http://schemas.microsoft.com/office/powerpoint/2010/main" val="4114130334"/>
      </p:ext>
    </p:extLst>
  </p:cSld>
  <p:clrMapOvr>
    <a:masterClrMapping/>
  </p:clrMapOvr>
  <p:transition spd="slow">
    <p:randomBar dir="vert"/>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buNone/>
            </a:pPr>
            <a:r>
              <a:rPr lang="tr-TR" dirty="0" smtClean="0"/>
              <a:t>Belirlenen her bir </a:t>
            </a:r>
            <a:r>
              <a:rPr lang="tr-TR" dirty="0" err="1" smtClean="0"/>
              <a:t>öğretimsel</a:t>
            </a:r>
            <a:r>
              <a:rPr lang="tr-TR" dirty="0" smtClean="0"/>
              <a:t> amacın nasıl kazandırılacağını açıklayan öğretim süreçlerinin yazılması gerekir</a:t>
            </a:r>
            <a:r>
              <a:rPr lang="tr-TR" dirty="0" smtClean="0"/>
              <a:t>. Bunlar</a:t>
            </a:r>
            <a:r>
              <a:rPr lang="tr-TR" dirty="0" smtClean="0"/>
              <a:t>:</a:t>
            </a:r>
          </a:p>
          <a:p>
            <a:pPr>
              <a:buFont typeface="Wingdings" panose="05000000000000000000" pitchFamily="2" charset="2"/>
              <a:buChar char="Ø"/>
            </a:pPr>
            <a:r>
              <a:rPr lang="tr-TR" dirty="0" smtClean="0"/>
              <a:t>Sunu,</a:t>
            </a:r>
          </a:p>
          <a:p>
            <a:pPr>
              <a:buFont typeface="Wingdings" panose="05000000000000000000" pitchFamily="2" charset="2"/>
              <a:buChar char="Ø"/>
            </a:pPr>
            <a:r>
              <a:rPr lang="tr-TR" dirty="0" smtClean="0"/>
              <a:t>Sunuda kullanılacak yöntem,</a:t>
            </a:r>
          </a:p>
          <a:p>
            <a:pPr>
              <a:buFont typeface="Wingdings" panose="05000000000000000000" pitchFamily="2" charset="2"/>
              <a:buChar char="Ø"/>
            </a:pPr>
            <a:r>
              <a:rPr lang="tr-TR" dirty="0" smtClean="0"/>
              <a:t>Yöntemin nasıl kullanılacağı,</a:t>
            </a:r>
          </a:p>
          <a:p>
            <a:pPr>
              <a:buFont typeface="Wingdings" panose="05000000000000000000" pitchFamily="2" charset="2"/>
              <a:buChar char="Ø"/>
            </a:pPr>
            <a:r>
              <a:rPr lang="tr-TR" dirty="0" smtClean="0"/>
              <a:t>Doğru tepkileri pekiştirme,</a:t>
            </a:r>
          </a:p>
          <a:p>
            <a:pPr>
              <a:buFont typeface="Wingdings" panose="05000000000000000000" pitchFamily="2" charset="2"/>
              <a:buChar char="Ø"/>
            </a:pPr>
            <a:r>
              <a:rPr lang="tr-TR" dirty="0" smtClean="0"/>
              <a:t>Yanlış tepkilerde yapılacaklar,(sunuyu tekrarlama</a:t>
            </a:r>
            <a:r>
              <a:rPr lang="tr-TR" dirty="0" smtClean="0"/>
              <a:t>, ipucu </a:t>
            </a:r>
            <a:r>
              <a:rPr lang="tr-TR" dirty="0" smtClean="0"/>
              <a:t>içeren dönüt verme ve tekrar tepkiyi göstermesini isteme)</a:t>
            </a:r>
          </a:p>
          <a:p>
            <a:pPr>
              <a:buFont typeface="Wingdings" panose="05000000000000000000" pitchFamily="2" charset="2"/>
              <a:buChar char="Ø"/>
            </a:pPr>
            <a:r>
              <a:rPr lang="tr-TR" dirty="0" smtClean="0"/>
              <a:t>Değerlendirme </a:t>
            </a:r>
          </a:p>
        </p:txBody>
      </p:sp>
      <p:sp>
        <p:nvSpPr>
          <p:cNvPr id="2" name="Başlık 1"/>
          <p:cNvSpPr>
            <a:spLocks noGrp="1"/>
          </p:cNvSpPr>
          <p:nvPr>
            <p:ph type="title"/>
          </p:nvPr>
        </p:nvSpPr>
        <p:spPr/>
        <p:txBody>
          <a:bodyPr>
            <a:normAutofit fontScale="90000"/>
          </a:bodyPr>
          <a:lstStyle/>
          <a:p>
            <a:r>
              <a:rPr lang="tr-TR" b="1" dirty="0" smtClean="0">
                <a:solidFill>
                  <a:srgbClr val="FF0000"/>
                </a:solidFill>
              </a:rPr>
              <a:t>AİLE EĞİTİMİNİN ÖĞRETİM SÜREÇLERİ NASIL YAZILIR?</a:t>
            </a:r>
            <a:endParaRPr lang="tr-TR" b="1" dirty="0">
              <a:solidFill>
                <a:srgbClr val="FF0000"/>
              </a:solidFill>
            </a:endParaRPr>
          </a:p>
        </p:txBody>
      </p:sp>
    </p:spTree>
    <p:extLst>
      <p:ext uri="{BB962C8B-B14F-4D97-AF65-F5344CB8AC3E}">
        <p14:creationId xmlns:p14="http://schemas.microsoft.com/office/powerpoint/2010/main" val="256859992"/>
      </p:ext>
    </p:extLst>
  </p:cSld>
  <p:clrMapOvr>
    <a:masterClrMapping/>
  </p:clrMapOvr>
  <p:transition spd="slow">
    <p:randomBar dir="vert"/>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132856"/>
            <a:ext cx="8229600" cy="3993307"/>
          </a:xfrm>
        </p:spPr>
        <p:txBody>
          <a:bodyPr/>
          <a:lstStyle/>
          <a:p>
            <a:pPr>
              <a:buFont typeface="Wingdings" panose="05000000000000000000" pitchFamily="2" charset="2"/>
              <a:buChar char="Ø"/>
            </a:pPr>
            <a:r>
              <a:rPr lang="tr-TR" dirty="0" smtClean="0"/>
              <a:t>El kitapları</a:t>
            </a:r>
          </a:p>
          <a:p>
            <a:pPr>
              <a:buFont typeface="Wingdings" panose="05000000000000000000" pitchFamily="2" charset="2"/>
              <a:buChar char="Ø"/>
            </a:pPr>
            <a:r>
              <a:rPr lang="tr-TR" dirty="0" smtClean="0"/>
              <a:t>Bilgilendirme </a:t>
            </a:r>
            <a:r>
              <a:rPr lang="tr-TR" dirty="0" smtClean="0"/>
              <a:t>materyalleri (</a:t>
            </a:r>
            <a:r>
              <a:rPr lang="tr-TR" dirty="0" smtClean="0"/>
              <a:t>bülten, broşür vb.)</a:t>
            </a:r>
            <a:endParaRPr lang="tr-TR" dirty="0"/>
          </a:p>
        </p:txBody>
      </p:sp>
      <p:sp>
        <p:nvSpPr>
          <p:cNvPr id="2" name="Başlık 1"/>
          <p:cNvSpPr>
            <a:spLocks noGrp="1"/>
          </p:cNvSpPr>
          <p:nvPr>
            <p:ph type="title"/>
          </p:nvPr>
        </p:nvSpPr>
        <p:spPr>
          <a:xfrm>
            <a:off x="457200" y="274638"/>
            <a:ext cx="8229600" cy="1642194"/>
          </a:xfrm>
        </p:spPr>
        <p:txBody>
          <a:bodyPr>
            <a:noAutofit/>
          </a:bodyPr>
          <a:lstStyle/>
          <a:p>
            <a:r>
              <a:rPr lang="tr-TR" sz="3200" b="1" dirty="0" smtClean="0">
                <a:solidFill>
                  <a:srgbClr val="FF0000"/>
                </a:solidFill>
              </a:rPr>
              <a:t>HAZIRLANAN AİLE EĞİTİM PROGRAMINI DESTEKLEMEYE YÖNELİK MATERYALLER NELER OLABİLİR?</a:t>
            </a:r>
            <a:endParaRPr lang="tr-TR" sz="3200" b="1" dirty="0">
              <a:solidFill>
                <a:srgbClr val="FF0000"/>
              </a:solidFill>
            </a:endParaRPr>
          </a:p>
        </p:txBody>
      </p:sp>
    </p:spTree>
    <p:extLst>
      <p:ext uri="{BB962C8B-B14F-4D97-AF65-F5344CB8AC3E}">
        <p14:creationId xmlns:p14="http://schemas.microsoft.com/office/powerpoint/2010/main" val="821387786"/>
      </p:ext>
    </p:extLst>
  </p:cSld>
  <p:clrMapOvr>
    <a:masterClrMapping/>
  </p:clrMapOvr>
  <p:transition spd="slow">
    <p:randomBar dir="vert"/>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buFont typeface="Wingdings" panose="05000000000000000000" pitchFamily="2" charset="2"/>
              <a:buChar char="Ø"/>
            </a:pPr>
            <a:r>
              <a:rPr lang="tr-TR" dirty="0" smtClean="0"/>
              <a:t>Aile eğitimi oturum sayısı belirlenmeli(6-12 oturum arasında değişebilir.),</a:t>
            </a:r>
          </a:p>
          <a:p>
            <a:pPr>
              <a:buFont typeface="Wingdings" panose="05000000000000000000" pitchFamily="2" charset="2"/>
              <a:buChar char="Ø"/>
            </a:pPr>
            <a:r>
              <a:rPr lang="tr-TR" dirty="0" smtClean="0"/>
              <a:t>Eğitim yapılacak fiziki ortam ısı, ışık, oturma düzeni ve gürültü düzeyi öğretim yapmaya uygun hale getirilmeli,</a:t>
            </a:r>
          </a:p>
          <a:p>
            <a:pPr>
              <a:buFont typeface="Wingdings" panose="05000000000000000000" pitchFamily="2" charset="2"/>
              <a:buChar char="Ø"/>
            </a:pPr>
            <a:r>
              <a:rPr lang="tr-TR" dirty="0" smtClean="0"/>
              <a:t>Oturumların gün ve saatleri belirlenmeli(Haftada en az bir kez olacak şekilde).</a:t>
            </a:r>
          </a:p>
          <a:p>
            <a:pPr>
              <a:buFont typeface="Wingdings" panose="05000000000000000000" pitchFamily="2" charset="2"/>
              <a:buChar char="Ø"/>
            </a:pPr>
            <a:endParaRPr lang="tr-TR" dirty="0"/>
          </a:p>
        </p:txBody>
      </p:sp>
      <p:sp>
        <p:nvSpPr>
          <p:cNvPr id="2" name="Başlık 1"/>
          <p:cNvSpPr>
            <a:spLocks noGrp="1"/>
          </p:cNvSpPr>
          <p:nvPr>
            <p:ph type="title"/>
          </p:nvPr>
        </p:nvSpPr>
        <p:spPr/>
        <p:txBody>
          <a:bodyPr>
            <a:normAutofit/>
          </a:bodyPr>
          <a:lstStyle/>
          <a:p>
            <a:r>
              <a:rPr lang="tr-TR" sz="2800" b="1" dirty="0" smtClean="0">
                <a:solidFill>
                  <a:srgbClr val="FF0000"/>
                </a:solidFill>
              </a:rPr>
              <a:t>AİLE EĞİTİMİ PROGRAMI UYGULAMA SÜRECİNDE NELER YAPILABİLİR?</a:t>
            </a:r>
            <a:endParaRPr lang="tr-TR" sz="2800" b="1" dirty="0">
              <a:solidFill>
                <a:srgbClr val="FF0000"/>
              </a:solidFill>
            </a:endParaRPr>
          </a:p>
        </p:txBody>
      </p:sp>
    </p:spTree>
    <p:extLst>
      <p:ext uri="{BB962C8B-B14F-4D97-AF65-F5344CB8AC3E}">
        <p14:creationId xmlns:p14="http://schemas.microsoft.com/office/powerpoint/2010/main" val="2245283702"/>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328</TotalTime>
  <Words>5818</Words>
  <Application>Microsoft Office PowerPoint</Application>
  <PresentationFormat>Ekran Gösterisi (4:3)</PresentationFormat>
  <Paragraphs>514</Paragraphs>
  <Slides>105</Slides>
  <Notes>1</Notes>
  <HiddenSlides>0</HiddenSlides>
  <MMClips>0</MMClips>
  <ScaleCrop>false</ScaleCrop>
  <HeadingPairs>
    <vt:vector size="4" baseType="variant">
      <vt:variant>
        <vt:lpstr>Tema</vt:lpstr>
      </vt:variant>
      <vt:variant>
        <vt:i4>1</vt:i4>
      </vt:variant>
      <vt:variant>
        <vt:lpstr>Slayt Başlıkları</vt:lpstr>
      </vt:variant>
      <vt:variant>
        <vt:i4>105</vt:i4>
      </vt:variant>
    </vt:vector>
  </HeadingPairs>
  <TitlesOfParts>
    <vt:vector size="106" baseType="lpstr">
      <vt:lpstr>Dalga Biçimi</vt:lpstr>
      <vt:lpstr>KAYNAŞTIRMA  EĞİTİMİ</vt:lpstr>
      <vt:lpstr> Programın İçeriği</vt:lpstr>
      <vt:lpstr>NEDEN ÖZEL EĞİTİM ?</vt:lpstr>
      <vt:lpstr>PowerPoint Sunusu</vt:lpstr>
      <vt:lpstr>ÖZEL EĞİTİMİN İLKELERİ</vt:lpstr>
      <vt:lpstr>ÖZEL EĞİTİMİN İLKELERİ</vt:lpstr>
      <vt:lpstr>KAYNAŞTIRMA EĞİTİMİNE İHTİYACI OLAN BİREYLER </vt:lpstr>
      <vt:lpstr>ZİHİNSEL  YETERSİZLİĞİ OLAN BİREYLER</vt:lpstr>
      <vt:lpstr>İŞİTME YETERSİZLİĞİ OLAN BİREYLER</vt:lpstr>
      <vt:lpstr>GÖRME YETERSİZLİĞİ OLAN BİREYLER</vt:lpstr>
      <vt:lpstr>BEDENSEL YETERSİZLİĞİ OLAN BİREYLER</vt:lpstr>
      <vt:lpstr>DİL VE KONUŞMA YETERSİZLİĞİ OLAN BİREYLER</vt:lpstr>
      <vt:lpstr>ÖZEL ÖĞRENME GÜÇLÜĞÜ OLAN BİREYLER</vt:lpstr>
      <vt:lpstr>PowerPoint Sunusu</vt:lpstr>
      <vt:lpstr>OTİSTİK BİREYLER</vt:lpstr>
      <vt:lpstr>DİKKAT EKSİKLİĞİ VE HİPERAKTİVİTE BOZUKLUĞU OLAN BİREYLER</vt:lpstr>
      <vt:lpstr>BİREYLERİN ÖZEL EĞİTİME UYGUNLUĞU NASIL BELİRLENİR</vt:lpstr>
      <vt:lpstr>TANILAMA SÜRECİNDE  SINIF ÖĞRETMENİNİN GÖREVLERİ</vt:lpstr>
      <vt:lpstr>PowerPoint Sunusu</vt:lpstr>
      <vt:lpstr>TANILAMA SÜRECİNDE REHBER ÖĞRETMENİN GÖREVİ</vt:lpstr>
      <vt:lpstr>TANILAMA SÜRECİNDE OKUL YÖNETİMİNİN GÖREVİ</vt:lpstr>
      <vt:lpstr>TANILAMA SÜRECİNDE RAM’LARIN GÖREVİ</vt:lpstr>
      <vt:lpstr>TANILAMA SÜRECİNDE İL/İLÇE MİLLİ EĞİTİM MÜDÜRLÜĞÜNÜN GÖREVİ</vt:lpstr>
      <vt:lpstr>BÖLÜM:2 KAYNAŞTIRMA EĞİTİMİ</vt:lpstr>
      <vt:lpstr>PowerPoint Sunusu</vt:lpstr>
      <vt:lpstr>KAYNAŞTIRMA YOLUYLA EĞİTİM NASIL UYGULANIYOR? KAÇ FARKLI MODEL VE UYGULAMA BİÇİMİ VAR?</vt:lpstr>
      <vt:lpstr>PowerPoint Sunusu</vt:lpstr>
      <vt:lpstr>2.YARI ZAMANLI KAYNAŞTIRMA</vt:lpstr>
      <vt:lpstr>3.TERSİNE KAYNAŞTIRMA</vt:lpstr>
      <vt:lpstr>NEDEN KAYNAŞTIRMA YOLUYLA EĞİTİM</vt:lpstr>
      <vt:lpstr>Kaynaştırma Eğitiminin Faydaları</vt:lpstr>
      <vt:lpstr>PowerPoint Sunusu</vt:lpstr>
      <vt:lpstr>Kaynaştırma Eğitimi Kayıt Kabul İşlemleri ve Süreci</vt:lpstr>
      <vt:lpstr>PowerPoint Sunusu</vt:lpstr>
      <vt:lpstr>PowerPoint Sunusu</vt:lpstr>
      <vt:lpstr>PowerPoint Sunusu</vt:lpstr>
      <vt:lpstr>PowerPoint Sunusu</vt:lpstr>
      <vt:lpstr>PowerPoint Sunusu</vt:lpstr>
      <vt:lpstr>PowerPoint Sunusu</vt:lpstr>
      <vt:lpstr>Kaynaştırma Eğitiminde Görev ve Sorumluluklar</vt:lpstr>
      <vt:lpstr>Kaynaştırma  Eğitimi Uygulanan Okullarda Fiziksel Ortam Ve Çevre </vt:lpstr>
      <vt:lpstr>PowerPoint Sunusu</vt:lpstr>
      <vt:lpstr>Destek Eğitim Odasından Nasıl Yararlanılır?</vt:lpstr>
      <vt:lpstr>BİREYSELLEŞTİRİLMİŞ EĞİTİM PROGRAMI(BEP)</vt:lpstr>
      <vt:lpstr>BİREYSELLEŞTİRİLMİŞ EĞİTİM PROGRAMI (BEP)</vt:lpstr>
      <vt:lpstr>BEP:</vt:lpstr>
      <vt:lpstr>BEP: Yasal Dayanaklar</vt:lpstr>
      <vt:lpstr>BEP:</vt:lpstr>
      <vt:lpstr>BEP:</vt:lpstr>
      <vt:lpstr>BEP:</vt:lpstr>
      <vt:lpstr>ANCAK BEP:</vt:lpstr>
      <vt:lpstr>BEP’İN YARARLARI</vt:lpstr>
      <vt:lpstr>BEP HAZIRLAMA SÜRECİ</vt:lpstr>
      <vt:lpstr>BEP Geliştirme Birimi:</vt:lpstr>
      <vt:lpstr>BEP GELİŞTİRME BİRİMİNİN GÖREVLERİ</vt:lpstr>
      <vt:lpstr>BEP GELİŞTİRME BİRİMİ ÜYELERİNİN GENEL OLARAK  GÖREV VE SORUMLULUKLARI </vt:lpstr>
      <vt:lpstr>Başkanın Görevleri:</vt:lpstr>
      <vt:lpstr>Varsa Gezerek Eğitim Görevi Verilen Öğretmenin Görevleri:</vt:lpstr>
      <vt:lpstr>Sınıf Öğretmeni/Branş Öğretmenlerinin Görevleri:</vt:lpstr>
      <vt:lpstr>Ailenin Görevleri:</vt:lpstr>
      <vt:lpstr>Öğrencinin Görevleri:</vt:lpstr>
      <vt:lpstr>Rehber Öğretmen ve Psikolojik Danışman’ın Görevleri</vt:lpstr>
      <vt:lpstr>Varsa Özel Eğitim Değerlendirme Kurulu Üyesinin Görevleri:</vt:lpstr>
      <vt:lpstr>BİREYSELLEŞTİRİLMİŞ ÖĞRETİM PROGRAMI (BÖP)</vt:lpstr>
      <vt:lpstr>BİREYSELLEŞTİRİLMİŞ ÖĞRETİM PROGRAMI (BÖP)</vt:lpstr>
      <vt:lpstr>ORTAM VE BU ORTAMLARDA SUNULACAK DESTEK EĞİTİM HİZMETLERİNİN BELİRLENMESİ </vt:lpstr>
      <vt:lpstr>ORTAM ve BU ORTAMLARDA SUNULACAK DESTEK EĞİTİM HİZMETLERİNİN BELİRLENMESİ </vt:lpstr>
      <vt:lpstr>UYGUN MATERYAL, YÖNTEM VE TEKNİKLERİN BELİRLENMESİ</vt:lpstr>
      <vt:lpstr>ÖĞRENCİNİN EĞİTSEL PERFORMANSININ BELİRLENMESİ, GEREKSİNİMLERİNE UYGUN  UZUN ve KISA DÖNEMLİ AMAÇLARIN HAZIRLANMASI </vt:lpstr>
      <vt:lpstr>.</vt:lpstr>
      <vt:lpstr>.</vt:lpstr>
      <vt:lpstr>.</vt:lpstr>
      <vt:lpstr>UZUN DÖNEMLİ AMAÇ</vt:lpstr>
      <vt:lpstr>UZUN DÖNEMLİ AMAÇ</vt:lpstr>
      <vt:lpstr>UZUN DÖNEMLİ AMAÇ</vt:lpstr>
      <vt:lpstr>UDA NASIL YAZILIR</vt:lpstr>
      <vt:lpstr>KISA DÖNEMLİ AMAÇ</vt:lpstr>
      <vt:lpstr>KISA DÖNEMLİ AMAÇ</vt:lpstr>
      <vt:lpstr>UDA VE KDA YAZIMINA ÖRNEK</vt:lpstr>
      <vt:lpstr>UDA VE KDA YAZIMINA ÖRNEK</vt:lpstr>
      <vt:lpstr>BEP’İN İZLENMESİ,DEĞERLENDİRİLMESİ VE AİLENİN BİLGİLENDİRİLMESİ</vt:lpstr>
      <vt:lpstr>DEĞERLENDİRME NİÇİN ÖNEMLİDİR?</vt:lpstr>
      <vt:lpstr>KAYNAŞTIRMA UYGULAMALARINDA AİLE EĞİTİMİ</vt:lpstr>
      <vt:lpstr>NEDEN AİLE EĞİTİMİ?</vt:lpstr>
      <vt:lpstr>PowerPoint Sunusu</vt:lpstr>
      <vt:lpstr>AİLE EĞİTİMİNİ KİM UYGULAR?</vt:lpstr>
      <vt:lpstr>AİLE EĞİTİMİ NASIL UYGULANIR?</vt:lpstr>
      <vt:lpstr>AİLE EĞİTİMİNİN YARARLARI NELERDİR?</vt:lpstr>
      <vt:lpstr>PowerPoint Sunusu</vt:lpstr>
      <vt:lpstr>AİLENİN YAŞADIĞI DUYGU DURUMLARI NELERDİR  VE ÖĞRETMEN AİLEYE NASIL DESTEK OLMALIDIR?</vt:lpstr>
      <vt:lpstr>PowerPoint Sunusu</vt:lpstr>
      <vt:lpstr>PowerPoint Sunusu</vt:lpstr>
      <vt:lpstr>PowerPoint Sunusu</vt:lpstr>
      <vt:lpstr>AİLE EĞİTİM PROGRAMLARININ ÇEŞİTLERİ NELERDİR?</vt:lpstr>
      <vt:lpstr>AİLE EĞİTİM PROGRAMI NASIL HAZIRLANIR?</vt:lpstr>
      <vt:lpstr>AİLE EĞİTİMİ AMAÇLARI NASIL OLUŞTURULUR?</vt:lpstr>
      <vt:lpstr>AİLE EĞİTİMİNİN ÖĞRETİM SÜREÇLERİ NASIL YAZILIR?</vt:lpstr>
      <vt:lpstr>HAZIRLANAN AİLE EĞİTİM PROGRAMINI DESTEKLEMEYE YÖNELİK MATERYALLER NELER OLABİLİR?</vt:lpstr>
      <vt:lpstr>AİLE EĞİTİMİ PROGRAMI UYGULAMA SÜRECİNDE NELER YAPILABİLİR?</vt:lpstr>
      <vt:lpstr>AİLE EĞİTİMİ OTURUMLARINDA SÜREÇ NASIL OLUŞMALIDIR?</vt:lpstr>
      <vt:lpstr>AİLE ÇOCUĞUNUN YAPABİLDİKLERİNİ NASIL BELİRLEMELİDİR?</vt:lpstr>
      <vt:lpstr>ÖĞRETİM MATERYALLERİ NASIL BELİRLENİR VE AMAÇLAR NASIL GERÇEKLERŞTİRİLİR?</vt:lpstr>
      <vt:lpstr>ÇOCUĞUN DAVRANIŞLARI NASIL GÖZLENİR VE KAYDEDİLİR?</vt:lpstr>
      <vt:lpstr>ÖĞRETİM YÖNTEMLERİ VE MATERYALLERİ NASIL UYGULANIR?</vt:lpstr>
      <vt:lpstr>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KAYNAŞTIRMA EĞİTİMİ</dc:title>
  <dc:creator>RAMAZAN_DRTYLRAM</dc:creator>
  <cp:lastModifiedBy>ACER</cp:lastModifiedBy>
  <cp:revision>51</cp:revision>
  <dcterms:created xsi:type="dcterms:W3CDTF">2017-10-12T07:54:26Z</dcterms:created>
  <dcterms:modified xsi:type="dcterms:W3CDTF">2017-10-17T11:14:02Z</dcterms:modified>
</cp:coreProperties>
</file>