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9" r:id="rId2"/>
    <p:sldId id="290" r:id="rId3"/>
    <p:sldId id="291" r:id="rId4"/>
    <p:sldId id="284" r:id="rId5"/>
    <p:sldId id="256" r:id="rId6"/>
    <p:sldId id="294" r:id="rId7"/>
    <p:sldId id="292" r:id="rId8"/>
    <p:sldId id="304" r:id="rId9"/>
    <p:sldId id="302" r:id="rId10"/>
    <p:sldId id="287" r:id="rId11"/>
    <p:sldId id="275" r:id="rId12"/>
    <p:sldId id="264" r:id="rId13"/>
    <p:sldId id="267" r:id="rId14"/>
    <p:sldId id="269" r:id="rId15"/>
    <p:sldId id="272" r:id="rId16"/>
    <p:sldId id="276" r:id="rId17"/>
    <p:sldId id="305" r:id="rId18"/>
    <p:sldId id="278" r:id="rId19"/>
    <p:sldId id="285" r:id="rId20"/>
    <p:sldId id="279" r:id="rId21"/>
    <p:sldId id="281" r:id="rId22"/>
    <p:sldId id="282" r:id="rId23"/>
    <p:sldId id="303" r:id="rId24"/>
    <p:sldId id="283" r:id="rId25"/>
    <p:sldId id="258" r:id="rId26"/>
    <p:sldId id="273" r:id="rId27"/>
    <p:sldId id="293" r:id="rId28"/>
    <p:sldId id="288" r:id="rId29"/>
  </p:sldIdLst>
  <p:sldSz cx="9144000" cy="6858000" type="screen4x3"/>
  <p:notesSz cx="6858000" cy="9947275"/>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9FC"/>
    <a:srgbClr val="CBF1F9"/>
    <a:srgbClr val="C0EFF8"/>
    <a:srgbClr val="A5E8F5"/>
    <a:srgbClr val="CCFFFF"/>
    <a:srgbClr val="FFFF00"/>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4660"/>
  </p:normalViewPr>
  <p:slideViewPr>
    <p:cSldViewPr>
      <p:cViewPr>
        <p:scale>
          <a:sx n="76" d="100"/>
          <a:sy n="76" d="100"/>
        </p:scale>
        <p:origin x="-120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973F0CEA-2867-4DDA-883B-9FAE25031E32}" type="datetimeFigureOut">
              <a:rPr lang="tr-TR"/>
              <a:pPr>
                <a:defRPr/>
              </a:pPr>
              <a:t>20.10.2017</a:t>
            </a:fld>
            <a:endParaRPr lang="tr-TR"/>
          </a:p>
        </p:txBody>
      </p:sp>
      <p:sp>
        <p:nvSpPr>
          <p:cNvPr id="4" name="3 Altbilgi Yer Tutucusu"/>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84613" y="9448800"/>
            <a:ext cx="29718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CD476A1-122E-4975-B3AD-49357B76906F}" type="slidenum">
              <a:rPr lang="tr-TR" altLang="tr-TR"/>
              <a:pPr/>
              <a:t>‹#›</a:t>
            </a:fld>
            <a:endParaRPr lang="tr-TR" altLang="tr-TR"/>
          </a:p>
        </p:txBody>
      </p:sp>
    </p:spTree>
    <p:extLst>
      <p:ext uri="{BB962C8B-B14F-4D97-AF65-F5344CB8AC3E}">
        <p14:creationId xmlns:p14="http://schemas.microsoft.com/office/powerpoint/2010/main" val="605944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tr-TR"/>
          </a:p>
        </p:txBody>
      </p:sp>
      <p:sp>
        <p:nvSpPr>
          <p:cNvPr id="1843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3E568750-66ED-4B70-B0BC-732A3A9CE829}" type="datetimeFigureOut">
              <a:rPr lang="tr-TR"/>
              <a:pPr>
                <a:defRPr/>
              </a:pPr>
              <a:t>20.10.2017</a:t>
            </a:fld>
            <a:endParaRPr lang="tr-TR"/>
          </a:p>
        </p:txBody>
      </p:sp>
      <p:sp>
        <p:nvSpPr>
          <p:cNvPr id="31748"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tr-TR"/>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005A6AE-08B0-4CB2-95B5-1B66C664E6EE}" type="slidenum">
              <a:rPr lang="tr-TR" altLang="tr-TR"/>
              <a:pPr/>
              <a:t>‹#›</a:t>
            </a:fld>
            <a:endParaRPr lang="tr-TR" altLang="tr-TR"/>
          </a:p>
        </p:txBody>
      </p:sp>
    </p:spTree>
    <p:extLst>
      <p:ext uri="{BB962C8B-B14F-4D97-AF65-F5344CB8AC3E}">
        <p14:creationId xmlns:p14="http://schemas.microsoft.com/office/powerpoint/2010/main" val="1037265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AE45C7C-C2A7-472F-B6E0-D752468A05BF}" type="slidenum">
              <a:rPr lang="tr-TR" altLang="tr-TR"/>
              <a:pPr eaLnBrk="1" hangingPunct="1">
                <a:spcBef>
                  <a:spcPct val="0"/>
                </a:spcBef>
              </a:pPr>
              <a:t>10</a:t>
            </a:fld>
            <a:endParaRPr lang="tr-TR" altLang="tr-T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66071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A970942-50E3-42FC-942E-79C0E0AD31C3}" type="slidenum">
              <a:rPr lang="tr-TR" altLang="tr-TR">
                <a:latin typeface="Arial" panose="020B0604020202020204" pitchFamily="34" charset="0"/>
              </a:rPr>
              <a:pPr algn="r" eaLnBrk="1" hangingPunct="1">
                <a:spcBef>
                  <a:spcPct val="0"/>
                </a:spcBef>
              </a:pPr>
              <a:t>18</a:t>
            </a:fld>
            <a:endParaRPr lang="tr-TR" altLang="tr-TR">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423788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570E9D-DAC3-465E-BF35-7B02115A8ECA}" type="slidenum">
              <a:rPr lang="tr-TR" altLang="tr-TR"/>
              <a:pPr eaLnBrk="1" hangingPunct="1">
                <a:spcBef>
                  <a:spcPct val="0"/>
                </a:spcBef>
              </a:pPr>
              <a:t>19</a:t>
            </a:fld>
            <a:endParaRPr lang="tr-TR" altLang="tr-T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386580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FA775DC-C41A-48AC-8698-1F1F341300E2}" type="datetimeFigureOut">
              <a:rPr lang="tr-TR"/>
              <a:pPr>
                <a:defRPr/>
              </a:pPr>
              <a:t>20.10.2017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D475015-B200-4630-B2E8-C65ECCA6E1C0}" type="slidenum">
              <a:rPr lang="tr-TR" altLang="tr-TR"/>
              <a:pPr/>
              <a:t>‹#›</a:t>
            </a:fld>
            <a:endParaRPr lang="tr-TR" altLang="tr-TR"/>
          </a:p>
        </p:txBody>
      </p:sp>
    </p:spTree>
    <p:extLst>
      <p:ext uri="{BB962C8B-B14F-4D97-AF65-F5344CB8AC3E}">
        <p14:creationId xmlns:p14="http://schemas.microsoft.com/office/powerpoint/2010/main" val="50556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1057329-9E2E-4457-BAC0-679041ACED37}" type="datetimeFigureOut">
              <a:rPr lang="tr-TR"/>
              <a:pPr>
                <a:defRPr/>
              </a:pPr>
              <a:t>20.10.2017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9123D561-AB05-43C1-86B5-0FEAD35C099D}" type="slidenum">
              <a:rPr lang="tr-TR" altLang="tr-TR"/>
              <a:pPr/>
              <a:t>‹#›</a:t>
            </a:fld>
            <a:endParaRPr lang="tr-TR" altLang="tr-TR"/>
          </a:p>
        </p:txBody>
      </p:sp>
    </p:spTree>
    <p:extLst>
      <p:ext uri="{BB962C8B-B14F-4D97-AF65-F5344CB8AC3E}">
        <p14:creationId xmlns:p14="http://schemas.microsoft.com/office/powerpoint/2010/main" val="25075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A3DFFA6-C33E-42CE-80CB-84C9FCA31BA2}" type="datetimeFigureOut">
              <a:rPr lang="tr-TR"/>
              <a:pPr>
                <a:defRPr/>
              </a:pPr>
              <a:t>20.10.2017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3177B5C0-B76B-4EC9-AA3A-20E43F379EBA}" type="slidenum">
              <a:rPr lang="tr-TR" altLang="tr-TR"/>
              <a:pPr/>
              <a:t>‹#›</a:t>
            </a:fld>
            <a:endParaRPr lang="tr-TR" altLang="tr-TR"/>
          </a:p>
        </p:txBody>
      </p:sp>
    </p:spTree>
    <p:extLst>
      <p:ext uri="{BB962C8B-B14F-4D97-AF65-F5344CB8AC3E}">
        <p14:creationId xmlns:p14="http://schemas.microsoft.com/office/powerpoint/2010/main" val="218778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fld id="{754FCF74-7F07-4420-84E8-DA722D08D35B}" type="slidenum">
              <a:rPr lang="tr-TR" altLang="tr-TR"/>
              <a:pPr/>
              <a:t>‹#›</a:t>
            </a:fld>
            <a:endParaRPr lang="tr-TR" altLang="tr-TR"/>
          </a:p>
        </p:txBody>
      </p:sp>
    </p:spTree>
    <p:extLst>
      <p:ext uri="{BB962C8B-B14F-4D97-AF65-F5344CB8AC3E}">
        <p14:creationId xmlns:p14="http://schemas.microsoft.com/office/powerpoint/2010/main" val="391101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8C613E3-E6B9-408A-B5CC-E2D5E8446CA7}" type="datetimeFigureOut">
              <a:rPr lang="tr-TR"/>
              <a:pPr>
                <a:defRPr/>
              </a:pPr>
              <a:t>20.10.2017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23C2E675-AA42-4BE3-ABF0-34D7DF50226A}" type="slidenum">
              <a:rPr lang="tr-TR" altLang="tr-TR"/>
              <a:pPr/>
              <a:t>‹#›</a:t>
            </a:fld>
            <a:endParaRPr lang="tr-TR" altLang="tr-TR"/>
          </a:p>
        </p:txBody>
      </p:sp>
    </p:spTree>
    <p:extLst>
      <p:ext uri="{BB962C8B-B14F-4D97-AF65-F5344CB8AC3E}">
        <p14:creationId xmlns:p14="http://schemas.microsoft.com/office/powerpoint/2010/main" val="78144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5182B53-46A5-4F4C-9079-F928C131F2E5}" type="datetimeFigureOut">
              <a:rPr lang="tr-TR"/>
              <a:pPr>
                <a:defRPr/>
              </a:pPr>
              <a:t>20.10.2017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18D754D6-9821-42D4-8F54-6CEF0D92A6AA}" type="slidenum">
              <a:rPr lang="tr-TR" altLang="tr-TR"/>
              <a:pPr/>
              <a:t>‹#›</a:t>
            </a:fld>
            <a:endParaRPr lang="tr-TR" altLang="tr-TR"/>
          </a:p>
        </p:txBody>
      </p:sp>
    </p:spTree>
    <p:extLst>
      <p:ext uri="{BB962C8B-B14F-4D97-AF65-F5344CB8AC3E}">
        <p14:creationId xmlns:p14="http://schemas.microsoft.com/office/powerpoint/2010/main" val="289484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BC98AE45-33D4-476C-96DC-6D680BFAC666}" type="datetimeFigureOut">
              <a:rPr lang="tr-TR"/>
              <a:pPr>
                <a:defRPr/>
              </a:pPr>
              <a:t>20.10.2017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B5EAED49-8F26-42ED-8B1D-0FF97604B667}" type="slidenum">
              <a:rPr lang="tr-TR" altLang="tr-TR"/>
              <a:pPr/>
              <a:t>‹#›</a:t>
            </a:fld>
            <a:endParaRPr lang="tr-TR" altLang="tr-TR"/>
          </a:p>
        </p:txBody>
      </p:sp>
    </p:spTree>
    <p:extLst>
      <p:ext uri="{BB962C8B-B14F-4D97-AF65-F5344CB8AC3E}">
        <p14:creationId xmlns:p14="http://schemas.microsoft.com/office/powerpoint/2010/main" val="426057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71220B2-1F8C-4CB6-B967-80DD3DF5DAF9}" type="datetimeFigureOut">
              <a:rPr lang="tr-TR"/>
              <a:pPr>
                <a:defRPr/>
              </a:pPr>
              <a:t>20.10.2017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DB3D8717-01E8-4D21-9895-95FF5B55B098}" type="slidenum">
              <a:rPr lang="tr-TR" altLang="tr-TR"/>
              <a:pPr/>
              <a:t>‹#›</a:t>
            </a:fld>
            <a:endParaRPr lang="tr-TR" altLang="tr-TR"/>
          </a:p>
        </p:txBody>
      </p:sp>
    </p:spTree>
    <p:extLst>
      <p:ext uri="{BB962C8B-B14F-4D97-AF65-F5344CB8AC3E}">
        <p14:creationId xmlns:p14="http://schemas.microsoft.com/office/powerpoint/2010/main" val="346487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286E52F-D926-4D1D-9A38-046213929A88}" type="datetimeFigureOut">
              <a:rPr lang="tr-TR"/>
              <a:pPr>
                <a:defRPr/>
              </a:pPr>
              <a:t>20.10.2017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5C6421D6-86E8-48B0-83DF-929E141132D1}" type="slidenum">
              <a:rPr lang="tr-TR" altLang="tr-TR"/>
              <a:pPr/>
              <a:t>‹#›</a:t>
            </a:fld>
            <a:endParaRPr lang="tr-TR" altLang="tr-TR"/>
          </a:p>
        </p:txBody>
      </p:sp>
    </p:spTree>
    <p:extLst>
      <p:ext uri="{BB962C8B-B14F-4D97-AF65-F5344CB8AC3E}">
        <p14:creationId xmlns:p14="http://schemas.microsoft.com/office/powerpoint/2010/main" val="3322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A09ABE5-F07E-43A5-8366-BB21BAE11B84}" type="datetimeFigureOut">
              <a:rPr lang="tr-TR"/>
              <a:pPr>
                <a:defRPr/>
              </a:pPr>
              <a:t>20.10.2017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19C194A4-3D32-4E2F-93B3-2B44F0D1CD2E}" type="slidenum">
              <a:rPr lang="tr-TR" altLang="tr-TR"/>
              <a:pPr/>
              <a:t>‹#›</a:t>
            </a:fld>
            <a:endParaRPr lang="tr-TR" altLang="tr-TR"/>
          </a:p>
        </p:txBody>
      </p:sp>
    </p:spTree>
    <p:extLst>
      <p:ext uri="{BB962C8B-B14F-4D97-AF65-F5344CB8AC3E}">
        <p14:creationId xmlns:p14="http://schemas.microsoft.com/office/powerpoint/2010/main" val="41949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A466506-BFAC-4988-8192-E14155B05DE7}" type="datetimeFigureOut">
              <a:rPr lang="tr-TR"/>
              <a:pPr>
                <a:defRPr/>
              </a:pPr>
              <a:t>20.10.2017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8A5E3A23-479E-4AC7-A11D-DCF181A6FE9C}" type="slidenum">
              <a:rPr lang="tr-TR" altLang="tr-TR"/>
              <a:pPr/>
              <a:t>‹#›</a:t>
            </a:fld>
            <a:endParaRPr lang="tr-TR" altLang="tr-TR"/>
          </a:p>
        </p:txBody>
      </p:sp>
    </p:spTree>
    <p:extLst>
      <p:ext uri="{BB962C8B-B14F-4D97-AF65-F5344CB8AC3E}">
        <p14:creationId xmlns:p14="http://schemas.microsoft.com/office/powerpoint/2010/main" val="358534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3EDD424-1884-487C-97BE-996108FF7C20}" type="datetimeFigureOut">
              <a:rPr lang="tr-TR"/>
              <a:pPr>
                <a:defRPr/>
              </a:pPr>
              <a:t>20.10.2017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CEA3EFA0-E6AB-45B7-8717-A9C9AA17E5E6}" type="slidenum">
              <a:rPr lang="tr-TR" altLang="tr-TR"/>
              <a:pPr/>
              <a:t>‹#›</a:t>
            </a:fld>
            <a:endParaRPr lang="tr-TR" altLang="tr-TR"/>
          </a:p>
        </p:txBody>
      </p:sp>
    </p:spTree>
    <p:extLst>
      <p:ext uri="{BB962C8B-B14F-4D97-AF65-F5344CB8AC3E}">
        <p14:creationId xmlns:p14="http://schemas.microsoft.com/office/powerpoint/2010/main" val="25491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E904DF-F0E2-4181-BD82-EFE88DF56EDA}" type="datetimeFigureOut">
              <a:rPr lang="tr-TR"/>
              <a:pPr>
                <a:defRPr/>
              </a:pPr>
              <a:t>20.10.2017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5CDE8F1-7532-41B4-9F39-5B2014ECB4B8}"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0" t="-25000" r="-10000"/>
          </a:stretch>
        </a:blipFill>
        <a:effectLst/>
      </p:bgPr>
    </p:bg>
    <p:spTree>
      <p:nvGrpSpPr>
        <p:cNvPr id="1" name=""/>
        <p:cNvGrpSpPr/>
        <p:nvPr/>
      </p:nvGrpSpPr>
      <p:grpSpPr>
        <a:xfrm>
          <a:off x="0" y="0"/>
          <a:ext cx="0" cy="0"/>
          <a:chOff x="0" y="0"/>
          <a:chExt cx="0" cy="0"/>
        </a:xfrm>
      </p:grpSpPr>
      <p:sp>
        <p:nvSpPr>
          <p:cNvPr id="3074" name="1 Başlık"/>
          <p:cNvSpPr>
            <a:spLocks noGrp="1"/>
          </p:cNvSpPr>
          <p:nvPr>
            <p:ph type="ctrTitle"/>
          </p:nvPr>
        </p:nvSpPr>
        <p:spPr>
          <a:xfrm>
            <a:off x="1043608" y="1628800"/>
            <a:ext cx="7772400" cy="3960440"/>
          </a:xfrm>
        </p:spPr>
        <p:txBody>
          <a:bodyPr/>
          <a:lstStyle/>
          <a:p>
            <a:pPr>
              <a:spcAft>
                <a:spcPts val="600"/>
              </a:spcAft>
            </a:pPr>
            <a:r>
              <a:rPr lang="tr-TR" altLang="tr-TR" sz="6000" b="1" dirty="0" smtClean="0">
                <a:solidFill>
                  <a:srgbClr val="FF0000"/>
                </a:solidFill>
                <a:latin typeface="Comic Sans MS" panose="030F0702030302020204" pitchFamily="66" charset="0"/>
              </a:rPr>
              <a:t/>
            </a:r>
            <a:br>
              <a:rPr lang="tr-TR" altLang="tr-TR" sz="6000" b="1" dirty="0" smtClean="0">
                <a:solidFill>
                  <a:srgbClr val="FF0000"/>
                </a:solidFill>
                <a:latin typeface="Comic Sans MS" panose="030F0702030302020204" pitchFamily="66" charset="0"/>
              </a:rPr>
            </a:br>
            <a:r>
              <a:rPr lang="tr-TR" altLang="tr-TR" sz="6000" b="1" dirty="0" smtClean="0">
                <a:solidFill>
                  <a:srgbClr val="FF0000"/>
                </a:solidFill>
                <a:latin typeface="Comic Sans MS" panose="030F0702030302020204" pitchFamily="66" charset="0"/>
              </a:rPr>
              <a:t/>
            </a:r>
            <a:br>
              <a:rPr lang="tr-TR" altLang="tr-TR" sz="6000" b="1" dirty="0" smtClean="0">
                <a:solidFill>
                  <a:srgbClr val="FF0000"/>
                </a:solidFill>
                <a:latin typeface="Comic Sans MS" panose="030F0702030302020204" pitchFamily="66" charset="0"/>
              </a:rPr>
            </a:br>
            <a:r>
              <a:rPr lang="tr-TR" altLang="tr-TR" sz="5400" b="1" dirty="0" smtClean="0">
                <a:solidFill>
                  <a:srgbClr val="FF0000"/>
                </a:solidFill>
                <a:latin typeface="Comic Sans MS" panose="030F0702030302020204" pitchFamily="66" charset="0"/>
              </a:rPr>
              <a:t>BAŞARIYA GİDEN YOLDA </a:t>
            </a:r>
            <a:br>
              <a:rPr lang="tr-TR" altLang="tr-TR" sz="5400" b="1" dirty="0" smtClean="0">
                <a:solidFill>
                  <a:srgbClr val="FF0000"/>
                </a:solidFill>
                <a:latin typeface="Comic Sans MS" panose="030F0702030302020204" pitchFamily="66" charset="0"/>
              </a:rPr>
            </a:br>
            <a:r>
              <a:rPr lang="tr-TR" altLang="tr-TR" sz="5400" b="1" dirty="0" smtClean="0">
                <a:solidFill>
                  <a:srgbClr val="FF0000"/>
                </a:solidFill>
                <a:latin typeface="Comic Sans MS" panose="030F0702030302020204" pitchFamily="66" charset="0"/>
              </a:rPr>
              <a:t/>
            </a:r>
            <a:br>
              <a:rPr lang="tr-TR" altLang="tr-TR" sz="5400" b="1" dirty="0" smtClean="0">
                <a:solidFill>
                  <a:srgbClr val="FF0000"/>
                </a:solidFill>
                <a:latin typeface="Comic Sans MS" panose="030F0702030302020204" pitchFamily="66" charset="0"/>
              </a:rPr>
            </a:br>
            <a:r>
              <a:rPr lang="tr-TR" altLang="tr-TR" sz="5400" b="1" dirty="0" smtClean="0">
                <a:solidFill>
                  <a:srgbClr val="FF0000"/>
                </a:solidFill>
                <a:latin typeface="Comic Sans MS" panose="030F0702030302020204" pitchFamily="66" charset="0"/>
              </a:rPr>
              <a:t>“VERİMLİ ÇALIŞMA”</a:t>
            </a:r>
            <a:endParaRPr lang="tr-TR" altLang="tr-TR" sz="6000" b="1" dirty="0" smtClean="0">
              <a:solidFill>
                <a:srgbClr val="FF0000"/>
              </a:solidFill>
              <a:latin typeface="Comic Sans MS" panose="030F0702030302020204" pitchFamily="66" charset="0"/>
            </a:endParaRPr>
          </a:p>
        </p:txBody>
      </p:sp>
      <p:pic>
        <p:nvPicPr>
          <p:cNvPr id="1026" name="Picture 2" descr="C:\Users\Fatmanur\Desktop\photo5981101105301531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1987873" cy="184889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868144" y="2274840"/>
            <a:ext cx="3384376" cy="523220"/>
          </a:xfrm>
          <a:prstGeom prst="rect">
            <a:avLst/>
          </a:prstGeom>
          <a:noFill/>
        </p:spPr>
        <p:txBody>
          <a:bodyPr wrap="square" rtlCol="0">
            <a:spAutoFit/>
          </a:bodyPr>
          <a:lstStyle/>
          <a:p>
            <a:r>
              <a:rPr lang="tr-TR" sz="2800" dirty="0" smtClean="0">
                <a:latin typeface="Algerian" panose="04020705040A02060702" pitchFamily="82" charset="0"/>
              </a:rPr>
              <a:t>FATMA NUR ARAS</a:t>
            </a:r>
            <a:endParaRPr lang="tr-TR" sz="2800" dirty="0">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0" y="935038"/>
            <a:ext cx="9144000" cy="5518150"/>
          </a:xfrm>
        </p:spPr>
        <p:txBody>
          <a:bodyPr/>
          <a:lstStyle/>
          <a:p>
            <a:pPr eaLnBrk="1" hangingPunct="1"/>
            <a:r>
              <a:rPr lang="tr-TR" altLang="tr-TR" sz="3000" smtClean="0">
                <a:solidFill>
                  <a:srgbClr val="FF0000"/>
                </a:solidFill>
                <a:latin typeface="Comic Sans MS" panose="030F0702030302020204" pitchFamily="66" charset="0"/>
              </a:rPr>
              <a:t>Hedefinizi Belirleyin!</a:t>
            </a:r>
            <a:br>
              <a:rPr lang="tr-TR" altLang="tr-TR" sz="3000" smtClean="0">
                <a:solidFill>
                  <a:srgbClr val="FF0000"/>
                </a:solidFill>
                <a:latin typeface="Comic Sans MS" panose="030F0702030302020204" pitchFamily="66" charset="0"/>
              </a:rPr>
            </a:br>
            <a:r>
              <a:rPr lang="tr-TR" altLang="tr-TR" sz="3000" smtClean="0">
                <a:solidFill>
                  <a:srgbClr val="FF0000"/>
                </a:solidFill>
                <a:latin typeface="Comic Sans MS" panose="030F0702030302020204" pitchFamily="66" charset="0"/>
              </a:rPr>
              <a:t/>
            </a:r>
            <a:br>
              <a:rPr lang="tr-TR" altLang="tr-TR" sz="3000" smtClean="0">
                <a:solidFill>
                  <a:srgbClr val="FF0000"/>
                </a:solidFill>
                <a:latin typeface="Comic Sans MS" panose="030F0702030302020204" pitchFamily="66" charset="0"/>
              </a:rPr>
            </a:br>
            <a:r>
              <a:rPr lang="tr-TR" altLang="tr-TR" sz="3000" smtClean="0">
                <a:solidFill>
                  <a:srgbClr val="FF0000"/>
                </a:solidFill>
                <a:latin typeface="Comic Sans MS" panose="030F0702030302020204" pitchFamily="66" charset="0"/>
              </a:rPr>
              <a:t>Bir şeyin hedef olabilmesi için;</a:t>
            </a:r>
            <a:r>
              <a:rPr lang="tr-TR" altLang="tr-TR" sz="3000" smtClean="0">
                <a:solidFill>
                  <a:srgbClr val="FF6600"/>
                </a:solidFill>
              </a:rPr>
              <a:t/>
            </a:r>
            <a:br>
              <a:rPr lang="tr-TR" altLang="tr-TR" sz="3000" smtClean="0">
                <a:solidFill>
                  <a:srgbClr val="FF6600"/>
                </a:solidFill>
              </a:rPr>
            </a:br>
            <a:r>
              <a:rPr lang="tr-TR" altLang="tr-TR" sz="3000" smtClean="0">
                <a:solidFill>
                  <a:srgbClr val="FF6600"/>
                </a:solidFill>
              </a:rPr>
              <a:t>		</a:t>
            </a:r>
            <a:r>
              <a:rPr lang="tr-TR" altLang="tr-TR" sz="3000" smtClean="0">
                <a:solidFill>
                  <a:srgbClr val="FF0000"/>
                </a:solidFill>
                <a:latin typeface="Comic Sans MS" panose="030F0702030302020204" pitchFamily="66" charset="0"/>
              </a:rPr>
              <a:t>*</a:t>
            </a:r>
            <a:r>
              <a:rPr lang="tr-TR" altLang="tr-TR" sz="3000" smtClean="0">
                <a:solidFill>
                  <a:srgbClr val="FFFF99"/>
                </a:solidFill>
                <a:latin typeface="Comic Sans MS" panose="030F0702030302020204" pitchFamily="66" charset="0"/>
              </a:rPr>
              <a:t> </a:t>
            </a:r>
            <a:r>
              <a:rPr lang="tr-TR" altLang="tr-TR" sz="3000" smtClean="0">
                <a:latin typeface="Comic Sans MS" panose="030F0702030302020204" pitchFamily="66" charset="0"/>
              </a:rPr>
              <a:t>Ulaşılabilir olması,</a:t>
            </a:r>
            <a:r>
              <a:rPr lang="tr-TR" altLang="tr-TR" sz="3000" smtClean="0">
                <a:solidFill>
                  <a:srgbClr val="FFFF99"/>
                </a:solidFill>
                <a:latin typeface="Comic Sans MS" panose="030F0702030302020204" pitchFamily="66" charset="0"/>
              </a:rPr>
              <a:t/>
            </a:r>
            <a:br>
              <a:rPr lang="tr-TR" altLang="tr-TR" sz="3000" smtClean="0">
                <a:solidFill>
                  <a:srgbClr val="FFFF99"/>
                </a:solidFill>
                <a:latin typeface="Comic Sans MS" panose="030F0702030302020204" pitchFamily="66" charset="0"/>
              </a:rPr>
            </a:br>
            <a:r>
              <a:rPr lang="tr-TR" altLang="tr-TR" sz="3000" smtClean="0">
                <a:solidFill>
                  <a:srgbClr val="FFFF99"/>
                </a:solidFill>
                <a:latin typeface="Comic Sans MS" panose="030F0702030302020204" pitchFamily="66" charset="0"/>
              </a:rPr>
              <a:t>                     </a:t>
            </a:r>
            <a:r>
              <a:rPr lang="tr-TR" altLang="tr-TR" sz="3000" smtClean="0">
                <a:solidFill>
                  <a:srgbClr val="FF0000"/>
                </a:solidFill>
                <a:latin typeface="Comic Sans MS" panose="030F0702030302020204" pitchFamily="66" charset="0"/>
              </a:rPr>
              <a:t>*</a:t>
            </a:r>
            <a:r>
              <a:rPr lang="tr-TR" altLang="tr-TR" sz="3000" smtClean="0">
                <a:solidFill>
                  <a:srgbClr val="FFFF99"/>
                </a:solidFill>
                <a:latin typeface="Comic Sans MS" panose="030F0702030302020204" pitchFamily="66" charset="0"/>
              </a:rPr>
              <a:t> </a:t>
            </a:r>
            <a:r>
              <a:rPr lang="tr-TR" altLang="tr-TR" sz="3000" smtClean="0">
                <a:latin typeface="Comic Sans MS" panose="030F0702030302020204" pitchFamily="66" charset="0"/>
              </a:rPr>
              <a:t>Başka bir insana bağlı olmaması,</a:t>
            </a:r>
            <a:r>
              <a:rPr lang="tr-TR" altLang="tr-TR" sz="3000" smtClean="0">
                <a:solidFill>
                  <a:srgbClr val="FFFF99"/>
                </a:solidFill>
                <a:latin typeface="Comic Sans MS" panose="030F0702030302020204" pitchFamily="66" charset="0"/>
              </a:rPr>
              <a:t/>
            </a:r>
            <a:br>
              <a:rPr lang="tr-TR" altLang="tr-TR" sz="3000" smtClean="0">
                <a:solidFill>
                  <a:srgbClr val="FFFF99"/>
                </a:solidFill>
                <a:latin typeface="Comic Sans MS" panose="030F0702030302020204" pitchFamily="66" charset="0"/>
              </a:rPr>
            </a:br>
            <a:r>
              <a:rPr lang="tr-TR" altLang="tr-TR" sz="3000" smtClean="0">
                <a:solidFill>
                  <a:srgbClr val="FFFF99"/>
                </a:solidFill>
                <a:latin typeface="Comic Sans MS" panose="030F0702030302020204" pitchFamily="66" charset="0"/>
              </a:rPr>
              <a:t>              	  </a:t>
            </a:r>
            <a:r>
              <a:rPr lang="tr-TR" altLang="tr-TR" sz="3000" smtClean="0">
                <a:solidFill>
                  <a:srgbClr val="FF0000"/>
                </a:solidFill>
                <a:latin typeface="Comic Sans MS" panose="030F0702030302020204" pitchFamily="66" charset="0"/>
              </a:rPr>
              <a:t>*</a:t>
            </a:r>
            <a:r>
              <a:rPr lang="tr-TR" altLang="tr-TR" sz="3000" smtClean="0">
                <a:solidFill>
                  <a:srgbClr val="FFFF99"/>
                </a:solidFill>
                <a:latin typeface="Comic Sans MS" panose="030F0702030302020204" pitchFamily="66" charset="0"/>
              </a:rPr>
              <a:t> </a:t>
            </a:r>
            <a:r>
              <a:rPr lang="tr-TR" altLang="tr-TR" sz="3000" smtClean="0">
                <a:latin typeface="Comic Sans MS" panose="030F0702030302020204" pitchFamily="66" charset="0"/>
              </a:rPr>
              <a:t>Somut ve net olması gerekir.</a:t>
            </a:r>
            <a:r>
              <a:rPr lang="tr-TR" altLang="tr-TR" sz="3000" smtClean="0">
                <a:solidFill>
                  <a:srgbClr val="FFFF99"/>
                </a:solidFill>
                <a:latin typeface="Comic Sans MS" panose="030F0702030302020204" pitchFamily="66" charset="0"/>
              </a:rPr>
              <a:t/>
            </a:r>
            <a:br>
              <a:rPr lang="tr-TR" altLang="tr-TR" sz="3000" smtClean="0">
                <a:solidFill>
                  <a:srgbClr val="FFFF99"/>
                </a:solidFill>
                <a:latin typeface="Comic Sans MS" panose="030F0702030302020204" pitchFamily="66" charset="0"/>
              </a:rPr>
            </a:br>
            <a:r>
              <a:rPr lang="tr-TR" altLang="tr-TR" sz="3000" smtClean="0">
                <a:solidFill>
                  <a:srgbClr val="FFFF99"/>
                </a:solidFill>
                <a:latin typeface="Comic Sans MS" panose="030F0702030302020204" pitchFamily="66" charset="0"/>
              </a:rPr>
              <a:t/>
            </a:r>
            <a:br>
              <a:rPr lang="tr-TR" altLang="tr-TR" sz="3000" smtClean="0">
                <a:solidFill>
                  <a:srgbClr val="FFFF99"/>
                </a:solidFill>
                <a:latin typeface="Comic Sans MS" panose="030F0702030302020204" pitchFamily="66" charset="0"/>
              </a:rPr>
            </a:br>
            <a:r>
              <a:rPr lang="tr-TR" altLang="tr-TR" sz="3000" smtClean="0">
                <a:solidFill>
                  <a:srgbClr val="FFFF99"/>
                </a:solidFill>
                <a:latin typeface="Comic Sans MS" panose="030F0702030302020204" pitchFamily="66" charset="0"/>
              </a:rPr>
              <a:t/>
            </a:r>
            <a:br>
              <a:rPr lang="tr-TR" altLang="tr-TR" sz="3000" smtClean="0">
                <a:solidFill>
                  <a:srgbClr val="FFFF99"/>
                </a:solidFill>
                <a:latin typeface="Comic Sans MS" panose="030F0702030302020204" pitchFamily="66" charset="0"/>
              </a:rPr>
            </a:br>
            <a:r>
              <a:rPr lang="tr-TR" altLang="tr-TR" sz="3000" smtClean="0">
                <a:latin typeface="Comic Sans MS" panose="030F0702030302020204" pitchFamily="66" charset="0"/>
              </a:rPr>
              <a:t>Daha çok çalışmalıyım   </a:t>
            </a:r>
            <a:r>
              <a:rPr lang="tr-TR" altLang="tr-TR" sz="3000" smtClean="0">
                <a:solidFill>
                  <a:srgbClr val="FF0000"/>
                </a:solidFill>
                <a:latin typeface="Comic Sans MS" panose="030F0702030302020204" pitchFamily="66" charset="0"/>
              </a:rPr>
              <a:t>......................... Hedef değildir</a:t>
            </a:r>
            <a:r>
              <a:rPr lang="tr-TR" altLang="tr-TR" sz="3000" smtClean="0">
                <a:solidFill>
                  <a:srgbClr val="FFFF99"/>
                </a:solidFill>
                <a:latin typeface="Comic Sans MS" panose="030F0702030302020204" pitchFamily="66" charset="0"/>
              </a:rPr>
              <a:t/>
            </a:r>
            <a:br>
              <a:rPr lang="tr-TR" altLang="tr-TR" sz="3000" smtClean="0">
                <a:solidFill>
                  <a:srgbClr val="FFFF99"/>
                </a:solidFill>
                <a:latin typeface="Comic Sans MS" panose="030F0702030302020204" pitchFamily="66" charset="0"/>
              </a:rPr>
            </a:br>
            <a:r>
              <a:rPr lang="tr-TR" altLang="tr-TR" sz="3000" smtClean="0">
                <a:latin typeface="Comic Sans MS" panose="030F0702030302020204" pitchFamily="66" charset="0"/>
              </a:rPr>
              <a:t>Matematik dersinin sayılar konusunu çalışacağım</a:t>
            </a:r>
            <a:r>
              <a:rPr lang="tr-TR" altLang="tr-TR" sz="3000" smtClean="0">
                <a:solidFill>
                  <a:srgbClr val="FF0000"/>
                </a:solidFill>
                <a:latin typeface="Comic Sans MS" panose="030F0702030302020204" pitchFamily="66" charset="0"/>
              </a:rPr>
              <a:t>..... Hedef</a:t>
            </a:r>
            <a:r>
              <a:rPr lang="tr-TR" altLang="tr-TR" sz="3000" smtClean="0">
                <a:solidFill>
                  <a:srgbClr val="FFFF99"/>
                </a:solidFill>
                <a:latin typeface="Comic Sans MS" panose="030F0702030302020204" pitchFamily="66" charset="0"/>
              </a:rPr>
              <a:t/>
            </a:r>
            <a:br>
              <a:rPr lang="tr-TR" altLang="tr-TR" sz="3000" smtClean="0">
                <a:solidFill>
                  <a:srgbClr val="FFFF99"/>
                </a:solidFill>
                <a:latin typeface="Comic Sans MS" panose="030F0702030302020204" pitchFamily="66" charset="0"/>
              </a:rPr>
            </a:br>
            <a:r>
              <a:rPr lang="tr-TR" altLang="tr-TR" sz="3000" smtClean="0">
                <a:latin typeface="Comic Sans MS" panose="030F0702030302020204" pitchFamily="66" charset="0"/>
              </a:rPr>
              <a:t>Sınav sonucumu 30 puan yükselteceğim</a:t>
            </a:r>
            <a:r>
              <a:rPr lang="tr-TR" altLang="tr-TR" sz="3000" smtClean="0">
                <a:solidFill>
                  <a:srgbClr val="FF0000"/>
                </a:solidFill>
                <a:latin typeface="Comic Sans MS" panose="030F0702030302020204" pitchFamily="66" charset="0"/>
              </a:rPr>
              <a:t>........... Hedef</a:t>
            </a:r>
            <a:r>
              <a:rPr lang="tr-TR" altLang="tr-TR" sz="3000" smtClean="0">
                <a:solidFill>
                  <a:srgbClr val="FF0066"/>
                </a:solidFill>
              </a:rPr>
              <a:t/>
            </a:r>
            <a:br>
              <a:rPr lang="tr-TR" altLang="tr-TR" sz="3000" smtClean="0">
                <a:solidFill>
                  <a:srgbClr val="FF0066"/>
                </a:solidFill>
              </a:rPr>
            </a:br>
            <a:endParaRPr lang="tr-TR" altLang="tr-TR" sz="3000" smtClean="0">
              <a:solidFill>
                <a:srgbClr val="0000FF"/>
              </a:solidFill>
            </a:endParaRPr>
          </a:p>
        </p:txBody>
      </p:sp>
      <p:sp>
        <p:nvSpPr>
          <p:cNvPr id="4" name="Oval 6"/>
          <p:cNvSpPr>
            <a:spLocks noChangeArrowheads="1"/>
          </p:cNvSpPr>
          <p:nvPr/>
        </p:nvSpPr>
        <p:spPr bwMode="auto">
          <a:xfrm rot="-1293425">
            <a:off x="427038" y="225425"/>
            <a:ext cx="1285875" cy="14176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0600" b="1">
                <a:solidFill>
                  <a:srgbClr val="FF0000"/>
                </a:solidFill>
                <a:latin typeface="Comic Sans MS" panose="030F0702030302020204" pitchFamily="66"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8818"/>
                                        </p:tgtEl>
                                        <p:attrNameLst>
                                          <p:attrName>style.visibility</p:attrName>
                                        </p:attrNameLst>
                                      </p:cBhvr>
                                      <p:to>
                                        <p:strVal val="visible"/>
                                      </p:to>
                                    </p:set>
                                    <p:animEffect transition="in" filter="checkerboard(across)">
                                      <p:cBhvr>
                                        <p:cTn id="13" dur="500"/>
                                        <p:tgtEl>
                                          <p:spTgt spid="41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dersi_derste_og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val 6"/>
          <p:cNvSpPr>
            <a:spLocks noChangeArrowheads="1"/>
          </p:cNvSpPr>
          <p:nvPr/>
        </p:nvSpPr>
        <p:spPr bwMode="auto">
          <a:xfrm rot="-1293425">
            <a:off x="254000" y="206375"/>
            <a:ext cx="1441450" cy="16557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0600" b="1">
                <a:solidFill>
                  <a:srgbClr val="FF0000"/>
                </a:solidFill>
                <a:latin typeface="Comic Sans MS" panose="030F0702030302020204" pitchFamily="66"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checkerboard(across)">
                                      <p:cBhvr>
                                        <p:cTn id="13"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395288" y="2492375"/>
            <a:ext cx="8374062" cy="3671888"/>
          </a:xfrm>
        </p:spPr>
        <p:txBody>
          <a:bodyPr anchor="b"/>
          <a:lstStyle/>
          <a:p>
            <a:pPr eaLnBrk="1" hangingPunct="1"/>
            <a:r>
              <a:rPr lang="tr-TR" altLang="tr-TR" sz="3600" b="1" dirty="0" smtClean="0">
                <a:latin typeface="Comic Sans MS" panose="030F0702030302020204" pitchFamily="66" charset="0"/>
              </a:rPr>
              <a:t>“</a:t>
            </a:r>
            <a:r>
              <a:rPr lang="tr-TR" altLang="tr-TR" sz="4000" b="1" dirty="0" smtClean="0">
                <a:latin typeface="Comic Sans MS" panose="030F0702030302020204" pitchFamily="66" charset="0"/>
              </a:rPr>
              <a:t>Bilgiler taze taze sınava giriyoruz. </a:t>
            </a:r>
            <a:br>
              <a:rPr lang="tr-TR" altLang="tr-TR" sz="4000" b="1" dirty="0" smtClean="0">
                <a:latin typeface="Comic Sans MS" panose="030F0702030302020204" pitchFamily="66" charset="0"/>
              </a:rPr>
            </a:br>
            <a:r>
              <a:rPr lang="tr-TR" altLang="tr-TR" sz="4000" b="1" dirty="0" smtClean="0">
                <a:latin typeface="Comic Sans MS" panose="030F0702030302020204" pitchFamily="66" charset="0"/>
              </a:rPr>
              <a:t/>
            </a:r>
            <a:br>
              <a:rPr lang="tr-TR" altLang="tr-TR" sz="4000" b="1" dirty="0" smtClean="0">
                <a:latin typeface="Comic Sans MS" panose="030F0702030302020204" pitchFamily="66" charset="0"/>
              </a:rPr>
            </a:br>
            <a:r>
              <a:rPr lang="tr-TR" altLang="tr-TR" sz="4000" b="1" dirty="0" smtClean="0">
                <a:latin typeface="Comic Sans MS" panose="030F0702030302020204" pitchFamily="66" charset="0"/>
              </a:rPr>
              <a:t>Peki neden sınav öncesi çalışmak faydalı değil?”</a:t>
            </a:r>
            <a:br>
              <a:rPr lang="tr-TR" altLang="tr-TR" sz="4000" b="1" dirty="0" smtClean="0">
                <a:latin typeface="Comic Sans MS" panose="030F0702030302020204" pitchFamily="66" charset="0"/>
              </a:rPr>
            </a:br>
            <a:r>
              <a:rPr lang="tr-TR" altLang="tr-TR" sz="4000" dirty="0" smtClean="0"/>
              <a:t/>
            </a:r>
            <a:br>
              <a:rPr lang="tr-TR" altLang="tr-TR" sz="4000" dirty="0" smtClean="0"/>
            </a:br>
            <a:endParaRPr lang="tr-TR" altLang="tr-TR" sz="4000" dirty="0" smtClean="0"/>
          </a:p>
        </p:txBody>
      </p:sp>
      <p:sp>
        <p:nvSpPr>
          <p:cNvPr id="16386" name="Oval 3"/>
          <p:cNvSpPr>
            <a:spLocks noChangeArrowheads="1"/>
          </p:cNvSpPr>
          <p:nvPr/>
        </p:nvSpPr>
        <p:spPr bwMode="auto">
          <a:xfrm rot="-1201928">
            <a:off x="825500" y="207963"/>
            <a:ext cx="1712913" cy="155575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9600" b="1">
                <a:solidFill>
                  <a:srgbClr val="FF0000"/>
                </a:solidFill>
                <a:latin typeface="Comic Sans MS" panose="030F0702030302020204" pitchFamily="66" charset="0"/>
              </a:rPr>
              <a:t>3</a:t>
            </a:r>
          </a:p>
        </p:txBody>
      </p:sp>
      <p:sp>
        <p:nvSpPr>
          <p:cNvPr id="16387" name="Text Box 4"/>
          <p:cNvSpPr txBox="1">
            <a:spLocks noChangeArrowheads="1"/>
          </p:cNvSpPr>
          <p:nvPr/>
        </p:nvSpPr>
        <p:spPr bwMode="auto">
          <a:xfrm>
            <a:off x="3563938" y="908050"/>
            <a:ext cx="3692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5400" b="1">
                <a:solidFill>
                  <a:srgbClr val="FF0000"/>
                </a:solidFill>
                <a:latin typeface="Comic Sans MS" panose="030F0702030302020204" pitchFamily="66" charset="0"/>
              </a:rPr>
              <a:t>TEKRAR!!!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checkerboard(across)">
                                      <p:cBhvr>
                                        <p:cTn id="13" dur="500"/>
                                        <p:tgtEl>
                                          <p:spTgt spid="163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385"/>
                                        </p:tgtEl>
                                        <p:attrNameLst>
                                          <p:attrName>style.visibility</p:attrName>
                                        </p:attrNameLst>
                                      </p:cBhvr>
                                      <p:to>
                                        <p:strVal val="visible"/>
                                      </p:to>
                                    </p:set>
                                    <p:animEffect transition="in" filter="diamond(in)">
                                      <p:cBhvr>
                                        <p:cTn id="18"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animBg="1"/>
      <p:bldP spid="16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tr-TR" altLang="tr-TR" i="1" smtClean="0">
                <a:solidFill>
                  <a:srgbClr val="3406C8"/>
                </a:solidFill>
                <a:latin typeface="Trebuchet MS" panose="020B0603020202020204" pitchFamily="34" charset="0"/>
              </a:rPr>
              <a:t>Hafızanın işleyişi ve unutma</a:t>
            </a:r>
          </a:p>
        </p:txBody>
      </p:sp>
      <p:sp>
        <p:nvSpPr>
          <p:cNvPr id="15363" name="Line 3"/>
          <p:cNvSpPr>
            <a:spLocks noChangeShapeType="1"/>
          </p:cNvSpPr>
          <p:nvPr/>
        </p:nvSpPr>
        <p:spPr bwMode="auto">
          <a:xfrm>
            <a:off x="2590800" y="2057400"/>
            <a:ext cx="0" cy="381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4" name="Line 4"/>
          <p:cNvSpPr>
            <a:spLocks noChangeShapeType="1"/>
          </p:cNvSpPr>
          <p:nvPr/>
        </p:nvSpPr>
        <p:spPr bwMode="auto">
          <a:xfrm>
            <a:off x="2438400" y="5715000"/>
            <a:ext cx="4800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5" name="Line 5"/>
          <p:cNvSpPr>
            <a:spLocks noChangeShapeType="1"/>
          </p:cNvSpPr>
          <p:nvPr/>
        </p:nvSpPr>
        <p:spPr bwMode="auto">
          <a:xfrm flipH="1">
            <a:off x="2438400" y="20574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6" name="Line 6"/>
          <p:cNvSpPr>
            <a:spLocks noChangeShapeType="1"/>
          </p:cNvSpPr>
          <p:nvPr/>
        </p:nvSpPr>
        <p:spPr bwMode="auto">
          <a:xfrm flipH="1">
            <a:off x="2438400" y="5410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7" name="Line 7"/>
          <p:cNvSpPr>
            <a:spLocks noChangeShapeType="1"/>
          </p:cNvSpPr>
          <p:nvPr/>
        </p:nvSpPr>
        <p:spPr bwMode="auto">
          <a:xfrm flipH="1">
            <a:off x="2438400" y="50482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8" name="Line 8"/>
          <p:cNvSpPr>
            <a:spLocks noChangeShapeType="1"/>
          </p:cNvSpPr>
          <p:nvPr/>
        </p:nvSpPr>
        <p:spPr bwMode="auto">
          <a:xfrm flipH="1">
            <a:off x="2438400" y="46672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69" name="Line 9"/>
          <p:cNvSpPr>
            <a:spLocks noChangeShapeType="1"/>
          </p:cNvSpPr>
          <p:nvPr/>
        </p:nvSpPr>
        <p:spPr bwMode="auto">
          <a:xfrm flipH="1">
            <a:off x="2438400" y="42481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0" name="Line 10"/>
          <p:cNvSpPr>
            <a:spLocks noChangeShapeType="1"/>
          </p:cNvSpPr>
          <p:nvPr/>
        </p:nvSpPr>
        <p:spPr bwMode="auto">
          <a:xfrm flipH="1">
            <a:off x="2438400" y="38290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1" name="Line 11"/>
          <p:cNvSpPr>
            <a:spLocks noChangeShapeType="1"/>
          </p:cNvSpPr>
          <p:nvPr/>
        </p:nvSpPr>
        <p:spPr bwMode="auto">
          <a:xfrm flipH="1">
            <a:off x="2438400" y="34290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2" name="Line 12"/>
          <p:cNvSpPr>
            <a:spLocks noChangeShapeType="1"/>
          </p:cNvSpPr>
          <p:nvPr/>
        </p:nvSpPr>
        <p:spPr bwMode="auto">
          <a:xfrm>
            <a:off x="72390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3" name="Line 13"/>
          <p:cNvSpPr>
            <a:spLocks noChangeShapeType="1"/>
          </p:cNvSpPr>
          <p:nvPr/>
        </p:nvSpPr>
        <p:spPr bwMode="auto">
          <a:xfrm>
            <a:off x="54102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4" name="Line 14"/>
          <p:cNvSpPr>
            <a:spLocks noChangeShapeType="1"/>
          </p:cNvSpPr>
          <p:nvPr/>
        </p:nvSpPr>
        <p:spPr bwMode="auto">
          <a:xfrm>
            <a:off x="46482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5" name="Line 15"/>
          <p:cNvSpPr>
            <a:spLocks noChangeShapeType="1"/>
          </p:cNvSpPr>
          <p:nvPr/>
        </p:nvSpPr>
        <p:spPr bwMode="auto">
          <a:xfrm>
            <a:off x="3962400" y="5715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76" name="Text Box 16"/>
          <p:cNvSpPr txBox="1">
            <a:spLocks noChangeArrowheads="1"/>
          </p:cNvSpPr>
          <p:nvPr/>
        </p:nvSpPr>
        <p:spPr bwMode="auto">
          <a:xfrm>
            <a:off x="3657600" y="5943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1 gün</a:t>
            </a:r>
          </a:p>
        </p:txBody>
      </p:sp>
      <p:sp>
        <p:nvSpPr>
          <p:cNvPr id="15377" name="Text Box 17"/>
          <p:cNvSpPr txBox="1">
            <a:spLocks noChangeArrowheads="1"/>
          </p:cNvSpPr>
          <p:nvPr/>
        </p:nvSpPr>
        <p:spPr bwMode="auto">
          <a:xfrm>
            <a:off x="4343400" y="5943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2 gün</a:t>
            </a:r>
          </a:p>
        </p:txBody>
      </p:sp>
      <p:sp>
        <p:nvSpPr>
          <p:cNvPr id="15378" name="Text Box 18"/>
          <p:cNvSpPr txBox="1">
            <a:spLocks noChangeArrowheads="1"/>
          </p:cNvSpPr>
          <p:nvPr/>
        </p:nvSpPr>
        <p:spPr bwMode="auto">
          <a:xfrm>
            <a:off x="5105400" y="5943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7 gün</a:t>
            </a:r>
          </a:p>
        </p:txBody>
      </p:sp>
      <p:sp>
        <p:nvSpPr>
          <p:cNvPr id="15379" name="Text Box 19"/>
          <p:cNvSpPr txBox="1">
            <a:spLocks noChangeArrowheads="1"/>
          </p:cNvSpPr>
          <p:nvPr/>
        </p:nvSpPr>
        <p:spPr bwMode="auto">
          <a:xfrm>
            <a:off x="6934200" y="5943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30 gün</a:t>
            </a:r>
          </a:p>
        </p:txBody>
      </p:sp>
      <p:sp>
        <p:nvSpPr>
          <p:cNvPr id="15380" name="Line 20"/>
          <p:cNvSpPr>
            <a:spLocks noChangeShapeType="1"/>
          </p:cNvSpPr>
          <p:nvPr/>
        </p:nvSpPr>
        <p:spPr bwMode="auto">
          <a:xfrm flipH="1">
            <a:off x="2438400" y="306705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81" name="Line 21"/>
          <p:cNvSpPr>
            <a:spLocks noChangeShapeType="1"/>
          </p:cNvSpPr>
          <p:nvPr/>
        </p:nvSpPr>
        <p:spPr bwMode="auto">
          <a:xfrm flipH="1">
            <a:off x="2438400" y="27051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82" name="Line 22"/>
          <p:cNvSpPr>
            <a:spLocks noChangeShapeType="1"/>
          </p:cNvSpPr>
          <p:nvPr/>
        </p:nvSpPr>
        <p:spPr bwMode="auto">
          <a:xfrm>
            <a:off x="2438400" y="2362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83" name="Text Box 23"/>
          <p:cNvSpPr txBox="1">
            <a:spLocks noChangeArrowheads="1"/>
          </p:cNvSpPr>
          <p:nvPr/>
        </p:nvSpPr>
        <p:spPr bwMode="auto">
          <a:xfrm>
            <a:off x="2057400" y="5562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0%</a:t>
            </a:r>
          </a:p>
        </p:txBody>
      </p:sp>
      <p:sp>
        <p:nvSpPr>
          <p:cNvPr id="15384" name="Text Box 24"/>
          <p:cNvSpPr txBox="1">
            <a:spLocks noChangeArrowheads="1"/>
          </p:cNvSpPr>
          <p:nvPr/>
        </p:nvSpPr>
        <p:spPr bwMode="auto">
          <a:xfrm>
            <a:off x="1943100" y="5257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10%</a:t>
            </a:r>
          </a:p>
        </p:txBody>
      </p:sp>
      <p:sp>
        <p:nvSpPr>
          <p:cNvPr id="15385" name="Text Box 25"/>
          <p:cNvSpPr txBox="1">
            <a:spLocks noChangeArrowheads="1"/>
          </p:cNvSpPr>
          <p:nvPr/>
        </p:nvSpPr>
        <p:spPr bwMode="auto">
          <a:xfrm>
            <a:off x="1943100" y="49149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20%</a:t>
            </a:r>
          </a:p>
        </p:txBody>
      </p:sp>
      <p:sp>
        <p:nvSpPr>
          <p:cNvPr id="15386" name="Text Box 26"/>
          <p:cNvSpPr txBox="1">
            <a:spLocks noChangeArrowheads="1"/>
          </p:cNvSpPr>
          <p:nvPr/>
        </p:nvSpPr>
        <p:spPr bwMode="auto">
          <a:xfrm>
            <a:off x="1943100" y="45339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30%</a:t>
            </a:r>
          </a:p>
        </p:txBody>
      </p:sp>
      <p:sp>
        <p:nvSpPr>
          <p:cNvPr id="15387" name="Text Box 27"/>
          <p:cNvSpPr txBox="1">
            <a:spLocks noChangeArrowheads="1"/>
          </p:cNvSpPr>
          <p:nvPr/>
        </p:nvSpPr>
        <p:spPr bwMode="auto">
          <a:xfrm>
            <a:off x="1924050" y="4114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40%</a:t>
            </a:r>
          </a:p>
        </p:txBody>
      </p:sp>
      <p:sp>
        <p:nvSpPr>
          <p:cNvPr id="15388" name="Text Box 28"/>
          <p:cNvSpPr txBox="1">
            <a:spLocks noChangeArrowheads="1"/>
          </p:cNvSpPr>
          <p:nvPr/>
        </p:nvSpPr>
        <p:spPr bwMode="auto">
          <a:xfrm>
            <a:off x="1962150" y="367665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50%</a:t>
            </a:r>
          </a:p>
        </p:txBody>
      </p:sp>
      <p:sp>
        <p:nvSpPr>
          <p:cNvPr id="15389" name="Text Box 29"/>
          <p:cNvSpPr txBox="1">
            <a:spLocks noChangeArrowheads="1"/>
          </p:cNvSpPr>
          <p:nvPr/>
        </p:nvSpPr>
        <p:spPr bwMode="auto">
          <a:xfrm>
            <a:off x="1962150" y="33147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60%</a:t>
            </a:r>
          </a:p>
        </p:txBody>
      </p:sp>
      <p:sp>
        <p:nvSpPr>
          <p:cNvPr id="15390" name="Text Box 30"/>
          <p:cNvSpPr txBox="1">
            <a:spLocks noChangeArrowheads="1"/>
          </p:cNvSpPr>
          <p:nvPr/>
        </p:nvSpPr>
        <p:spPr bwMode="auto">
          <a:xfrm>
            <a:off x="1981200" y="2895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70%</a:t>
            </a:r>
          </a:p>
        </p:txBody>
      </p:sp>
      <p:sp>
        <p:nvSpPr>
          <p:cNvPr id="15391" name="Text Box 31"/>
          <p:cNvSpPr txBox="1">
            <a:spLocks noChangeArrowheads="1"/>
          </p:cNvSpPr>
          <p:nvPr/>
        </p:nvSpPr>
        <p:spPr bwMode="auto">
          <a:xfrm>
            <a:off x="1962150" y="257175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80%</a:t>
            </a:r>
          </a:p>
        </p:txBody>
      </p:sp>
      <p:sp>
        <p:nvSpPr>
          <p:cNvPr id="15392" name="Text Box 32"/>
          <p:cNvSpPr txBox="1">
            <a:spLocks noChangeArrowheads="1"/>
          </p:cNvSpPr>
          <p:nvPr/>
        </p:nvSpPr>
        <p:spPr bwMode="auto">
          <a:xfrm>
            <a:off x="1981200" y="22479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90%</a:t>
            </a:r>
          </a:p>
        </p:txBody>
      </p:sp>
      <p:sp>
        <p:nvSpPr>
          <p:cNvPr id="15393" name="Text Box 33"/>
          <p:cNvSpPr txBox="1">
            <a:spLocks noChangeArrowheads="1"/>
          </p:cNvSpPr>
          <p:nvPr/>
        </p:nvSpPr>
        <p:spPr bwMode="auto">
          <a:xfrm>
            <a:off x="1905000" y="1905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100%</a:t>
            </a:r>
          </a:p>
        </p:txBody>
      </p:sp>
      <p:sp>
        <p:nvSpPr>
          <p:cNvPr id="15394" name="Oval 34"/>
          <p:cNvSpPr>
            <a:spLocks noChangeArrowheads="1"/>
          </p:cNvSpPr>
          <p:nvPr/>
        </p:nvSpPr>
        <p:spPr bwMode="auto">
          <a:xfrm>
            <a:off x="2686050" y="20193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Comic Sans MS" panose="030F0702030302020204" pitchFamily="66" charset="0"/>
            </a:endParaRPr>
          </a:p>
        </p:txBody>
      </p:sp>
      <p:sp>
        <p:nvSpPr>
          <p:cNvPr id="15395" name="Line 35"/>
          <p:cNvSpPr>
            <a:spLocks noChangeShapeType="1"/>
          </p:cNvSpPr>
          <p:nvPr/>
        </p:nvSpPr>
        <p:spPr bwMode="auto">
          <a:xfrm>
            <a:off x="2743200" y="2057400"/>
            <a:ext cx="228600" cy="16002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96" name="Oval 36"/>
          <p:cNvSpPr>
            <a:spLocks noChangeArrowheads="1"/>
          </p:cNvSpPr>
          <p:nvPr/>
        </p:nvSpPr>
        <p:spPr bwMode="auto">
          <a:xfrm>
            <a:off x="2895600" y="3581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Comic Sans MS" panose="030F0702030302020204" pitchFamily="66" charset="0"/>
            </a:endParaRPr>
          </a:p>
        </p:txBody>
      </p:sp>
      <p:sp>
        <p:nvSpPr>
          <p:cNvPr id="15397" name="Line 37"/>
          <p:cNvSpPr>
            <a:spLocks noChangeShapeType="1"/>
          </p:cNvSpPr>
          <p:nvPr/>
        </p:nvSpPr>
        <p:spPr bwMode="auto">
          <a:xfrm>
            <a:off x="2990850" y="3638550"/>
            <a:ext cx="152400" cy="3810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398" name="Oval 38"/>
          <p:cNvSpPr>
            <a:spLocks noChangeArrowheads="1"/>
          </p:cNvSpPr>
          <p:nvPr/>
        </p:nvSpPr>
        <p:spPr bwMode="auto">
          <a:xfrm>
            <a:off x="3048000" y="3962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Comic Sans MS" panose="030F0702030302020204" pitchFamily="66" charset="0"/>
            </a:endParaRPr>
          </a:p>
        </p:txBody>
      </p:sp>
      <p:sp>
        <p:nvSpPr>
          <p:cNvPr id="15399" name="Line 39"/>
          <p:cNvSpPr>
            <a:spLocks noChangeShapeType="1"/>
          </p:cNvSpPr>
          <p:nvPr/>
        </p:nvSpPr>
        <p:spPr bwMode="auto">
          <a:xfrm>
            <a:off x="3143250" y="4019550"/>
            <a:ext cx="285750" cy="47625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400" name="Oval 40"/>
          <p:cNvSpPr>
            <a:spLocks noChangeArrowheads="1"/>
          </p:cNvSpPr>
          <p:nvPr/>
        </p:nvSpPr>
        <p:spPr bwMode="auto">
          <a:xfrm>
            <a:off x="3352800" y="44196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Comic Sans MS" panose="030F0702030302020204" pitchFamily="66" charset="0"/>
            </a:endParaRPr>
          </a:p>
        </p:txBody>
      </p:sp>
      <p:sp>
        <p:nvSpPr>
          <p:cNvPr id="15401" name="Line 41"/>
          <p:cNvSpPr>
            <a:spLocks noChangeShapeType="1"/>
          </p:cNvSpPr>
          <p:nvPr/>
        </p:nvSpPr>
        <p:spPr bwMode="auto">
          <a:xfrm>
            <a:off x="3429000" y="4495800"/>
            <a:ext cx="381000" cy="1524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402" name="Line 42"/>
          <p:cNvSpPr>
            <a:spLocks noChangeShapeType="1"/>
          </p:cNvSpPr>
          <p:nvPr/>
        </p:nvSpPr>
        <p:spPr bwMode="auto">
          <a:xfrm>
            <a:off x="3810000" y="4648200"/>
            <a:ext cx="3429000" cy="533400"/>
          </a:xfrm>
          <a:prstGeom prst="line">
            <a:avLst/>
          </a:prstGeom>
          <a:noFill/>
          <a:ln w="127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15403" name="Text Box 43"/>
          <p:cNvSpPr txBox="1">
            <a:spLocks noChangeArrowheads="1"/>
          </p:cNvSpPr>
          <p:nvPr/>
        </p:nvSpPr>
        <p:spPr bwMode="auto">
          <a:xfrm>
            <a:off x="3048000" y="344805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20 dakika</a:t>
            </a:r>
          </a:p>
        </p:txBody>
      </p:sp>
      <p:sp>
        <p:nvSpPr>
          <p:cNvPr id="15404" name="Text Box 44"/>
          <p:cNvSpPr txBox="1">
            <a:spLocks noChangeArrowheads="1"/>
          </p:cNvSpPr>
          <p:nvPr/>
        </p:nvSpPr>
        <p:spPr bwMode="auto">
          <a:xfrm>
            <a:off x="3200400" y="382905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1 saat</a:t>
            </a:r>
          </a:p>
        </p:txBody>
      </p:sp>
      <p:sp>
        <p:nvSpPr>
          <p:cNvPr id="15405" name="Text Box 45"/>
          <p:cNvSpPr txBox="1">
            <a:spLocks noChangeArrowheads="1"/>
          </p:cNvSpPr>
          <p:nvPr/>
        </p:nvSpPr>
        <p:spPr bwMode="auto">
          <a:xfrm>
            <a:off x="3543300" y="4286250"/>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9 saat</a:t>
            </a:r>
          </a:p>
        </p:txBody>
      </p:sp>
      <p:sp>
        <p:nvSpPr>
          <p:cNvPr id="15406" name="AutoShape 46"/>
          <p:cNvSpPr>
            <a:spLocks noChangeArrowheads="1"/>
          </p:cNvSpPr>
          <p:nvPr/>
        </p:nvSpPr>
        <p:spPr bwMode="auto">
          <a:xfrm>
            <a:off x="2438400" y="5867400"/>
            <a:ext cx="304800" cy="304800"/>
          </a:xfrm>
          <a:prstGeom prst="up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Comic Sans MS" panose="030F0702030302020204" pitchFamily="66" charset="0"/>
            </a:endParaRPr>
          </a:p>
        </p:txBody>
      </p:sp>
      <p:sp>
        <p:nvSpPr>
          <p:cNvPr id="15407" name="Text Box 47"/>
          <p:cNvSpPr txBox="1">
            <a:spLocks noChangeArrowheads="1"/>
          </p:cNvSpPr>
          <p:nvPr/>
        </p:nvSpPr>
        <p:spPr bwMode="auto">
          <a:xfrm>
            <a:off x="1752600" y="6096000"/>
            <a:ext cx="1676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a:latin typeface="Times New Roman" panose="02020603050405020304" pitchFamily="18" charset="0"/>
              </a:rPr>
              <a:t>öğrenmenin başladığı nokta</a:t>
            </a:r>
          </a:p>
        </p:txBody>
      </p:sp>
      <p:sp>
        <p:nvSpPr>
          <p:cNvPr id="15408" name="Text Box 48"/>
          <p:cNvSpPr txBox="1">
            <a:spLocks noChangeArrowheads="1"/>
          </p:cNvSpPr>
          <p:nvPr/>
        </p:nvSpPr>
        <p:spPr bwMode="auto">
          <a:xfrm>
            <a:off x="2857500" y="18669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imes New Roman" panose="02020603050405020304" pitchFamily="18" charset="0"/>
              </a:rPr>
              <a:t>anında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4294967295"/>
          </p:nvPr>
        </p:nvSpPr>
        <p:spPr>
          <a:xfrm>
            <a:off x="628650" y="3429000"/>
            <a:ext cx="8047038" cy="5030788"/>
          </a:xfrm>
        </p:spPr>
        <p:txBody>
          <a:bodyPr/>
          <a:lstStyle/>
          <a:p>
            <a:pPr marL="365125" indent="-282575" algn="ctr" eaLnBrk="1" hangingPunct="1">
              <a:buFont typeface="Arial" panose="020B0604020202020204" pitchFamily="34" charset="0"/>
              <a:buNone/>
            </a:pPr>
            <a:r>
              <a:rPr lang="tr-TR" altLang="tr-TR" smtClean="0">
                <a:latin typeface="Comic Sans MS" panose="030F0702030302020204" pitchFamily="66" charset="0"/>
              </a:rPr>
              <a:t>	</a:t>
            </a:r>
            <a:r>
              <a:rPr lang="tr-TR" altLang="tr-TR" sz="5400" smtClean="0">
                <a:latin typeface="Comic Sans MS" panose="030F0702030302020204" pitchFamily="66" charset="0"/>
              </a:rPr>
              <a:t>Motivasyonu artırmak için yapılabileceklerden bazıları…</a:t>
            </a:r>
          </a:p>
        </p:txBody>
      </p:sp>
      <p:sp>
        <p:nvSpPr>
          <p:cNvPr id="18435" name="Oval 6"/>
          <p:cNvSpPr>
            <a:spLocks noChangeArrowheads="1"/>
          </p:cNvSpPr>
          <p:nvPr/>
        </p:nvSpPr>
        <p:spPr bwMode="auto">
          <a:xfrm rot="-1284023">
            <a:off x="900113" y="549275"/>
            <a:ext cx="1655762" cy="18002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8800" b="1">
                <a:solidFill>
                  <a:srgbClr val="FF0000"/>
                </a:solidFill>
                <a:latin typeface="Comic Sans MS" panose="030F0702030302020204" pitchFamily="66" charset="0"/>
              </a:rPr>
              <a:t>4</a:t>
            </a:r>
          </a:p>
        </p:txBody>
      </p:sp>
      <p:sp>
        <p:nvSpPr>
          <p:cNvPr id="18436" name="Text Box 7"/>
          <p:cNvSpPr txBox="1">
            <a:spLocks noChangeArrowheads="1"/>
          </p:cNvSpPr>
          <p:nvPr/>
        </p:nvSpPr>
        <p:spPr bwMode="auto">
          <a:xfrm>
            <a:off x="3203575" y="671513"/>
            <a:ext cx="4497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4400" b="1">
                <a:solidFill>
                  <a:srgbClr val="FF0000"/>
                </a:solidFill>
                <a:latin typeface="Comic Sans MS" panose="030F0702030302020204" pitchFamily="66" charset="0"/>
              </a:rPr>
              <a:t>MOTİVASYON!!!</a:t>
            </a:r>
          </a:p>
        </p:txBody>
      </p:sp>
      <p:sp>
        <p:nvSpPr>
          <p:cNvPr id="6" name="5 Metin kutusu"/>
          <p:cNvSpPr txBox="1"/>
          <p:nvPr/>
        </p:nvSpPr>
        <p:spPr>
          <a:xfrm>
            <a:off x="1357313" y="2643188"/>
            <a:ext cx="7054850" cy="708025"/>
          </a:xfrm>
          <a:prstGeom prst="rect">
            <a:avLst/>
          </a:prstGeom>
          <a:noFill/>
        </p:spPr>
        <p:txBody>
          <a:bodyPr wrap="none">
            <a:spAutoFit/>
          </a:bodyPr>
          <a:lstStyle/>
          <a:p>
            <a:pPr>
              <a:defRPr/>
            </a:pPr>
            <a:r>
              <a:rPr lang="tr-TR" sz="3600" dirty="0">
                <a:effectLst>
                  <a:outerShdw blurRad="38100" dist="38100" dir="2700000" algn="tl">
                    <a:srgbClr val="C0C0C0"/>
                  </a:outerShdw>
                </a:effectLst>
                <a:latin typeface="Comic Sans MS" pitchFamily="66" charset="0"/>
                <a:cs typeface="Arial" charset="0"/>
              </a:rPr>
              <a:t>“</a:t>
            </a:r>
            <a:r>
              <a:rPr lang="tr-TR" sz="4000" b="1" dirty="0">
                <a:effectLst>
                  <a:outerShdw blurRad="38100" dist="38100" dir="2700000" algn="tl">
                    <a:srgbClr val="C0C0C0"/>
                  </a:outerShdw>
                </a:effectLst>
                <a:latin typeface="Comic Sans MS" pitchFamily="66" charset="0"/>
                <a:cs typeface="Arial" charset="0"/>
              </a:rPr>
              <a:t>ders çalışmak istemiyorum</a:t>
            </a:r>
            <a:r>
              <a:rPr lang="tr-TR" sz="3600" dirty="0">
                <a:effectLst>
                  <a:outerShdw blurRad="38100" dist="38100" dir="2700000" algn="tl">
                    <a:srgbClr val="C0C0C0"/>
                  </a:outerShdw>
                </a:effectLst>
                <a:latin typeface="Comic Sans MS" pitchFamily="66" charset="0"/>
                <a:cs typeface="Arial" charset="0"/>
              </a:rPr>
              <a:t>”</a:t>
            </a:r>
            <a:endParaRPr lang="tr-TR" sz="36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heckerboard(across)">
                                      <p:cBhvr>
                                        <p:cTn id="13" dur="500"/>
                                        <p:tgtEl>
                                          <p:spTgt spid="184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4">
                                            <p:txEl>
                                              <p:pRg st="0" end="0"/>
                                            </p:txEl>
                                          </p:spTgt>
                                        </p:tgtEl>
                                        <p:attrNameLst>
                                          <p:attrName>style.visibility</p:attrName>
                                        </p:attrNameLst>
                                      </p:cBhvr>
                                      <p:to>
                                        <p:strVal val="visible"/>
                                      </p:to>
                                    </p:set>
                                    <p:anim calcmode="lin" valueType="num">
                                      <p:cBhvr additive="base">
                                        <p:cTn id="23"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5" grpId="0" animBg="1"/>
      <p:bldP spid="18436"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00188"/>
            <a:ext cx="24828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1500188"/>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3733800"/>
            <a:ext cx="24114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57625"/>
            <a:ext cx="237331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754438"/>
            <a:ext cx="23336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3313" y="3714750"/>
            <a:ext cx="235743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EDA\Desktop\Resim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71625"/>
            <a:ext cx="24844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EDA\Desktop\Resim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3313" y="1571625"/>
            <a:ext cx="2484437"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in)">
                                      <p:cBhvr>
                                        <p:cTn id="13" dur="500"/>
                                        <p:tgtEl>
                                          <p:spTgt spid="10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ox(in)">
                                      <p:cBhvr>
                                        <p:cTn id="18" dur="500"/>
                                        <p:tgtEl>
                                          <p:spTgt spid="10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box(in)">
                                      <p:cBhvr>
                                        <p:cTn id="23" dur="500"/>
                                        <p:tgtEl>
                                          <p:spTgt spid="194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9459"/>
                                        </p:tgtEl>
                                        <p:attrNameLst>
                                          <p:attrName>style.visibility</p:attrName>
                                        </p:attrNameLst>
                                      </p:cBhvr>
                                      <p:to>
                                        <p:strVal val="visible"/>
                                      </p:to>
                                    </p:set>
                                    <p:animEffect transition="in" filter="box(in)">
                                      <p:cBhvr>
                                        <p:cTn id="28" dur="500"/>
                                        <p:tgtEl>
                                          <p:spTgt spid="194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box(in)">
                                      <p:cBhvr>
                                        <p:cTn id="33" dur="500"/>
                                        <p:tgtEl>
                                          <p:spTgt spid="194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box(in)">
                                      <p:cBhvr>
                                        <p:cTn id="38" dur="500"/>
                                        <p:tgtEl>
                                          <p:spTgt spid="194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9462"/>
                                        </p:tgtEl>
                                        <p:attrNameLst>
                                          <p:attrName>style.visibility</p:attrName>
                                        </p:attrNameLst>
                                      </p:cBhvr>
                                      <p:to>
                                        <p:strVal val="visible"/>
                                      </p:to>
                                    </p:set>
                                    <p:animEffect transition="in" filter="box(in)">
                                      <p:cBhvr>
                                        <p:cTn id="43" dur="500"/>
                                        <p:tgtEl>
                                          <p:spTgt spid="194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9460"/>
                                        </p:tgtEl>
                                        <p:attrNameLst>
                                          <p:attrName>style.visibility</p:attrName>
                                        </p:attrNameLst>
                                      </p:cBhvr>
                                      <p:to>
                                        <p:strVal val="visible"/>
                                      </p:to>
                                    </p:set>
                                    <p:animEffect transition="in" filter="box(in)">
                                      <p:cBhvr>
                                        <p:cTn id="48"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2">
            <a:extLst>
              <a:ext uri="{28A0092B-C50C-407E-A947-70E740481C1C}">
                <a14:useLocalDpi xmlns:a14="http://schemas.microsoft.com/office/drawing/2010/main" val="0"/>
              </a:ext>
            </a:extLst>
          </a:blip>
          <a:srcRect t="10896"/>
          <a:stretch>
            <a:fillRect/>
          </a:stretch>
        </p:blipFill>
        <p:spPr bwMode="auto">
          <a:xfrm>
            <a:off x="0" y="1700213"/>
            <a:ext cx="48482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6"/>
          <p:cNvSpPr txBox="1">
            <a:spLocks noChangeArrowheads="1"/>
          </p:cNvSpPr>
          <p:nvPr/>
        </p:nvSpPr>
        <p:spPr bwMode="auto">
          <a:xfrm>
            <a:off x="1366838" y="620713"/>
            <a:ext cx="777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a:solidFill>
                  <a:schemeClr val="accent2"/>
                </a:solidFill>
                <a:latin typeface="Comic Sans MS" panose="030F0702030302020204" pitchFamily="66" charset="0"/>
              </a:rPr>
              <a:t>ÇALIŞMA ORTAMI NASIL DÜZENLENMELİ?</a:t>
            </a:r>
          </a:p>
        </p:txBody>
      </p:sp>
      <p:sp>
        <p:nvSpPr>
          <p:cNvPr id="20483" name="Text Box 8"/>
          <p:cNvSpPr txBox="1">
            <a:spLocks noChangeArrowheads="1"/>
          </p:cNvSpPr>
          <p:nvPr/>
        </p:nvSpPr>
        <p:spPr bwMode="auto">
          <a:xfrm>
            <a:off x="4848225" y="1484313"/>
            <a:ext cx="429577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tr-TR" altLang="tr-TR" sz="3000">
                <a:latin typeface="Arial" panose="020B0604020202020204" pitchFamily="34" charset="0"/>
              </a:rPr>
              <a:t>Masa başında çalışın, </a:t>
            </a:r>
          </a:p>
          <a:p>
            <a:pPr eaLnBrk="1" hangingPunct="1">
              <a:spcBef>
                <a:spcPct val="0"/>
              </a:spcBef>
              <a:buFontTx/>
              <a:buNone/>
            </a:pPr>
            <a:r>
              <a:rPr lang="tr-TR" altLang="tr-TR" sz="3000">
                <a:latin typeface="Arial" panose="020B0604020202020204" pitchFamily="34" charset="0"/>
              </a:rPr>
              <a:t>yatarak çalışmayın!!</a:t>
            </a:r>
          </a:p>
          <a:p>
            <a:pPr eaLnBrk="1" hangingPunct="1">
              <a:spcBef>
                <a:spcPct val="0"/>
              </a:spcBef>
              <a:buFontTx/>
              <a:buChar char="•"/>
            </a:pPr>
            <a:r>
              <a:rPr lang="tr-TR" altLang="tr-TR" sz="3000">
                <a:latin typeface="Arial" panose="020B0604020202020204" pitchFamily="34" charset="0"/>
              </a:rPr>
              <a:t>Çalışmanızla ilgili malzemelerinizi önceden hazırlayın.</a:t>
            </a:r>
          </a:p>
          <a:p>
            <a:pPr eaLnBrk="1" hangingPunct="1">
              <a:spcBef>
                <a:spcPct val="0"/>
              </a:spcBef>
              <a:buFontTx/>
              <a:buChar char="•"/>
            </a:pPr>
            <a:r>
              <a:rPr lang="tr-TR" altLang="tr-TR" sz="3000">
                <a:latin typeface="Arial" panose="020B0604020202020204" pitchFamily="34" charset="0"/>
              </a:rPr>
              <a:t>Çalışırken cep telefonu, bilgisayar vb. sizi meşgul etmesin!!!</a:t>
            </a:r>
          </a:p>
          <a:p>
            <a:pPr eaLnBrk="1" hangingPunct="1">
              <a:spcBef>
                <a:spcPct val="0"/>
              </a:spcBef>
              <a:buFontTx/>
              <a:buChar char="•"/>
            </a:pPr>
            <a:r>
              <a:rPr lang="tr-TR" altLang="tr-TR" sz="3000">
                <a:latin typeface="Arial" panose="020B0604020202020204" pitchFamily="34" charset="0"/>
              </a:rPr>
              <a:t>Sessiz, havadar, düzenli bir ortamda çalışın.</a:t>
            </a:r>
          </a:p>
        </p:txBody>
      </p:sp>
      <p:sp>
        <p:nvSpPr>
          <p:cNvPr id="20484" name="Oval 11"/>
          <p:cNvSpPr>
            <a:spLocks noChangeArrowheads="1"/>
          </p:cNvSpPr>
          <p:nvPr/>
        </p:nvSpPr>
        <p:spPr bwMode="auto">
          <a:xfrm rot="-1113619">
            <a:off x="250825" y="404813"/>
            <a:ext cx="914400" cy="914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800" b="1">
                <a:solidFill>
                  <a:srgbClr val="FF0000"/>
                </a:solidFill>
                <a:latin typeface="Comic Sans MS" panose="030F0702030302020204" pitchFamily="66"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checkerboard(across)">
                                      <p:cBhvr>
                                        <p:cTn id="13" dur="500"/>
                                        <p:tgtEl>
                                          <p:spTgt spid="204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0481"/>
                                        </p:tgtEl>
                                        <p:attrNameLst>
                                          <p:attrName>style.visibility</p:attrName>
                                        </p:attrNameLst>
                                      </p:cBhvr>
                                      <p:to>
                                        <p:strVal val="visible"/>
                                      </p:to>
                                    </p:set>
                                    <p:animEffect transition="in" filter="blinds(horizontal)">
                                      <p:cBhvr>
                                        <p:cTn id="18" dur="500"/>
                                        <p:tgtEl>
                                          <p:spTgt spid="204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checkerboard(across)">
                                      <p:cBhvr>
                                        <p:cTn id="23"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ise-pdr-2\Desktop\en-iyi-ders-çalışma-pozisyonu_186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33363"/>
            <a:ext cx="87153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bağımlılıklar 1,1"/>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a:stretch>
            <a:fillRect/>
          </a:stretch>
        </p:blipFill>
        <p:spPr bwMode="auto">
          <a:xfrm>
            <a:off x="1258888" y="1484313"/>
            <a:ext cx="69119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Oval 3"/>
          <p:cNvSpPr>
            <a:spLocks noChangeArrowheads="1"/>
          </p:cNvSpPr>
          <p:nvPr/>
        </p:nvSpPr>
        <p:spPr bwMode="auto">
          <a:xfrm rot="-1319018">
            <a:off x="395288" y="333375"/>
            <a:ext cx="1368425" cy="1295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6600" b="1">
                <a:solidFill>
                  <a:srgbClr val="FF0000"/>
                </a:solidFill>
                <a:latin typeface="Comic Sans MS" panose="030F0702030302020204" pitchFamily="66" charset="0"/>
              </a:rPr>
              <a:t>7</a:t>
            </a:r>
          </a:p>
        </p:txBody>
      </p:sp>
      <p:sp>
        <p:nvSpPr>
          <p:cNvPr id="22531" name="Text Box 4"/>
          <p:cNvSpPr txBox="1">
            <a:spLocks noChangeArrowheads="1"/>
          </p:cNvSpPr>
          <p:nvPr/>
        </p:nvSpPr>
        <p:spPr bwMode="auto">
          <a:xfrm>
            <a:off x="2319338" y="427038"/>
            <a:ext cx="475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3600" b="1">
                <a:solidFill>
                  <a:srgbClr val="FF0000"/>
                </a:solidFill>
                <a:latin typeface="Comic Sans MS" panose="030F0702030302020204" pitchFamily="66" charset="0"/>
              </a:rPr>
              <a:t>ZAMAN YÖNETİMİ!!!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checkerboard(across)">
                                      <p:cBhvr>
                                        <p:cTn id="13" dur="500"/>
                                        <p:tgtEl>
                                          <p:spTgt spid="225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2529"/>
                                        </p:tgtEl>
                                        <p:attrNameLst>
                                          <p:attrName>style.visibility</p:attrName>
                                        </p:attrNameLst>
                                      </p:cBhvr>
                                      <p:to>
                                        <p:strVal val="visible"/>
                                      </p:to>
                                    </p:set>
                                    <p:animEffect transition="in" filter="blinds(horizontal)">
                                      <p:cBhvr>
                                        <p:cTn id="18"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66750" y="2428875"/>
            <a:ext cx="7543800" cy="1143000"/>
          </a:xfrm>
        </p:spPr>
        <p:txBody>
          <a:bodyPr/>
          <a:lstStyle/>
          <a:p>
            <a:pPr eaLnBrk="1" hangingPunct="1">
              <a:defRPr/>
            </a:pPr>
            <a:r>
              <a:rPr lang="tr-TR" dirty="0" smtClean="0">
                <a:solidFill>
                  <a:srgbClr val="FF6600"/>
                </a:solidFill>
              </a:rPr>
              <a:t/>
            </a:r>
            <a:br>
              <a:rPr lang="tr-TR" dirty="0" smtClean="0">
                <a:solidFill>
                  <a:srgbClr val="FF6600"/>
                </a:solidFill>
              </a:rPr>
            </a:br>
            <a:r>
              <a:rPr lang="tr-TR" dirty="0" smtClean="0">
                <a:solidFill>
                  <a:srgbClr val="FF6600"/>
                </a:solidFill>
              </a:rPr>
              <a:t/>
            </a:r>
            <a:br>
              <a:rPr lang="tr-TR" dirty="0" smtClean="0">
                <a:solidFill>
                  <a:srgbClr val="FF6600"/>
                </a:solidFill>
              </a:rPr>
            </a:br>
            <a:r>
              <a:rPr lang="tr-TR" dirty="0" smtClean="0">
                <a:solidFill>
                  <a:srgbClr val="FF6600"/>
                </a:solidFill>
              </a:rPr>
              <a:t/>
            </a:r>
            <a:br>
              <a:rPr lang="tr-TR" dirty="0" smtClean="0">
                <a:solidFill>
                  <a:srgbClr val="FF6600"/>
                </a:solidFill>
              </a:rPr>
            </a:br>
            <a:r>
              <a:rPr lang="tr-TR" sz="2800" b="1" dirty="0" smtClean="0">
                <a:solidFill>
                  <a:schemeClr val="tx2">
                    <a:lumMod val="60000"/>
                    <a:lumOff val="40000"/>
                  </a:schemeClr>
                </a:solidFill>
                <a:latin typeface="Comic Sans MS" pitchFamily="66" charset="0"/>
              </a:rPr>
              <a:t>PROGRAMLI ÇALIŞMANIN      AVANTAJLARI:</a:t>
            </a:r>
            <a:r>
              <a:rPr lang="tr-TR" sz="2800" b="1" dirty="0" smtClean="0">
                <a:solidFill>
                  <a:srgbClr val="FF0000"/>
                </a:solidFill>
                <a:latin typeface="Comic Sans MS" pitchFamily="66" charset="0"/>
              </a:rPr>
              <a:t/>
            </a:r>
            <a:br>
              <a:rPr lang="tr-TR" sz="2800" b="1" dirty="0" smtClean="0">
                <a:solidFill>
                  <a:srgbClr val="FF0000"/>
                </a:solidFill>
                <a:latin typeface="Comic Sans MS" pitchFamily="66" charset="0"/>
              </a:rPr>
            </a:br>
            <a:r>
              <a:rPr lang="tr-TR" sz="2000" dirty="0" smtClean="0">
                <a:solidFill>
                  <a:srgbClr val="FF0000"/>
                </a:solidFill>
                <a:latin typeface="Comic Sans MS" pitchFamily="66" charset="0"/>
              </a:rPr>
              <a:t>* </a:t>
            </a:r>
            <a:r>
              <a:rPr lang="tr-TR" sz="3200" dirty="0" smtClean="0">
                <a:latin typeface="Comic Sans MS" pitchFamily="66" charset="0"/>
              </a:rPr>
              <a:t>Her işe daha rahat zaman ayırmanızı </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Her derse zaman ayırma öğrencide güven oluşturur.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Günü gününe çalışma panik duygusunu azaltır.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solidFill>
                  <a:srgbClr val="FFFF99"/>
                </a:solidFill>
                <a:latin typeface="Comic Sans MS" pitchFamily="66" charset="0"/>
              </a:rPr>
              <a:t> </a:t>
            </a:r>
            <a:r>
              <a:rPr lang="tr-TR" sz="3200" dirty="0" smtClean="0">
                <a:latin typeface="Comic Sans MS" pitchFamily="66" charset="0"/>
              </a:rPr>
              <a:t>Çalışma verimini yükseltir.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Öğrenilecek konuyu uzun zamana yayarak daha kalıcı ve etkili olmasını sağlar.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Bilinçli bir plan yapmanız derse daha kolay motive olmanızı sağlar.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endParaRPr lang="tr-TR" sz="3200" dirty="0" smtClean="0"/>
          </a:p>
        </p:txBody>
      </p:sp>
      <p:sp>
        <p:nvSpPr>
          <p:cNvPr id="4" name="Oval 3"/>
          <p:cNvSpPr>
            <a:spLocks noChangeArrowheads="1"/>
          </p:cNvSpPr>
          <p:nvPr/>
        </p:nvSpPr>
        <p:spPr bwMode="auto">
          <a:xfrm rot="-1319018">
            <a:off x="207963" y="195263"/>
            <a:ext cx="1368425" cy="1295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6600" b="1">
                <a:solidFill>
                  <a:srgbClr val="FF0000"/>
                </a:solidFill>
                <a:latin typeface="Comic Sans MS" panose="030F0702030302020204" pitchFamily="66"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67298"/>
                                        </p:tgtEl>
                                        <p:attrNameLst>
                                          <p:attrName>style.visibility</p:attrName>
                                        </p:attrNameLst>
                                      </p:cBhvr>
                                      <p:to>
                                        <p:strVal val="visible"/>
                                      </p:to>
                                    </p:set>
                                    <p:animEffect transition="in" filter="checkerboard(across)">
                                      <p:cBhvr>
                                        <p:cTn id="13" dur="500"/>
                                        <p:tgtEl>
                                          <p:spTgt spid="56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0838"/>
            <a:ext cx="8207375" cy="615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İçerik Yer Tutucusu"/>
          <p:cNvSpPr>
            <a:spLocks noGrp="1"/>
          </p:cNvSpPr>
          <p:nvPr>
            <p:ph idx="4294967295"/>
          </p:nvPr>
        </p:nvSpPr>
        <p:spPr>
          <a:xfrm>
            <a:off x="468313" y="1393825"/>
            <a:ext cx="8675687" cy="5203825"/>
          </a:xfrm>
        </p:spPr>
        <p:txBody>
          <a:bodyPr/>
          <a:lstStyle/>
          <a:p>
            <a:pPr eaLnBrk="1" hangingPunct="1"/>
            <a:r>
              <a:rPr lang="tr-TR" altLang="tr-TR" sz="2500" dirty="0" smtClean="0">
                <a:latin typeface="Comic Sans MS" panose="030F0702030302020204" pitchFamily="66" charset="0"/>
              </a:rPr>
              <a:t>Sürekli olarak çalışmaktan kaçındığınız ders varsa çalışmaya ondan başlayın!</a:t>
            </a:r>
          </a:p>
          <a:p>
            <a:pPr eaLnBrk="1" hangingPunct="1"/>
            <a:r>
              <a:rPr lang="tr-TR" altLang="tr-TR" sz="2500" dirty="0" smtClean="0">
                <a:latin typeface="Comic Sans MS" panose="030F0702030302020204" pitchFamily="66" charset="0"/>
              </a:rPr>
              <a:t>Dikkat toplama egzersizleri yapın. Ders çalışırken belirli bir ara verme noktasına geldiğiniz zaman, ayağa kalkıp birkaç adım odanızda yürüyün, odanızın camını açıp odanızı havalandırın, gerinin ve birkaç derin nefes alın. Bu egzersizlerden sonra ders çalışmaya hemen dönün!</a:t>
            </a:r>
          </a:p>
          <a:p>
            <a:pPr eaLnBrk="1" hangingPunct="1"/>
            <a:r>
              <a:rPr lang="tr-TR" altLang="tr-TR" sz="2500" dirty="0" smtClean="0">
                <a:latin typeface="Comic Sans MS" panose="030F0702030302020204" pitchFamily="66" charset="0"/>
              </a:rPr>
              <a:t>Varsa derse karşı olumsuz tutumunuzun nedenlerini araştırın ve bu tutumunuzu değiştirmeye çalışın..</a:t>
            </a:r>
          </a:p>
          <a:p>
            <a:pPr eaLnBrk="1" hangingPunct="1"/>
            <a:r>
              <a:rPr lang="tr-TR" altLang="tr-TR" sz="2500" dirty="0" smtClean="0">
                <a:latin typeface="Comic Sans MS" panose="030F0702030302020204" pitchFamily="66" charset="0"/>
              </a:rPr>
              <a:t>Her çalışma öncesi bir konuyu bitirmeyi hedefleyin ve bu hedefe ulaşmaya çalışın</a:t>
            </a:r>
            <a:r>
              <a:rPr lang="tr-TR" altLang="tr-TR" sz="3000" dirty="0" smtClean="0">
                <a:latin typeface="Comic Sans MS" panose="030F0702030302020204" pitchFamily="66" charset="0"/>
              </a:rPr>
              <a:t>.</a:t>
            </a:r>
          </a:p>
          <a:p>
            <a:pPr eaLnBrk="1" hangingPunct="1"/>
            <a:endParaRPr lang="tr-TR" altLang="tr-TR" sz="2400" dirty="0" smtClean="0">
              <a:latin typeface="Comic Sans MS" panose="030F0702030302020204" pitchFamily="66" charset="0"/>
            </a:endParaRPr>
          </a:p>
          <a:p>
            <a:pPr eaLnBrk="1" hangingPunct="1"/>
            <a:endParaRPr lang="tr-TR" altLang="tr-TR" dirty="0" smtClean="0"/>
          </a:p>
        </p:txBody>
      </p:sp>
      <p:sp>
        <p:nvSpPr>
          <p:cNvPr id="22531" name="2 İçerik Yer Tutucusu"/>
          <p:cNvSpPr>
            <a:spLocks/>
          </p:cNvSpPr>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endParaRPr lang="tr-TR" altLang="tr-TR"/>
          </a:p>
        </p:txBody>
      </p:sp>
      <p:sp>
        <p:nvSpPr>
          <p:cNvPr id="24579" name="Text Box 4"/>
          <p:cNvSpPr txBox="1">
            <a:spLocks noChangeArrowheads="1"/>
          </p:cNvSpPr>
          <p:nvPr/>
        </p:nvSpPr>
        <p:spPr bwMode="auto">
          <a:xfrm>
            <a:off x="1116013" y="663575"/>
            <a:ext cx="5400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0000"/>
                </a:solidFill>
                <a:latin typeface="Comic Sans MS" panose="030F0702030302020204" pitchFamily="66" charset="0"/>
              </a:rPr>
              <a:t>BİRKAÇ ÖNERİ!!!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577">
                                            <p:txEl>
                                              <p:pRg st="0" end="0"/>
                                            </p:txEl>
                                          </p:spTgt>
                                        </p:tgtEl>
                                        <p:attrNameLst>
                                          <p:attrName>style.visibility</p:attrName>
                                        </p:attrNameLst>
                                      </p:cBhvr>
                                      <p:to>
                                        <p:strVal val="visible"/>
                                      </p:to>
                                    </p:set>
                                    <p:animEffect transition="in" filter="blinds(horizontal)">
                                      <p:cBhvr>
                                        <p:cTn id="13" dur="500"/>
                                        <p:tgtEl>
                                          <p:spTgt spid="2457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577">
                                            <p:txEl>
                                              <p:pRg st="1" end="1"/>
                                            </p:txEl>
                                          </p:spTgt>
                                        </p:tgtEl>
                                        <p:attrNameLst>
                                          <p:attrName>style.visibility</p:attrName>
                                        </p:attrNameLst>
                                      </p:cBhvr>
                                      <p:to>
                                        <p:strVal val="visible"/>
                                      </p:to>
                                    </p:set>
                                    <p:animEffect transition="in" filter="blinds(horizontal)">
                                      <p:cBhvr>
                                        <p:cTn id="18" dur="500"/>
                                        <p:tgtEl>
                                          <p:spTgt spid="2457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577">
                                            <p:txEl>
                                              <p:pRg st="2" end="2"/>
                                            </p:txEl>
                                          </p:spTgt>
                                        </p:tgtEl>
                                        <p:attrNameLst>
                                          <p:attrName>style.visibility</p:attrName>
                                        </p:attrNameLst>
                                      </p:cBhvr>
                                      <p:to>
                                        <p:strVal val="visible"/>
                                      </p:to>
                                    </p:set>
                                    <p:animEffect transition="in" filter="blinds(horizontal)">
                                      <p:cBhvr>
                                        <p:cTn id="23" dur="500"/>
                                        <p:tgtEl>
                                          <p:spTgt spid="2457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577">
                                            <p:txEl>
                                              <p:pRg st="3" end="3"/>
                                            </p:txEl>
                                          </p:spTgt>
                                        </p:tgtEl>
                                        <p:attrNameLst>
                                          <p:attrName>style.visibility</p:attrName>
                                        </p:attrNameLst>
                                      </p:cBhvr>
                                      <p:to>
                                        <p:strVal val="visible"/>
                                      </p:to>
                                    </p:set>
                                    <p:animEffect transition="in" filter="blinds(horizontal)">
                                      <p:cBhvr>
                                        <p:cTn id="28" dur="500"/>
                                        <p:tgtEl>
                                          <p:spTgt spid="245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P spid="245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4294967295"/>
          </p:nvPr>
        </p:nvSpPr>
        <p:spPr>
          <a:xfrm>
            <a:off x="611188" y="333375"/>
            <a:ext cx="8208962" cy="6335713"/>
          </a:xfrm>
        </p:spPr>
        <p:txBody>
          <a:bodyPr/>
          <a:lstStyle/>
          <a:p>
            <a:pPr eaLnBrk="1" hangingPunct="1">
              <a:lnSpc>
                <a:spcPct val="90000"/>
              </a:lnSpc>
            </a:pPr>
            <a:r>
              <a:rPr lang="tr-TR" altLang="tr-TR" sz="3000" smtClean="0">
                <a:latin typeface="Comic Sans MS" panose="030F0702030302020204" pitchFamily="66" charset="0"/>
              </a:rPr>
              <a:t>Çalışma sırasında kendinize küçük ödüller koyun, ilgi ve dikkatinizin azaldığını fark ettiğinizde, okuduğunuz konuyu bitirince, hoşlandığınız bir işi yaparak kendinizi ödüllendireceğinize söz verin..(çalıştığım bölümü bitirince bir meyve yerim gibi..)</a:t>
            </a:r>
          </a:p>
          <a:p>
            <a:pPr eaLnBrk="1" hangingPunct="1">
              <a:lnSpc>
                <a:spcPct val="90000"/>
              </a:lnSpc>
            </a:pPr>
            <a:endParaRPr lang="tr-TR" altLang="tr-TR" sz="3000" smtClean="0">
              <a:latin typeface="Comic Sans MS" panose="030F0702030302020204" pitchFamily="66" charset="0"/>
            </a:endParaRPr>
          </a:p>
          <a:p>
            <a:pPr eaLnBrk="1" hangingPunct="1">
              <a:lnSpc>
                <a:spcPct val="90000"/>
              </a:lnSpc>
            </a:pPr>
            <a:r>
              <a:rPr lang="tr-TR" altLang="tr-TR" sz="3000" smtClean="0">
                <a:latin typeface="Comic Sans MS" panose="030F0702030302020204" pitchFamily="66" charset="0"/>
              </a:rPr>
              <a:t>Ödülde dikkat edilmesi gereken 2 nokta önemlidir</a:t>
            </a:r>
          </a:p>
          <a:p>
            <a:pPr eaLnBrk="1" hangingPunct="1">
              <a:lnSpc>
                <a:spcPct val="90000"/>
              </a:lnSpc>
              <a:buFont typeface="Arial" panose="020B0604020202020204" pitchFamily="34" charset="0"/>
              <a:buNone/>
            </a:pPr>
            <a:r>
              <a:rPr lang="tr-TR" altLang="tr-TR" sz="3000" smtClean="0">
                <a:latin typeface="Comic Sans MS" panose="030F0702030302020204" pitchFamily="66" charset="0"/>
              </a:rPr>
              <a:t>A) çalışmayı bitirmeden ödülünüzü almayın</a:t>
            </a:r>
          </a:p>
          <a:p>
            <a:pPr eaLnBrk="1" hangingPunct="1">
              <a:lnSpc>
                <a:spcPct val="90000"/>
              </a:lnSpc>
              <a:buFont typeface="Arial" panose="020B0604020202020204" pitchFamily="34" charset="0"/>
              <a:buNone/>
            </a:pPr>
            <a:r>
              <a:rPr lang="tr-TR" altLang="tr-TR" sz="3000" smtClean="0">
                <a:latin typeface="Comic Sans MS" panose="030F0702030302020204" pitchFamily="66" charset="0"/>
              </a:rPr>
              <a:t>B) zaten yapacağınız bir şeyi ödül olarak seçmeyin</a:t>
            </a:r>
            <a:r>
              <a:rPr lang="tr-TR" altLang="tr-TR" sz="2400" smtClean="0">
                <a:latin typeface="Comic Sans MS" panose="030F0702030302020204"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blinds(horizontal)">
                                      <p:cBhvr>
                                        <p:cTn id="7" dur="500"/>
                                        <p:tgtEl>
                                          <p:spTgt spid="256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1">
                                            <p:txEl>
                                              <p:pRg st="2" end="2"/>
                                            </p:txEl>
                                          </p:spTgt>
                                        </p:tgtEl>
                                        <p:attrNameLst>
                                          <p:attrName>style.visibility</p:attrName>
                                        </p:attrNameLst>
                                      </p:cBhvr>
                                      <p:to>
                                        <p:strVal val="visible"/>
                                      </p:to>
                                    </p:set>
                                    <p:animEffect transition="in" filter="blinds(horizontal)">
                                      <p:cBhvr>
                                        <p:cTn id="12" dur="500"/>
                                        <p:tgtEl>
                                          <p:spTgt spid="2560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1">
                                            <p:txEl>
                                              <p:pRg st="3" end="3"/>
                                            </p:txEl>
                                          </p:spTgt>
                                        </p:tgtEl>
                                        <p:attrNameLst>
                                          <p:attrName>style.visibility</p:attrName>
                                        </p:attrNameLst>
                                      </p:cBhvr>
                                      <p:to>
                                        <p:strVal val="visible"/>
                                      </p:to>
                                    </p:set>
                                    <p:animEffect transition="in" filter="blinds(horizontal)">
                                      <p:cBhvr>
                                        <p:cTn id="17" dur="500"/>
                                        <p:tgtEl>
                                          <p:spTgt spid="2560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1">
                                            <p:txEl>
                                              <p:pRg st="4" end="4"/>
                                            </p:txEl>
                                          </p:spTgt>
                                        </p:tgtEl>
                                        <p:attrNameLst>
                                          <p:attrName>style.visibility</p:attrName>
                                        </p:attrNameLst>
                                      </p:cBhvr>
                                      <p:to>
                                        <p:strVal val="visible"/>
                                      </p:to>
                                    </p:set>
                                    <p:animEffect transition="in" filter="blinds(horizontal)">
                                      <p:cBhvr>
                                        <p:cTn id="22" dur="500"/>
                                        <p:tgtEl>
                                          <p:spTgt spid="25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4294967295"/>
          </p:nvPr>
        </p:nvSpPr>
        <p:spPr>
          <a:xfrm>
            <a:off x="107950" y="404813"/>
            <a:ext cx="8856663" cy="6264275"/>
          </a:xfrm>
        </p:spPr>
        <p:txBody>
          <a:bodyPr/>
          <a:lstStyle/>
          <a:p>
            <a:pPr eaLnBrk="1" hangingPunct="1"/>
            <a:r>
              <a:rPr lang="tr-TR" altLang="tr-TR" sz="3300" smtClean="0">
                <a:latin typeface="Comic Sans MS" panose="030F0702030302020204" pitchFamily="66" charset="0"/>
              </a:rPr>
              <a:t>Okuduklarınızı kendi kelime ve cümlelerle ifade etmeniz, konulardan özetler, sorular ve cevaplar çıkarmanız öğrenmeye aktif olarak katılmayı ve daha etkin öğrenmeyi sağlar..</a:t>
            </a:r>
          </a:p>
          <a:p>
            <a:pPr eaLnBrk="1" hangingPunct="1"/>
            <a:endParaRPr lang="tr-TR" altLang="tr-TR" sz="3300" smtClean="0">
              <a:latin typeface="Comic Sans MS" panose="030F0702030302020204" pitchFamily="66" charset="0"/>
            </a:endParaRPr>
          </a:p>
          <a:p>
            <a:pPr eaLnBrk="1" hangingPunct="1"/>
            <a:r>
              <a:rPr lang="tr-TR" altLang="tr-TR" sz="3300" smtClean="0">
                <a:latin typeface="Comic Sans MS" panose="030F0702030302020204" pitchFamily="66" charset="0"/>
              </a:rPr>
              <a:t>Çalışırken kendinizi sınav hazırlayacak kişinin yerine koyup “ ben bu konudan soru hazırlayacak olsam, ne sorardım diye” düşünün. Bu soruların olası cevaplarını bulmanız konuyu özümsemenizi sağlar.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Effect transition="in" filter="blinds(horizontal)">
                                      <p:cBhvr>
                                        <p:cTn id="7" dur="500"/>
                                        <p:tgtEl>
                                          <p:spTgt spid="26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5">
                                            <p:txEl>
                                              <p:pRg st="2" end="2"/>
                                            </p:txEl>
                                          </p:spTgt>
                                        </p:tgtEl>
                                        <p:attrNameLst>
                                          <p:attrName>style.visibility</p:attrName>
                                        </p:attrNameLst>
                                      </p:cBhvr>
                                      <p:to>
                                        <p:strVal val="visible"/>
                                      </p:to>
                                    </p:set>
                                    <p:animEffect transition="in" filter="blinds(horizontal)">
                                      <p:cBhvr>
                                        <p:cTn id="12" dur="500"/>
                                        <p:tgtEl>
                                          <p:spTgt spid="266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315913"/>
            <a:ext cx="9542463" cy="717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p:txBody>
          <a:bodyPr/>
          <a:lstStyle/>
          <a:p>
            <a:pPr algn="ctr" eaLnBrk="1" hangingPunct="1">
              <a:buFont typeface="Arial" panose="020B0604020202020204" pitchFamily="34" charset="0"/>
              <a:buNone/>
            </a:pPr>
            <a:r>
              <a:rPr lang="tr-TR" altLang="tr-TR" sz="6600" b="1" smtClean="0">
                <a:solidFill>
                  <a:srgbClr val="FF0000"/>
                </a:solidFill>
                <a:latin typeface="Comic Sans MS" panose="030F0702030302020204" pitchFamily="66" charset="0"/>
              </a:rPr>
              <a:t>Son olarak…</a:t>
            </a:r>
          </a:p>
          <a:p>
            <a:pPr algn="ctr" eaLnBrk="1" hangingPunct="1">
              <a:buFont typeface="Arial" panose="020B0604020202020204" pitchFamily="34" charset="0"/>
              <a:buNone/>
            </a:pPr>
            <a:r>
              <a:rPr lang="tr-TR" altLang="tr-TR" sz="6600" b="1" smtClean="0">
                <a:solidFill>
                  <a:srgbClr val="FF0000"/>
                </a:solidFill>
                <a:latin typeface="Comic Sans MS" panose="030F0702030302020204" pitchFamily="66" charset="0"/>
                <a:sym typeface="Wingdings" panose="05000000000000000000" pitchFamily="2" charset="2"/>
              </a:rPr>
              <a:t></a:t>
            </a:r>
            <a:endParaRPr lang="tr-TR" altLang="tr-TR" sz="6600" b="1" smtClean="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908050"/>
            <a:ext cx="8064500" cy="1584325"/>
          </a:xfrm>
        </p:spPr>
      </p:pic>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81375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1023938" y="4889500"/>
            <a:ext cx="6788150" cy="946150"/>
          </a:xfrm>
          <a:prstGeom prst="rect">
            <a:avLst/>
          </a:prstGeom>
          <a:noFill/>
          <a:ln w="9525">
            <a:noFill/>
            <a:miter lim="800000"/>
            <a:headEnd/>
            <a:tailEnd/>
          </a:ln>
          <a:effectLst/>
        </p:spPr>
        <p:txBody>
          <a:bodyPr>
            <a:spAutoFit/>
          </a:bodyPr>
          <a:lstStyle/>
          <a:p>
            <a:pPr>
              <a:defRPr/>
            </a:pPr>
            <a:r>
              <a:rPr lang="tr-TR" sz="2800" b="1" dirty="0">
                <a:effectLst>
                  <a:outerShdw blurRad="38100" dist="38100" dir="2700000" algn="tl">
                    <a:srgbClr val="C0C0C0"/>
                  </a:outerShdw>
                </a:effectLst>
                <a:latin typeface="Comic Sans MS" pitchFamily="66" charset="0"/>
                <a:cs typeface="Arial" charset="0"/>
              </a:rPr>
              <a:t>Başarı için: </a:t>
            </a:r>
          </a:p>
          <a:p>
            <a:pPr>
              <a:defRPr/>
            </a:pPr>
            <a:r>
              <a:rPr lang="tr-TR" sz="2800" b="1" dirty="0">
                <a:effectLst>
                  <a:outerShdw blurRad="38100" dist="38100" dir="2700000" algn="tl">
                    <a:srgbClr val="C0C0C0"/>
                  </a:outerShdw>
                </a:effectLst>
                <a:latin typeface="Comic Sans MS" pitchFamily="66" charset="0"/>
                <a:cs typeface="Arial" charset="0"/>
              </a:rPr>
              <a:t>ÜŞENME, ERTELEME, VAZGEÇME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diamond(in)">
                                      <p:cBhvr>
                                        <p:cTn id="7" dur="2000"/>
                                        <p:tgtEl>
                                          <p:spTgt spid="28673"/>
                                        </p:tgtEl>
                                      </p:cBhvr>
                                    </p:animEffect>
                                  </p:childTnLst>
                                </p:cTn>
                              </p:par>
                              <p:par>
                                <p:cTn id="8" presetID="8" presetClass="entr" presetSubtype="16"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diamond(in)">
                                      <p:cBhvr>
                                        <p:cTn id="10" dur="2000"/>
                                        <p:tgtEl>
                                          <p:spTgt spid="286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500" fill="hold"/>
                                        <p:tgtEl>
                                          <p:spTgt spid="15364"/>
                                        </p:tgtEl>
                                        <p:attrNameLst>
                                          <p:attrName>ppt_x</p:attrName>
                                        </p:attrNameLst>
                                      </p:cBhvr>
                                      <p:tavLst>
                                        <p:tav tm="0">
                                          <p:val>
                                            <p:strVal val="#ppt_x"/>
                                          </p:val>
                                        </p:tav>
                                        <p:tav tm="100000">
                                          <p:val>
                                            <p:strVal val="#ppt_x"/>
                                          </p:val>
                                        </p:tav>
                                      </p:tavLst>
                                    </p:anim>
                                    <p:anim calcmode="lin" valueType="num">
                                      <p:cBhvr additive="base">
                                        <p:cTn id="16"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6084888" y="1484313"/>
            <a:ext cx="3333750" cy="3744912"/>
          </a:xfrm>
        </p:spPr>
        <p:txBody>
          <a:bodyPr/>
          <a:lstStyle/>
          <a:p>
            <a:pPr eaLnBrk="1" hangingPunct="1"/>
            <a:r>
              <a:rPr lang="tr-TR" altLang="tr-TR" b="1" smtClean="0">
                <a:latin typeface="Comic Sans MS" panose="030F0702030302020204" pitchFamily="66" charset="0"/>
              </a:rPr>
              <a:t>Başlamak için en uygun zaman: ŞİMDİ!!!</a:t>
            </a:r>
          </a:p>
        </p:txBody>
      </p:sp>
      <p:sp>
        <p:nvSpPr>
          <p:cNvPr id="29698" name="Rectangle 3"/>
          <p:cNvSpPr>
            <a:spLocks noGrp="1"/>
          </p:cNvSpPr>
          <p:nvPr>
            <p:ph type="body" idx="1"/>
          </p:nvPr>
        </p:nvSpPr>
        <p:spPr>
          <a:xfrm>
            <a:off x="-323850" y="1423988"/>
            <a:ext cx="3529013" cy="4525962"/>
          </a:xfrm>
        </p:spPr>
        <p:txBody>
          <a:bodyPr/>
          <a:lstStyle/>
          <a:p>
            <a:pPr algn="ctr" eaLnBrk="1" hangingPunct="1">
              <a:buFont typeface="Arial" panose="020B0604020202020204" pitchFamily="34" charset="0"/>
              <a:buNone/>
            </a:pPr>
            <a:r>
              <a:rPr lang="tr-TR" altLang="tr-TR" smtClean="0"/>
              <a:t>	</a:t>
            </a:r>
            <a:r>
              <a:rPr lang="tr-TR" altLang="tr-TR" b="1" smtClean="0">
                <a:latin typeface="Comic Sans MS" panose="030F0702030302020204" pitchFamily="66" charset="0"/>
              </a:rPr>
              <a:t>“NASILSA SINAVA DAHA ÇOK VAR…BUGÜN ÇALIŞMASAM DA OLUR.”</a:t>
            </a:r>
          </a:p>
        </p:txBody>
      </p:sp>
      <p:pic>
        <p:nvPicPr>
          <p:cNvPr id="29699" name="Picture 4" descr="taside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88913"/>
            <a:ext cx="322421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7"/>
                                        </p:tgtEl>
                                        <p:attrNameLst>
                                          <p:attrName>style.visibility</p:attrName>
                                        </p:attrNameLst>
                                      </p:cBhvr>
                                      <p:to>
                                        <p:strVal val="visible"/>
                                      </p:to>
                                    </p:set>
                                    <p:anim calcmode="lin" valueType="num">
                                      <p:cBhvr additive="base">
                                        <p:cTn id="19" dur="500" fill="hold"/>
                                        <p:tgtEl>
                                          <p:spTgt spid="29697"/>
                                        </p:tgtEl>
                                        <p:attrNameLst>
                                          <p:attrName>ppt_x</p:attrName>
                                        </p:attrNameLst>
                                      </p:cBhvr>
                                      <p:tavLst>
                                        <p:tav tm="0">
                                          <p:val>
                                            <p:strVal val="#ppt_x"/>
                                          </p:val>
                                        </p:tav>
                                        <p:tav tm="100000">
                                          <p:val>
                                            <p:strVal val="#ppt_x"/>
                                          </p:val>
                                        </p:tav>
                                      </p:tavLst>
                                    </p:anim>
                                    <p:anim calcmode="lin" valueType="num">
                                      <p:cBhvr additive="base">
                                        <p:cTn id="20"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964612"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500063" y="2071688"/>
            <a:ext cx="8229600" cy="4525962"/>
          </a:xfrm>
        </p:spPr>
        <p:txBody>
          <a:bodyPr/>
          <a:lstStyle/>
          <a:p>
            <a:pPr algn="ctr">
              <a:buFont typeface="Arial" panose="020B0604020202020204" pitchFamily="34" charset="0"/>
              <a:buNone/>
            </a:pPr>
            <a:r>
              <a:rPr lang="tr-TR" altLang="tr-TR" sz="7200" dirty="0" smtClean="0">
                <a:solidFill>
                  <a:srgbClr val="0070C0"/>
                </a:solidFill>
                <a:latin typeface="Comic Sans MS" panose="030F0702030302020204" pitchFamily="66" charset="0"/>
              </a:rPr>
              <a:t>BAŞARILAR</a:t>
            </a:r>
            <a:r>
              <a:rPr lang="tr-TR" altLang="tr-TR" sz="7200" dirty="0" smtClean="0">
                <a:solidFill>
                  <a:srgbClr val="0070C0"/>
                </a:solidFill>
                <a:latin typeface="Comic Sans MS" panose="030F0702030302020204" pitchFamily="66" charset="0"/>
                <a:sym typeface="Wingdings" panose="05000000000000000000" pitchFamily="2" charset="2"/>
              </a:rPr>
              <a:t></a:t>
            </a:r>
          </a:p>
          <a:p>
            <a:pPr algn="ctr">
              <a:buFont typeface="Arial" panose="020B0604020202020204" pitchFamily="34" charset="0"/>
              <a:buNone/>
            </a:pPr>
            <a:endParaRPr lang="tr-TR" altLang="tr-TR" sz="2000" dirty="0" smtClean="0">
              <a:solidFill>
                <a:srgbClr val="0070C0"/>
              </a:solidFill>
              <a:latin typeface="Comic Sans MS" panose="030F0702030302020204" pitchFamily="66" charset="0"/>
              <a:sym typeface="Wingdings" panose="05000000000000000000" pitchFamily="2" charset="2"/>
            </a:endParaRPr>
          </a:p>
          <a:p>
            <a:pPr algn="ctr">
              <a:buFont typeface="Arial" panose="020B0604020202020204" pitchFamily="34" charset="0"/>
              <a:buNone/>
            </a:pPr>
            <a:endParaRPr lang="tr-TR" altLang="tr-TR" sz="2000" dirty="0" smtClean="0">
              <a:solidFill>
                <a:srgbClr val="0070C0"/>
              </a:solidFill>
              <a:latin typeface="Comic Sans MS" panose="030F0702030302020204" pitchFamily="66" charset="0"/>
              <a:sym typeface="Wingdings" panose="05000000000000000000" pitchFamily="2" charset="2"/>
            </a:endParaRPr>
          </a:p>
          <a:p>
            <a:pPr algn="ctr">
              <a:buFont typeface="Arial" panose="020B0604020202020204" pitchFamily="34" charset="0"/>
              <a:buNone/>
            </a:pPr>
            <a:endParaRPr lang="tr-TR" altLang="tr-TR" sz="2000" dirty="0" smtClean="0">
              <a:solidFill>
                <a:srgbClr val="0070C0"/>
              </a:solidFill>
              <a:latin typeface="Comic Sans MS" panose="030F0702030302020204" pitchFamily="66"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8040687" cy="61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571499" y="2420888"/>
            <a:ext cx="8305800" cy="4343400"/>
          </a:xfrm>
        </p:spPr>
        <p:txBody>
          <a:bodyPr/>
          <a:lstStyle/>
          <a:p>
            <a:pPr algn="ctr" eaLnBrk="1" hangingPunct="1">
              <a:buFontTx/>
              <a:buNone/>
            </a:pPr>
            <a:r>
              <a:rPr lang="tr-TR" altLang="tr-TR" sz="2700" dirty="0" smtClean="0"/>
              <a:t>   </a:t>
            </a:r>
            <a:r>
              <a:rPr lang="tr-TR" altLang="tr-TR" sz="3600" dirty="0" smtClean="0">
                <a:latin typeface="Comic Sans MS" panose="030F0702030302020204" pitchFamily="66" charset="0"/>
              </a:rPr>
              <a:t>Verimli ders çalışma amaç doğrultusunda planlı ve programlı çalışmaktır.  Verimli ders çalışmak sadece ders çalışmak için zaman ayırarak diğer etkinlikleri göz ardı etmek değildir.  </a:t>
            </a:r>
          </a:p>
        </p:txBody>
      </p:sp>
      <p:sp>
        <p:nvSpPr>
          <p:cNvPr id="5" name="4 Metin kutusu"/>
          <p:cNvSpPr txBox="1">
            <a:spLocks noChangeArrowheads="1"/>
          </p:cNvSpPr>
          <p:nvPr/>
        </p:nvSpPr>
        <p:spPr bwMode="auto">
          <a:xfrm>
            <a:off x="1509712" y="908720"/>
            <a:ext cx="642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b="1" dirty="0">
                <a:solidFill>
                  <a:srgbClr val="FF0000"/>
                </a:solidFill>
                <a:latin typeface="Comic Sans MS" panose="030F0702030302020204" pitchFamily="66" charset="0"/>
              </a:rPr>
              <a:t>VERİMLİ DERS ÇALIŞMA NEDİR?</a:t>
            </a: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box(in)">
                                      <p:cBhvr>
                                        <p:cTn id="12" dur="500"/>
                                        <p:tgtEl>
                                          <p:spTgt spid="409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EDA\Desktop\verimli çalışma\southwest-desert-r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5 Dikdörtgen"/>
          <p:cNvSpPr/>
          <p:nvPr/>
        </p:nvSpPr>
        <p:spPr>
          <a:xfrm>
            <a:off x="3643313" y="2428875"/>
            <a:ext cx="1714500"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b="1" dirty="0">
                <a:solidFill>
                  <a:srgbClr val="C00000"/>
                </a:solidFill>
                <a:latin typeface="Comic Sans MS" pitchFamily="66" charset="0"/>
              </a:rPr>
              <a:t>BAŞARI</a:t>
            </a:r>
          </a:p>
        </p:txBody>
      </p:sp>
      <p:cxnSp>
        <p:nvCxnSpPr>
          <p:cNvPr id="10" name="9 Düz Bağlayıcı"/>
          <p:cNvCxnSpPr/>
          <p:nvPr/>
        </p:nvCxnSpPr>
        <p:spPr>
          <a:xfrm rot="5400000" flipH="1" flipV="1">
            <a:off x="4322763" y="3463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71438" y="3571875"/>
            <a:ext cx="1285875"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chemeClr val="tx1"/>
              </a:solidFill>
            </a:endParaRPr>
          </a:p>
        </p:txBody>
      </p:sp>
      <p:cxnSp>
        <p:nvCxnSpPr>
          <p:cNvPr id="23" name="22 Düz Bağlayıcı"/>
          <p:cNvCxnSpPr/>
          <p:nvPr/>
        </p:nvCxnSpPr>
        <p:spPr>
          <a:xfrm rot="5400000" flipH="1" flipV="1">
            <a:off x="534988" y="4606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Dikdörtgen"/>
          <p:cNvSpPr/>
          <p:nvPr/>
        </p:nvSpPr>
        <p:spPr>
          <a:xfrm>
            <a:off x="1428750" y="3571875"/>
            <a:ext cx="1071563" cy="71437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Aktif dinleme</a:t>
            </a:r>
          </a:p>
        </p:txBody>
      </p:sp>
      <p:sp>
        <p:nvSpPr>
          <p:cNvPr id="26" name="25 Dikdörtgen"/>
          <p:cNvSpPr/>
          <p:nvPr/>
        </p:nvSpPr>
        <p:spPr>
          <a:xfrm>
            <a:off x="7858125" y="3929063"/>
            <a:ext cx="1285875" cy="928687"/>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rgbClr val="C00000"/>
              </a:solidFill>
            </a:endParaRPr>
          </a:p>
        </p:txBody>
      </p:sp>
      <p:cxnSp>
        <p:nvCxnSpPr>
          <p:cNvPr id="27" name="26 Düz Bağlayıcı"/>
          <p:cNvCxnSpPr/>
          <p:nvPr/>
        </p:nvCxnSpPr>
        <p:spPr>
          <a:xfrm rot="5400000">
            <a:off x="8358982" y="5001419"/>
            <a:ext cx="2857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Dikdörtgen"/>
          <p:cNvSpPr/>
          <p:nvPr/>
        </p:nvSpPr>
        <p:spPr>
          <a:xfrm>
            <a:off x="6786563" y="3714750"/>
            <a:ext cx="1025525" cy="785813"/>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Planlı çalışma</a:t>
            </a:r>
          </a:p>
        </p:txBody>
      </p:sp>
      <p:cxnSp>
        <p:nvCxnSpPr>
          <p:cNvPr id="29" name="28 Düz Bağlayıcı"/>
          <p:cNvCxnSpPr/>
          <p:nvPr/>
        </p:nvCxnSpPr>
        <p:spPr>
          <a:xfrm rot="5400000">
            <a:off x="7215981" y="45712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Dikdörtgen"/>
          <p:cNvSpPr/>
          <p:nvPr/>
        </p:nvSpPr>
        <p:spPr>
          <a:xfrm>
            <a:off x="2571750" y="3284538"/>
            <a:ext cx="928688" cy="64452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Tekrar</a:t>
            </a:r>
          </a:p>
        </p:txBody>
      </p:sp>
      <p:sp>
        <p:nvSpPr>
          <p:cNvPr id="32" name="31 Dikdörtgen"/>
          <p:cNvSpPr/>
          <p:nvPr/>
        </p:nvSpPr>
        <p:spPr>
          <a:xfrm>
            <a:off x="5500688" y="3214688"/>
            <a:ext cx="1143000" cy="785812"/>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Zamanı verimli kullanma</a:t>
            </a:r>
          </a:p>
        </p:txBody>
      </p:sp>
      <p:cxnSp>
        <p:nvCxnSpPr>
          <p:cNvPr id="33" name="32 Düz Bağlayıcı"/>
          <p:cNvCxnSpPr/>
          <p:nvPr/>
        </p:nvCxnSpPr>
        <p:spPr>
          <a:xfrm rot="5400000" flipH="1" flipV="1">
            <a:off x="5965031" y="4107657"/>
            <a:ext cx="214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39 Dikdörtgen"/>
          <p:cNvSpPr>
            <a:spLocks noChangeArrowheads="1"/>
          </p:cNvSpPr>
          <p:nvPr/>
        </p:nvSpPr>
        <p:spPr bwMode="auto">
          <a:xfrm>
            <a:off x="0" y="378618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latin typeface="Comic Sans MS" panose="030F0702030302020204" pitchFamily="66" charset="0"/>
              </a:rPr>
              <a:t>Motivasyon</a:t>
            </a:r>
            <a:endParaRPr lang="tr-TR" altLang="tr-TR" sz="1800"/>
          </a:p>
        </p:txBody>
      </p:sp>
      <p:sp>
        <p:nvSpPr>
          <p:cNvPr id="41" name="40 Dikdörtgen"/>
          <p:cNvSpPr>
            <a:spLocks noChangeArrowheads="1"/>
          </p:cNvSpPr>
          <p:nvPr/>
        </p:nvSpPr>
        <p:spPr bwMode="auto">
          <a:xfrm>
            <a:off x="7858125" y="4068763"/>
            <a:ext cx="1285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latin typeface="Comic Sans MS" panose="030F0702030302020204" pitchFamily="66" charset="0"/>
              </a:rPr>
              <a:t>Hedef belirleme</a:t>
            </a:r>
            <a:endParaRPr lang="tr-TR" altLang="tr-TR" sz="1800" b="1"/>
          </a:p>
        </p:txBody>
      </p:sp>
      <p:cxnSp>
        <p:nvCxnSpPr>
          <p:cNvPr id="48" name="47 Düz Bağlayıcı"/>
          <p:cNvCxnSpPr/>
          <p:nvPr/>
        </p:nvCxnSpPr>
        <p:spPr>
          <a:xfrm rot="5400000" flipH="1" flipV="1">
            <a:off x="2999581" y="39997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flipH="1" flipV="1">
            <a:off x="1932782" y="4361656"/>
            <a:ext cx="1333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par>
                                <p:cTn id="27" presetID="5" presetClass="entr" presetSubtype="1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5"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checkerboard(across)">
                                      <p:cBhvr>
                                        <p:cTn id="40" dur="500"/>
                                        <p:tgtEl>
                                          <p:spTgt spid="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5"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checkerboard(across)">
                                      <p:cBhvr>
                                        <p:cTn id="48" dur="500"/>
                                        <p:tgtEl>
                                          <p:spTgt spid="2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checkerboard(across)">
                                      <p:cBhvr>
                                        <p:cTn id="53" dur="500"/>
                                        <p:tgtEl>
                                          <p:spTgt spid="32"/>
                                        </p:tgtEl>
                                      </p:cBhvr>
                                    </p:animEffect>
                                  </p:childTnLst>
                                </p:cTn>
                              </p:par>
                              <p:par>
                                <p:cTn id="54" presetID="5" presetClass="entr" presetSubtype="1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checkerboard(across)">
                                      <p:cBhvr>
                                        <p:cTn id="56" dur="500"/>
                                        <p:tgtEl>
                                          <p:spTgt spid="3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heckerboard(across)">
                                      <p:cBhvr>
                                        <p:cTn id="61" dur="500"/>
                                        <p:tgtEl>
                                          <p:spTgt spid="30"/>
                                        </p:tgtEl>
                                      </p:cBhvr>
                                    </p:animEffect>
                                  </p:childTnLst>
                                </p:cTn>
                              </p:par>
                              <p:par>
                                <p:cTn id="62" presetID="5" presetClass="entr" presetSubtype="1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checkerboard(across)">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8" grpId="0" animBg="1"/>
      <p:bldP spid="30" grpId="0" animBg="1"/>
      <p:bldP spid="32"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731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387350"/>
            <a:ext cx="9596438" cy="734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378</Words>
  <Application>Microsoft Office PowerPoint</Application>
  <PresentationFormat>Ekran Gösterisi (4:3)</PresentationFormat>
  <Paragraphs>77</Paragraphs>
  <Slides>28</Slides>
  <Notes>3</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  BAŞARIYA GİDEN YOLDA   “VERİMLİ ÇALIŞMA”</vt:lpstr>
      <vt:lpstr>PowerPoint Sunusu</vt:lpstr>
      <vt:lpstr>PowerPoint Sunusu</vt:lpstr>
      <vt:lpstr>PowerPoint Sunusu</vt:lpstr>
      <vt:lpstr>PowerPoint Sunusu</vt:lpstr>
      <vt:lpstr>PowerPoint Sunusu</vt:lpstr>
      <vt:lpstr>PowerPoint Sunusu</vt:lpstr>
      <vt:lpstr>PowerPoint Sunusu</vt:lpstr>
      <vt:lpstr>PowerPoint Sunusu</vt:lpstr>
      <vt:lpstr>Hedefinizi Belirleyin!  Bir şeyin hedef olabilmesi için;   * Ulaşılabilir olması,                      * Başka bir insana bağlı olmaması,                  * Somut ve net olması gerekir.   Daha çok çalışmalıyım   ......................... Hedef değildir Matematik dersinin sayılar konusunu çalışacağım..... Hedef Sınav sonucumu 30 puan yükselteceğim........... Hedef </vt:lpstr>
      <vt:lpstr>PowerPoint Sunusu</vt:lpstr>
      <vt:lpstr>“Bilgiler taze taze sınava giriyoruz.   Peki neden sınav öncesi çalışmak faydalı değil?”  </vt:lpstr>
      <vt:lpstr>Hafızanın işleyişi ve unutma</vt:lpstr>
      <vt:lpstr>PowerPoint Sunusu</vt:lpstr>
      <vt:lpstr>PowerPoint Sunusu</vt:lpstr>
      <vt:lpstr>PowerPoint Sunusu</vt:lpstr>
      <vt:lpstr>PowerPoint Sunusu</vt:lpstr>
      <vt:lpstr>PowerPoint Sunusu</vt:lpstr>
      <vt:lpstr>   PROGRAMLI ÇALIŞMANIN      AVANTAJLARI: * Her işe daha rahat zaman ayırmanızı  *Her derse zaman ayırma öğrencide güven oluşturur. *Günü gününe çalışma panik duygusunu azaltır. * Çalışma verimini yükseltir. *Öğrenilecek konuyu uzun zamana yayarak daha kalıcı ve etkili olmasını sağlar. *Bilinçli bir plan yapmanız derse daha kolay motive olmanızı sağlar. </vt:lpstr>
      <vt:lpstr>PowerPoint Sunusu</vt:lpstr>
      <vt:lpstr>PowerPoint Sunusu</vt:lpstr>
      <vt:lpstr>PowerPoint Sunusu</vt:lpstr>
      <vt:lpstr>PowerPoint Sunusu</vt:lpstr>
      <vt:lpstr>PowerPoint Sunusu</vt:lpstr>
      <vt:lpstr>PowerPoint Sunusu</vt:lpstr>
      <vt:lpstr>Başlamak için en uygun zaman: ŞİMDİ!!!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EDA</dc:creator>
  <cp:lastModifiedBy>ACER</cp:lastModifiedBy>
  <cp:revision>43</cp:revision>
  <cp:lastPrinted>2013-09-26T12:05:42Z</cp:lastPrinted>
  <dcterms:created xsi:type="dcterms:W3CDTF">2011-11-25T09:07:24Z</dcterms:created>
  <dcterms:modified xsi:type="dcterms:W3CDTF">2017-10-20T13:52:12Z</dcterms:modified>
</cp:coreProperties>
</file>