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8"/>
  </p:notesMasterIdLst>
  <p:sldIdLst>
    <p:sldId id="256" r:id="rId3"/>
    <p:sldId id="257" r:id="rId4"/>
    <p:sldId id="258" r:id="rId5"/>
    <p:sldId id="299" r:id="rId6"/>
    <p:sldId id="259" r:id="rId7"/>
    <p:sldId id="274" r:id="rId8"/>
    <p:sldId id="261" r:id="rId9"/>
    <p:sldId id="262" r:id="rId10"/>
    <p:sldId id="263" r:id="rId11"/>
    <p:sldId id="275" r:id="rId12"/>
    <p:sldId id="276" r:id="rId13"/>
    <p:sldId id="264" r:id="rId14"/>
    <p:sldId id="265" r:id="rId15"/>
    <p:sldId id="272" r:id="rId16"/>
    <p:sldId id="271" r:id="rId17"/>
    <p:sldId id="270" r:id="rId18"/>
    <p:sldId id="277" r:id="rId19"/>
    <p:sldId id="279" r:id="rId20"/>
    <p:sldId id="280" r:id="rId21"/>
    <p:sldId id="282" r:id="rId22"/>
    <p:sldId id="269" r:id="rId23"/>
    <p:sldId id="267" r:id="rId24"/>
    <p:sldId id="283" r:id="rId25"/>
    <p:sldId id="268" r:id="rId26"/>
    <p:sldId id="266" r:id="rId27"/>
    <p:sldId id="284" r:id="rId28"/>
    <p:sldId id="285" r:id="rId29"/>
    <p:sldId id="286" r:id="rId30"/>
    <p:sldId id="290" r:id="rId31"/>
    <p:sldId id="291" r:id="rId32"/>
    <p:sldId id="292" r:id="rId33"/>
    <p:sldId id="295" r:id="rId34"/>
    <p:sldId id="297" r:id="rId35"/>
    <p:sldId id="298" r:id="rId36"/>
    <p:sldId id="300" r:id="rId37"/>
    <p:sldId id="302" r:id="rId38"/>
    <p:sldId id="301" r:id="rId39"/>
    <p:sldId id="303" r:id="rId40"/>
    <p:sldId id="309" r:id="rId41"/>
    <p:sldId id="304" r:id="rId42"/>
    <p:sldId id="310" r:id="rId43"/>
    <p:sldId id="306" r:id="rId44"/>
    <p:sldId id="308" r:id="rId45"/>
    <p:sldId id="293" r:id="rId46"/>
    <p:sldId id="296" r:id="rId4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1577" autoAdjust="0"/>
  </p:normalViewPr>
  <p:slideViewPr>
    <p:cSldViewPr>
      <p:cViewPr>
        <p:scale>
          <a:sx n="81" d="100"/>
          <a:sy n="81" d="100"/>
        </p:scale>
        <p:origin x="-1020"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9B9E49-CC77-4F2C-86A9-64A0BDD7EEE3}" type="doc">
      <dgm:prSet loTypeId="urn:microsoft.com/office/officeart/2005/8/layout/vList4#2" loCatId="list" qsTypeId="urn:microsoft.com/office/officeart/2005/8/quickstyle/simple5" qsCatId="simple" csTypeId="urn:microsoft.com/office/officeart/2005/8/colors/colorful2" csCatId="colorful" phldr="1"/>
      <dgm:spPr/>
      <dgm:t>
        <a:bodyPr/>
        <a:lstStyle/>
        <a:p>
          <a:endParaRPr lang="tr-TR"/>
        </a:p>
      </dgm:t>
    </dgm:pt>
    <dgm:pt modelId="{80431604-CFED-4B16-BD76-BE398004B2E9}">
      <dgm:prSet phldrT="[Metin]"/>
      <dgm:spPr/>
      <dgm:t>
        <a:bodyPr/>
        <a:lstStyle/>
        <a:p>
          <a:r>
            <a:rPr lang="tr-TR" dirty="0" smtClean="0"/>
            <a:t>Ailenin yaşadığı travmanın ve yaşanan olayın sağlıklı değerlendirilmesi amacıyla aile ile görüşülmesi.</a:t>
          </a:r>
          <a:endParaRPr lang="tr-TR" dirty="0"/>
        </a:p>
      </dgm:t>
    </dgm:pt>
    <dgm:pt modelId="{B02C4288-9562-4FF3-ACB4-403254C5D18C}" type="parTrans" cxnId="{C74AC772-06AB-43EA-991A-687F3D9EF6CA}">
      <dgm:prSet/>
      <dgm:spPr/>
      <dgm:t>
        <a:bodyPr/>
        <a:lstStyle/>
        <a:p>
          <a:endParaRPr lang="tr-TR"/>
        </a:p>
      </dgm:t>
    </dgm:pt>
    <dgm:pt modelId="{5D8BE502-B098-40FB-BEB0-FA31CAE29A59}" type="sibTrans" cxnId="{C74AC772-06AB-43EA-991A-687F3D9EF6CA}">
      <dgm:prSet/>
      <dgm:spPr/>
      <dgm:t>
        <a:bodyPr/>
        <a:lstStyle/>
        <a:p>
          <a:endParaRPr lang="tr-TR"/>
        </a:p>
      </dgm:t>
    </dgm:pt>
    <dgm:pt modelId="{EC248B51-E035-4DA9-980F-91540DF409D7}">
      <dgm:prSet phldrT="[Metin]"/>
      <dgm:spPr/>
      <dgm:t>
        <a:bodyPr/>
        <a:lstStyle/>
        <a:p>
          <a:r>
            <a:rPr lang="tr-TR" dirty="0" smtClean="0"/>
            <a:t>Ailenin ilk danışmanlık gereksinimlerinin  karşılanması</a:t>
          </a:r>
          <a:endParaRPr lang="tr-TR" dirty="0"/>
        </a:p>
      </dgm:t>
    </dgm:pt>
    <dgm:pt modelId="{118FC96D-6DAD-4A06-BD12-63A12545D6C3}" type="parTrans" cxnId="{8E268BB5-9750-4C6C-BA70-934D3D91DD83}">
      <dgm:prSet/>
      <dgm:spPr/>
      <dgm:t>
        <a:bodyPr/>
        <a:lstStyle/>
        <a:p>
          <a:endParaRPr lang="tr-TR"/>
        </a:p>
      </dgm:t>
    </dgm:pt>
    <dgm:pt modelId="{00739B85-1899-4A23-B01F-B653F1E3D640}" type="sibTrans" cxnId="{8E268BB5-9750-4C6C-BA70-934D3D91DD83}">
      <dgm:prSet/>
      <dgm:spPr/>
      <dgm:t>
        <a:bodyPr/>
        <a:lstStyle/>
        <a:p>
          <a:endParaRPr lang="tr-TR"/>
        </a:p>
      </dgm:t>
    </dgm:pt>
    <dgm:pt modelId="{D0DEA6DA-6F4C-4284-8C7A-AE850B1C644D}">
      <dgm:prSet phldrT="[Metin]"/>
      <dgm:spPr/>
      <dgm:t>
        <a:bodyPr/>
        <a:lstStyle/>
        <a:p>
          <a:r>
            <a:rPr lang="tr-TR" dirty="0" smtClean="0"/>
            <a:t>Meslek elemanlarının hizmet içi eğitimlerine destek verilmesi</a:t>
          </a:r>
          <a:endParaRPr lang="tr-TR" dirty="0"/>
        </a:p>
      </dgm:t>
    </dgm:pt>
    <dgm:pt modelId="{83356ECA-B2BD-4439-8BE6-67EBC753AA2A}" type="parTrans" cxnId="{205CA03B-91E8-4CE5-9E07-E0668F1C5A92}">
      <dgm:prSet/>
      <dgm:spPr/>
      <dgm:t>
        <a:bodyPr/>
        <a:lstStyle/>
        <a:p>
          <a:endParaRPr lang="tr-TR"/>
        </a:p>
      </dgm:t>
    </dgm:pt>
    <dgm:pt modelId="{3E94A95E-F72D-401A-B199-36B86E49335A}" type="sibTrans" cxnId="{205CA03B-91E8-4CE5-9E07-E0668F1C5A92}">
      <dgm:prSet/>
      <dgm:spPr/>
      <dgm:t>
        <a:bodyPr/>
        <a:lstStyle/>
        <a:p>
          <a:endParaRPr lang="tr-TR"/>
        </a:p>
      </dgm:t>
    </dgm:pt>
    <dgm:pt modelId="{A1857290-7E45-4A1C-9D76-C771D09D56B5}">
      <dgm:prSet phldrT="[Metin]"/>
      <dgm:spPr/>
      <dgm:t>
        <a:bodyPr/>
        <a:lstStyle/>
        <a:p>
          <a:r>
            <a:rPr lang="tr-TR" dirty="0" smtClean="0"/>
            <a:t>Toplumun çocuğa yönelik suçlar ve korunma yolları konusunda eğitimlerinin yapılması</a:t>
          </a:r>
          <a:endParaRPr lang="tr-TR" dirty="0"/>
        </a:p>
      </dgm:t>
    </dgm:pt>
    <dgm:pt modelId="{8DA57B5F-6B02-4556-815E-1E9C9910214C}" type="parTrans" cxnId="{B45E7D41-D97C-4855-A6EF-5FE38CD734A2}">
      <dgm:prSet/>
      <dgm:spPr/>
      <dgm:t>
        <a:bodyPr/>
        <a:lstStyle/>
        <a:p>
          <a:endParaRPr lang="tr-TR"/>
        </a:p>
      </dgm:t>
    </dgm:pt>
    <dgm:pt modelId="{DD52BA38-7407-4AF5-8CFE-F9E71CE0D13B}" type="sibTrans" cxnId="{B45E7D41-D97C-4855-A6EF-5FE38CD734A2}">
      <dgm:prSet/>
      <dgm:spPr/>
      <dgm:t>
        <a:bodyPr/>
        <a:lstStyle/>
        <a:p>
          <a:endParaRPr lang="tr-TR"/>
        </a:p>
      </dgm:t>
    </dgm:pt>
    <dgm:pt modelId="{144CCAD0-5A0B-48CB-BAD0-7506643390AE}" type="pres">
      <dgm:prSet presAssocID="{AA9B9E49-CC77-4F2C-86A9-64A0BDD7EEE3}" presName="linear" presStyleCnt="0">
        <dgm:presLayoutVars>
          <dgm:dir/>
          <dgm:resizeHandles val="exact"/>
        </dgm:presLayoutVars>
      </dgm:prSet>
      <dgm:spPr/>
      <dgm:t>
        <a:bodyPr/>
        <a:lstStyle/>
        <a:p>
          <a:endParaRPr lang="tr-TR"/>
        </a:p>
      </dgm:t>
    </dgm:pt>
    <dgm:pt modelId="{3097A548-F512-4AD6-8CE3-B14219916461}" type="pres">
      <dgm:prSet presAssocID="{80431604-CFED-4B16-BD76-BE398004B2E9}" presName="comp" presStyleCnt="0"/>
      <dgm:spPr/>
    </dgm:pt>
    <dgm:pt modelId="{7444E090-65E8-4802-BF2F-6E87B1384611}" type="pres">
      <dgm:prSet presAssocID="{80431604-CFED-4B16-BD76-BE398004B2E9}" presName="box" presStyleLbl="node1" presStyleIdx="0" presStyleCnt="4"/>
      <dgm:spPr/>
      <dgm:t>
        <a:bodyPr/>
        <a:lstStyle/>
        <a:p>
          <a:endParaRPr lang="tr-TR"/>
        </a:p>
      </dgm:t>
    </dgm:pt>
    <dgm:pt modelId="{15D03EE3-5924-4566-B0E8-EE84B35E7E48}" type="pres">
      <dgm:prSet presAssocID="{80431604-CFED-4B16-BD76-BE398004B2E9}" presName="img" presStyleLbl="fgImgPlace1" presStyleIdx="0" presStyleCnt="4" custScaleX="61690" custScaleY="109047" custLinFactNeighborX="-13059" custLinFactNeighborY="-709"/>
      <dgm:spPr/>
    </dgm:pt>
    <dgm:pt modelId="{E33F724F-FDD4-44D4-87F6-9F3F81B20F7D}" type="pres">
      <dgm:prSet presAssocID="{80431604-CFED-4B16-BD76-BE398004B2E9}" presName="text" presStyleLbl="node1" presStyleIdx="0" presStyleCnt="4">
        <dgm:presLayoutVars>
          <dgm:bulletEnabled val="1"/>
        </dgm:presLayoutVars>
      </dgm:prSet>
      <dgm:spPr/>
      <dgm:t>
        <a:bodyPr/>
        <a:lstStyle/>
        <a:p>
          <a:endParaRPr lang="tr-TR"/>
        </a:p>
      </dgm:t>
    </dgm:pt>
    <dgm:pt modelId="{B432F4F7-4D8E-4257-B58A-F8DA405A87C4}" type="pres">
      <dgm:prSet presAssocID="{5D8BE502-B098-40FB-BEB0-FA31CAE29A59}" presName="spacer" presStyleCnt="0"/>
      <dgm:spPr/>
    </dgm:pt>
    <dgm:pt modelId="{BDCE010D-2F50-42A8-8E81-1797F6EE6C88}" type="pres">
      <dgm:prSet presAssocID="{EC248B51-E035-4DA9-980F-91540DF409D7}" presName="comp" presStyleCnt="0"/>
      <dgm:spPr/>
    </dgm:pt>
    <dgm:pt modelId="{BB4B7A0E-75C3-4190-B82D-947B6CCE32DB}" type="pres">
      <dgm:prSet presAssocID="{EC248B51-E035-4DA9-980F-91540DF409D7}" presName="box" presStyleLbl="node1" presStyleIdx="1" presStyleCnt="4"/>
      <dgm:spPr/>
      <dgm:t>
        <a:bodyPr/>
        <a:lstStyle/>
        <a:p>
          <a:endParaRPr lang="tr-TR"/>
        </a:p>
      </dgm:t>
    </dgm:pt>
    <dgm:pt modelId="{64F79F4A-F633-49EE-926D-CC6913388DE8}" type="pres">
      <dgm:prSet presAssocID="{EC248B51-E035-4DA9-980F-91540DF409D7}" presName="img" presStyleLbl="fgImgPlace1" presStyleIdx="1" presStyleCnt="4" custScaleX="77993" custScaleY="41549" custLinFactNeighborX="-19194" custLinFactNeighborY="17004"/>
      <dgm:spPr/>
    </dgm:pt>
    <dgm:pt modelId="{40745C01-777D-49B3-8DB6-81EF1E3EA26C}" type="pres">
      <dgm:prSet presAssocID="{EC248B51-E035-4DA9-980F-91540DF409D7}" presName="text" presStyleLbl="node1" presStyleIdx="1" presStyleCnt="4">
        <dgm:presLayoutVars>
          <dgm:bulletEnabled val="1"/>
        </dgm:presLayoutVars>
      </dgm:prSet>
      <dgm:spPr/>
      <dgm:t>
        <a:bodyPr/>
        <a:lstStyle/>
        <a:p>
          <a:endParaRPr lang="tr-TR"/>
        </a:p>
      </dgm:t>
    </dgm:pt>
    <dgm:pt modelId="{42CD5305-768A-4A17-8DFE-C8A589F4CB6C}" type="pres">
      <dgm:prSet presAssocID="{00739B85-1899-4A23-B01F-B653F1E3D640}" presName="spacer" presStyleCnt="0"/>
      <dgm:spPr/>
    </dgm:pt>
    <dgm:pt modelId="{E84F06EB-DFD9-4024-9F40-9DD33DD431D1}" type="pres">
      <dgm:prSet presAssocID="{D0DEA6DA-6F4C-4284-8C7A-AE850B1C644D}" presName="comp" presStyleCnt="0"/>
      <dgm:spPr/>
    </dgm:pt>
    <dgm:pt modelId="{5FAFD007-F59F-47C2-AD42-EF4F2AB44DDB}" type="pres">
      <dgm:prSet presAssocID="{D0DEA6DA-6F4C-4284-8C7A-AE850B1C644D}" presName="box" presStyleLbl="node1" presStyleIdx="2" presStyleCnt="4"/>
      <dgm:spPr/>
      <dgm:t>
        <a:bodyPr/>
        <a:lstStyle/>
        <a:p>
          <a:endParaRPr lang="tr-TR"/>
        </a:p>
      </dgm:t>
    </dgm:pt>
    <dgm:pt modelId="{3481F3BB-C31C-42B6-949C-6C87195CE425}" type="pres">
      <dgm:prSet presAssocID="{D0DEA6DA-6F4C-4284-8C7A-AE850B1C644D}" presName="img" presStyleLbl="fgImgPlace1" presStyleIdx="2" presStyleCnt="4" custScaleX="61690" custLinFactNeighborX="-3536" custLinFactNeighborY="-11325"/>
      <dgm:spPr/>
    </dgm:pt>
    <dgm:pt modelId="{6D9598B3-D8D7-4E1F-A8BA-F636E2320F61}" type="pres">
      <dgm:prSet presAssocID="{D0DEA6DA-6F4C-4284-8C7A-AE850B1C644D}" presName="text" presStyleLbl="node1" presStyleIdx="2" presStyleCnt="4">
        <dgm:presLayoutVars>
          <dgm:bulletEnabled val="1"/>
        </dgm:presLayoutVars>
      </dgm:prSet>
      <dgm:spPr/>
      <dgm:t>
        <a:bodyPr/>
        <a:lstStyle/>
        <a:p>
          <a:endParaRPr lang="tr-TR"/>
        </a:p>
      </dgm:t>
    </dgm:pt>
    <dgm:pt modelId="{D9445D52-658A-4EB7-8EDC-CE5DA1CA2BC9}" type="pres">
      <dgm:prSet presAssocID="{3E94A95E-F72D-401A-B199-36B86E49335A}" presName="spacer" presStyleCnt="0"/>
      <dgm:spPr/>
    </dgm:pt>
    <dgm:pt modelId="{89BC5672-3CA3-4086-8B1A-988791F8B4E7}" type="pres">
      <dgm:prSet presAssocID="{A1857290-7E45-4A1C-9D76-C771D09D56B5}" presName="comp" presStyleCnt="0"/>
      <dgm:spPr/>
    </dgm:pt>
    <dgm:pt modelId="{9F481B99-F2E7-45E0-8097-AE754EB7FC0B}" type="pres">
      <dgm:prSet presAssocID="{A1857290-7E45-4A1C-9D76-C771D09D56B5}" presName="box" presStyleLbl="node1" presStyleIdx="3" presStyleCnt="4"/>
      <dgm:spPr/>
      <dgm:t>
        <a:bodyPr/>
        <a:lstStyle/>
        <a:p>
          <a:endParaRPr lang="tr-TR"/>
        </a:p>
      </dgm:t>
    </dgm:pt>
    <dgm:pt modelId="{B0924F57-0287-4812-8BF3-8D826C3BD533}" type="pres">
      <dgm:prSet presAssocID="{A1857290-7E45-4A1C-9D76-C771D09D56B5}" presName="img" presStyleLbl="fgImgPlace1" presStyleIdx="3" presStyleCnt="4" custScaleX="81255" custScaleY="26259" custLinFactNeighborX="-8039" custLinFactNeighborY="-11269"/>
      <dgm:spPr/>
    </dgm:pt>
    <dgm:pt modelId="{E73B5BCF-5150-4A5E-8B2B-6C4060ABFBC3}" type="pres">
      <dgm:prSet presAssocID="{A1857290-7E45-4A1C-9D76-C771D09D56B5}" presName="text" presStyleLbl="node1" presStyleIdx="3" presStyleCnt="4">
        <dgm:presLayoutVars>
          <dgm:bulletEnabled val="1"/>
        </dgm:presLayoutVars>
      </dgm:prSet>
      <dgm:spPr/>
      <dgm:t>
        <a:bodyPr/>
        <a:lstStyle/>
        <a:p>
          <a:endParaRPr lang="tr-TR"/>
        </a:p>
      </dgm:t>
    </dgm:pt>
  </dgm:ptLst>
  <dgm:cxnLst>
    <dgm:cxn modelId="{089F356C-5F7A-46B4-B7D2-0616DD8EA163}" type="presOf" srcId="{80431604-CFED-4B16-BD76-BE398004B2E9}" destId="{7444E090-65E8-4802-BF2F-6E87B1384611}" srcOrd="0" destOrd="0" presId="urn:microsoft.com/office/officeart/2005/8/layout/vList4#2"/>
    <dgm:cxn modelId="{55048450-5864-43B7-AF47-25AC97FCD1AD}" type="presOf" srcId="{A1857290-7E45-4A1C-9D76-C771D09D56B5}" destId="{9F481B99-F2E7-45E0-8097-AE754EB7FC0B}" srcOrd="0" destOrd="0" presId="urn:microsoft.com/office/officeart/2005/8/layout/vList4#2"/>
    <dgm:cxn modelId="{724BCF5A-36E5-4516-839F-0FB79285AE8C}" type="presOf" srcId="{D0DEA6DA-6F4C-4284-8C7A-AE850B1C644D}" destId="{5FAFD007-F59F-47C2-AD42-EF4F2AB44DDB}" srcOrd="0" destOrd="0" presId="urn:microsoft.com/office/officeart/2005/8/layout/vList4#2"/>
    <dgm:cxn modelId="{C74AC772-06AB-43EA-991A-687F3D9EF6CA}" srcId="{AA9B9E49-CC77-4F2C-86A9-64A0BDD7EEE3}" destId="{80431604-CFED-4B16-BD76-BE398004B2E9}" srcOrd="0" destOrd="0" parTransId="{B02C4288-9562-4FF3-ACB4-403254C5D18C}" sibTransId="{5D8BE502-B098-40FB-BEB0-FA31CAE29A59}"/>
    <dgm:cxn modelId="{B437E7E7-628A-4CDE-955F-D19F69911934}" type="presOf" srcId="{EC248B51-E035-4DA9-980F-91540DF409D7}" destId="{40745C01-777D-49B3-8DB6-81EF1E3EA26C}" srcOrd="1" destOrd="0" presId="urn:microsoft.com/office/officeart/2005/8/layout/vList4#2"/>
    <dgm:cxn modelId="{205CA03B-91E8-4CE5-9E07-E0668F1C5A92}" srcId="{AA9B9E49-CC77-4F2C-86A9-64A0BDD7EEE3}" destId="{D0DEA6DA-6F4C-4284-8C7A-AE850B1C644D}" srcOrd="2" destOrd="0" parTransId="{83356ECA-B2BD-4439-8BE6-67EBC753AA2A}" sibTransId="{3E94A95E-F72D-401A-B199-36B86E49335A}"/>
    <dgm:cxn modelId="{44F3D3AD-46FC-4F15-9533-A4E6F6633BC9}" type="presOf" srcId="{AA9B9E49-CC77-4F2C-86A9-64A0BDD7EEE3}" destId="{144CCAD0-5A0B-48CB-BAD0-7506643390AE}" srcOrd="0" destOrd="0" presId="urn:microsoft.com/office/officeart/2005/8/layout/vList4#2"/>
    <dgm:cxn modelId="{18E569EF-B353-4159-90A7-A5998988DDE5}" type="presOf" srcId="{EC248B51-E035-4DA9-980F-91540DF409D7}" destId="{BB4B7A0E-75C3-4190-B82D-947B6CCE32DB}" srcOrd="0" destOrd="0" presId="urn:microsoft.com/office/officeart/2005/8/layout/vList4#2"/>
    <dgm:cxn modelId="{CA646BB3-64D4-49F0-BAAE-805ABF398784}" type="presOf" srcId="{80431604-CFED-4B16-BD76-BE398004B2E9}" destId="{E33F724F-FDD4-44D4-87F6-9F3F81B20F7D}" srcOrd="1" destOrd="0" presId="urn:microsoft.com/office/officeart/2005/8/layout/vList4#2"/>
    <dgm:cxn modelId="{8E268BB5-9750-4C6C-BA70-934D3D91DD83}" srcId="{AA9B9E49-CC77-4F2C-86A9-64A0BDD7EEE3}" destId="{EC248B51-E035-4DA9-980F-91540DF409D7}" srcOrd="1" destOrd="0" parTransId="{118FC96D-6DAD-4A06-BD12-63A12545D6C3}" sibTransId="{00739B85-1899-4A23-B01F-B653F1E3D640}"/>
    <dgm:cxn modelId="{B45E7D41-D97C-4855-A6EF-5FE38CD734A2}" srcId="{AA9B9E49-CC77-4F2C-86A9-64A0BDD7EEE3}" destId="{A1857290-7E45-4A1C-9D76-C771D09D56B5}" srcOrd="3" destOrd="0" parTransId="{8DA57B5F-6B02-4556-815E-1E9C9910214C}" sibTransId="{DD52BA38-7407-4AF5-8CFE-F9E71CE0D13B}"/>
    <dgm:cxn modelId="{FF4A579D-F32A-48EF-BF01-BBBCF07F234C}" type="presOf" srcId="{D0DEA6DA-6F4C-4284-8C7A-AE850B1C644D}" destId="{6D9598B3-D8D7-4E1F-A8BA-F636E2320F61}" srcOrd="1" destOrd="0" presId="urn:microsoft.com/office/officeart/2005/8/layout/vList4#2"/>
    <dgm:cxn modelId="{FEA8112B-C97A-4F32-869B-7A4045BD3332}" type="presOf" srcId="{A1857290-7E45-4A1C-9D76-C771D09D56B5}" destId="{E73B5BCF-5150-4A5E-8B2B-6C4060ABFBC3}" srcOrd="1" destOrd="0" presId="urn:microsoft.com/office/officeart/2005/8/layout/vList4#2"/>
    <dgm:cxn modelId="{08D8B61E-BCE3-4CDA-B811-192B9FB62687}" type="presParOf" srcId="{144CCAD0-5A0B-48CB-BAD0-7506643390AE}" destId="{3097A548-F512-4AD6-8CE3-B14219916461}" srcOrd="0" destOrd="0" presId="urn:microsoft.com/office/officeart/2005/8/layout/vList4#2"/>
    <dgm:cxn modelId="{DAFD237B-1311-4CE0-A34A-473457E33205}" type="presParOf" srcId="{3097A548-F512-4AD6-8CE3-B14219916461}" destId="{7444E090-65E8-4802-BF2F-6E87B1384611}" srcOrd="0" destOrd="0" presId="urn:microsoft.com/office/officeart/2005/8/layout/vList4#2"/>
    <dgm:cxn modelId="{247938A5-F081-4F11-93E3-910E878389C0}" type="presParOf" srcId="{3097A548-F512-4AD6-8CE3-B14219916461}" destId="{15D03EE3-5924-4566-B0E8-EE84B35E7E48}" srcOrd="1" destOrd="0" presId="urn:microsoft.com/office/officeart/2005/8/layout/vList4#2"/>
    <dgm:cxn modelId="{F4489514-5208-40E0-8139-3E73180C56C1}" type="presParOf" srcId="{3097A548-F512-4AD6-8CE3-B14219916461}" destId="{E33F724F-FDD4-44D4-87F6-9F3F81B20F7D}" srcOrd="2" destOrd="0" presId="urn:microsoft.com/office/officeart/2005/8/layout/vList4#2"/>
    <dgm:cxn modelId="{5FE65929-0EEE-4B06-B4EB-23195C62F8D3}" type="presParOf" srcId="{144CCAD0-5A0B-48CB-BAD0-7506643390AE}" destId="{B432F4F7-4D8E-4257-B58A-F8DA405A87C4}" srcOrd="1" destOrd="0" presId="urn:microsoft.com/office/officeart/2005/8/layout/vList4#2"/>
    <dgm:cxn modelId="{BD54E621-5221-4A51-B9A2-F53692264822}" type="presParOf" srcId="{144CCAD0-5A0B-48CB-BAD0-7506643390AE}" destId="{BDCE010D-2F50-42A8-8E81-1797F6EE6C88}" srcOrd="2" destOrd="0" presId="urn:microsoft.com/office/officeart/2005/8/layout/vList4#2"/>
    <dgm:cxn modelId="{AAE2EDE8-ED5A-4588-8AC9-E5F990D3B97E}" type="presParOf" srcId="{BDCE010D-2F50-42A8-8E81-1797F6EE6C88}" destId="{BB4B7A0E-75C3-4190-B82D-947B6CCE32DB}" srcOrd="0" destOrd="0" presId="urn:microsoft.com/office/officeart/2005/8/layout/vList4#2"/>
    <dgm:cxn modelId="{BAFA5FA0-71A8-4885-8BAC-916F7F56212A}" type="presParOf" srcId="{BDCE010D-2F50-42A8-8E81-1797F6EE6C88}" destId="{64F79F4A-F633-49EE-926D-CC6913388DE8}" srcOrd="1" destOrd="0" presId="urn:microsoft.com/office/officeart/2005/8/layout/vList4#2"/>
    <dgm:cxn modelId="{17A492A1-C40A-4FD7-8E5C-F9829723087B}" type="presParOf" srcId="{BDCE010D-2F50-42A8-8E81-1797F6EE6C88}" destId="{40745C01-777D-49B3-8DB6-81EF1E3EA26C}" srcOrd="2" destOrd="0" presId="urn:microsoft.com/office/officeart/2005/8/layout/vList4#2"/>
    <dgm:cxn modelId="{9370BD1D-6592-4464-9BD8-9C5F5D2A561E}" type="presParOf" srcId="{144CCAD0-5A0B-48CB-BAD0-7506643390AE}" destId="{42CD5305-768A-4A17-8DFE-C8A589F4CB6C}" srcOrd="3" destOrd="0" presId="urn:microsoft.com/office/officeart/2005/8/layout/vList4#2"/>
    <dgm:cxn modelId="{EDB10642-381F-46E0-ADA3-1719DB72E531}" type="presParOf" srcId="{144CCAD0-5A0B-48CB-BAD0-7506643390AE}" destId="{E84F06EB-DFD9-4024-9F40-9DD33DD431D1}" srcOrd="4" destOrd="0" presId="urn:microsoft.com/office/officeart/2005/8/layout/vList4#2"/>
    <dgm:cxn modelId="{851C47BC-8778-47FD-B32C-F29B47974E1C}" type="presParOf" srcId="{E84F06EB-DFD9-4024-9F40-9DD33DD431D1}" destId="{5FAFD007-F59F-47C2-AD42-EF4F2AB44DDB}" srcOrd="0" destOrd="0" presId="urn:microsoft.com/office/officeart/2005/8/layout/vList4#2"/>
    <dgm:cxn modelId="{74DE535B-4590-4E14-9D5E-532631ED6AB7}" type="presParOf" srcId="{E84F06EB-DFD9-4024-9F40-9DD33DD431D1}" destId="{3481F3BB-C31C-42B6-949C-6C87195CE425}" srcOrd="1" destOrd="0" presId="urn:microsoft.com/office/officeart/2005/8/layout/vList4#2"/>
    <dgm:cxn modelId="{0C949549-6A44-4B28-B2DC-C6E266ED9152}" type="presParOf" srcId="{E84F06EB-DFD9-4024-9F40-9DD33DD431D1}" destId="{6D9598B3-D8D7-4E1F-A8BA-F636E2320F61}" srcOrd="2" destOrd="0" presId="urn:microsoft.com/office/officeart/2005/8/layout/vList4#2"/>
    <dgm:cxn modelId="{90098589-D4E0-42F2-8F3C-EED6640D2EAF}" type="presParOf" srcId="{144CCAD0-5A0B-48CB-BAD0-7506643390AE}" destId="{D9445D52-658A-4EB7-8EDC-CE5DA1CA2BC9}" srcOrd="5" destOrd="0" presId="urn:microsoft.com/office/officeart/2005/8/layout/vList4#2"/>
    <dgm:cxn modelId="{F142F8F8-83AC-4E28-B115-FE66E12B8910}" type="presParOf" srcId="{144CCAD0-5A0B-48CB-BAD0-7506643390AE}" destId="{89BC5672-3CA3-4086-8B1A-988791F8B4E7}" srcOrd="6" destOrd="0" presId="urn:microsoft.com/office/officeart/2005/8/layout/vList4#2"/>
    <dgm:cxn modelId="{D2105FC4-BCF6-4850-86DE-543FCC5E3F2E}" type="presParOf" srcId="{89BC5672-3CA3-4086-8B1A-988791F8B4E7}" destId="{9F481B99-F2E7-45E0-8097-AE754EB7FC0B}" srcOrd="0" destOrd="0" presId="urn:microsoft.com/office/officeart/2005/8/layout/vList4#2"/>
    <dgm:cxn modelId="{2230C582-4FC2-4E15-85F7-2CB5BF6D65A7}" type="presParOf" srcId="{89BC5672-3CA3-4086-8B1A-988791F8B4E7}" destId="{B0924F57-0287-4812-8BF3-8D826C3BD533}" srcOrd="1" destOrd="0" presId="urn:microsoft.com/office/officeart/2005/8/layout/vList4#2"/>
    <dgm:cxn modelId="{CB5C73EA-0C2C-48CD-B806-8FF9E486D789}" type="presParOf" srcId="{89BC5672-3CA3-4086-8B1A-988791F8B4E7}" destId="{E73B5BCF-5150-4A5E-8B2B-6C4060ABFBC3}"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C9A567-2A3B-4EB6-BBF0-E87E6D2B5894}" type="doc">
      <dgm:prSet loTypeId="urn:microsoft.com/office/officeart/2005/8/layout/gear1" loCatId="cycle" qsTypeId="urn:microsoft.com/office/officeart/2005/8/quickstyle/3d1" qsCatId="3D" csTypeId="urn:microsoft.com/office/officeart/2005/8/colors/colorful1#7" csCatId="colorful" phldr="1"/>
      <dgm:spPr/>
    </dgm:pt>
    <dgm:pt modelId="{5C8A7CDA-938D-4221-B424-D14B1182CEEB}">
      <dgm:prSet phldrT="[Metin]"/>
      <dgm:spPr/>
      <dgm:t>
        <a:bodyPr/>
        <a:lstStyle/>
        <a:p>
          <a:r>
            <a:rPr lang="tr-TR" b="1" dirty="0" smtClean="0"/>
            <a:t>Baro’dan çocuk için </a:t>
          </a:r>
          <a:r>
            <a:rPr lang="tr-TR" b="1" dirty="0" smtClean="0">
              <a:solidFill>
                <a:schemeClr val="accent6">
                  <a:lumMod val="60000"/>
                  <a:lumOff val="40000"/>
                </a:schemeClr>
              </a:solidFill>
            </a:rPr>
            <a:t>avukat talebinde </a:t>
          </a:r>
          <a:r>
            <a:rPr lang="tr-TR" dirty="0" smtClean="0"/>
            <a:t>bulunur.</a:t>
          </a:r>
          <a:endParaRPr lang="tr-TR" dirty="0"/>
        </a:p>
      </dgm:t>
    </dgm:pt>
    <dgm:pt modelId="{9C834BBC-9D3B-4806-9199-34D2FE6595CF}" type="parTrans" cxnId="{D52AE370-80E8-4114-8993-06AEBE7F9818}">
      <dgm:prSet/>
      <dgm:spPr/>
      <dgm:t>
        <a:bodyPr/>
        <a:lstStyle/>
        <a:p>
          <a:endParaRPr lang="tr-TR"/>
        </a:p>
      </dgm:t>
    </dgm:pt>
    <dgm:pt modelId="{F9D10A32-01E8-48A9-AB8E-391553D38774}" type="sibTrans" cxnId="{D52AE370-80E8-4114-8993-06AEBE7F9818}">
      <dgm:prSet/>
      <dgm:spPr/>
      <dgm:t>
        <a:bodyPr/>
        <a:lstStyle/>
        <a:p>
          <a:endParaRPr lang="tr-TR"/>
        </a:p>
      </dgm:t>
    </dgm:pt>
    <dgm:pt modelId="{51381AF1-78E1-43EA-94C1-E9D80B43D272}">
      <dgm:prSet phldrT="[Metin]" custT="1"/>
      <dgm:spPr/>
      <dgm:t>
        <a:bodyPr/>
        <a:lstStyle/>
        <a:p>
          <a:r>
            <a:rPr lang="tr-TR" sz="2200" b="1" dirty="0" smtClean="0"/>
            <a:t>Çocuk Cumhuriyet savcısının talimatları doğrultusunda hiç beklemeden </a:t>
          </a:r>
          <a:r>
            <a:rPr lang="tr-TR" sz="2200" b="1" dirty="0" err="1" smtClean="0">
              <a:solidFill>
                <a:srgbClr val="C00000"/>
              </a:solidFill>
            </a:rPr>
            <a:t>ÇİM’e</a:t>
          </a:r>
          <a:r>
            <a:rPr lang="tr-TR" sz="2200" b="1" dirty="0" smtClean="0">
              <a:solidFill>
                <a:srgbClr val="C00000"/>
              </a:solidFill>
            </a:rPr>
            <a:t> </a:t>
          </a:r>
          <a:r>
            <a:rPr lang="tr-TR" sz="2200" b="1" dirty="0" smtClean="0"/>
            <a:t>haber verir.</a:t>
          </a:r>
          <a:endParaRPr lang="tr-TR" sz="2200" b="1" dirty="0"/>
        </a:p>
      </dgm:t>
    </dgm:pt>
    <dgm:pt modelId="{0AF03DD7-D63C-48D7-88AA-4ADB34BC3CC1}" type="parTrans" cxnId="{1F9FBFCD-05EB-4377-827F-03F4A643BD28}">
      <dgm:prSet/>
      <dgm:spPr/>
      <dgm:t>
        <a:bodyPr/>
        <a:lstStyle/>
        <a:p>
          <a:endParaRPr lang="tr-TR"/>
        </a:p>
      </dgm:t>
    </dgm:pt>
    <dgm:pt modelId="{396AE698-A149-49E0-82F6-6498829B01DA}" type="sibTrans" cxnId="{1F9FBFCD-05EB-4377-827F-03F4A643BD28}">
      <dgm:prSet/>
      <dgm:spPr/>
      <dgm:t>
        <a:bodyPr/>
        <a:lstStyle/>
        <a:p>
          <a:endParaRPr lang="tr-TR"/>
        </a:p>
      </dgm:t>
    </dgm:pt>
    <dgm:pt modelId="{218641C9-BA06-4BFC-BDD5-2CFBCBEB8990}">
      <dgm:prSet phldrT="[Metin]"/>
      <dgm:spPr/>
      <dgm:t>
        <a:bodyPr/>
        <a:lstStyle/>
        <a:p>
          <a:r>
            <a:rPr lang="tr-TR" dirty="0" smtClean="0"/>
            <a:t>İlgili </a:t>
          </a:r>
          <a:r>
            <a:rPr lang="tr-TR" b="1" dirty="0" smtClean="0">
              <a:solidFill>
                <a:schemeClr val="accent6">
                  <a:lumMod val="60000"/>
                  <a:lumOff val="40000"/>
                </a:schemeClr>
              </a:solidFill>
            </a:rPr>
            <a:t>Cumhuriyet Savcısını </a:t>
          </a:r>
          <a:r>
            <a:rPr lang="tr-TR" b="1" dirty="0" smtClean="0"/>
            <a:t>bilgilendirir.</a:t>
          </a:r>
          <a:endParaRPr lang="tr-TR" dirty="0"/>
        </a:p>
      </dgm:t>
    </dgm:pt>
    <dgm:pt modelId="{AA5D1B1E-89CD-4B0C-991E-B670B1FEB5F8}" type="parTrans" cxnId="{C135134F-C717-4AE4-B950-FB5D4309E0BC}">
      <dgm:prSet/>
      <dgm:spPr/>
      <dgm:t>
        <a:bodyPr/>
        <a:lstStyle/>
        <a:p>
          <a:endParaRPr lang="tr-TR"/>
        </a:p>
      </dgm:t>
    </dgm:pt>
    <dgm:pt modelId="{61E2F059-3494-4DD7-A5FB-D609AC7BE650}" type="sibTrans" cxnId="{C135134F-C717-4AE4-B950-FB5D4309E0BC}">
      <dgm:prSet/>
      <dgm:spPr/>
      <dgm:t>
        <a:bodyPr/>
        <a:lstStyle/>
        <a:p>
          <a:endParaRPr lang="tr-TR"/>
        </a:p>
      </dgm:t>
    </dgm:pt>
    <dgm:pt modelId="{01187C19-884A-4409-AD97-F42DD2B2F1BD}" type="pres">
      <dgm:prSet presAssocID="{6EC9A567-2A3B-4EB6-BBF0-E87E6D2B5894}" presName="composite" presStyleCnt="0">
        <dgm:presLayoutVars>
          <dgm:chMax val="3"/>
          <dgm:animLvl val="lvl"/>
          <dgm:resizeHandles val="exact"/>
        </dgm:presLayoutVars>
      </dgm:prSet>
      <dgm:spPr/>
    </dgm:pt>
    <dgm:pt modelId="{26A699D4-AB40-4402-8CD7-D99D71F4B686}" type="pres">
      <dgm:prSet presAssocID="{5C8A7CDA-938D-4221-B424-D14B1182CEEB}" presName="gear1" presStyleLbl="node1" presStyleIdx="0" presStyleCnt="3" custLinFactNeighborX="870" custLinFactNeighborY="-2944">
        <dgm:presLayoutVars>
          <dgm:chMax val="1"/>
          <dgm:bulletEnabled val="1"/>
        </dgm:presLayoutVars>
      </dgm:prSet>
      <dgm:spPr/>
      <dgm:t>
        <a:bodyPr/>
        <a:lstStyle/>
        <a:p>
          <a:endParaRPr lang="tr-TR"/>
        </a:p>
      </dgm:t>
    </dgm:pt>
    <dgm:pt modelId="{49E95AD3-087E-4CCB-9ECE-FCCD230CC337}" type="pres">
      <dgm:prSet presAssocID="{5C8A7CDA-938D-4221-B424-D14B1182CEEB}" presName="gear1srcNode" presStyleLbl="node1" presStyleIdx="0" presStyleCnt="3"/>
      <dgm:spPr/>
      <dgm:t>
        <a:bodyPr/>
        <a:lstStyle/>
        <a:p>
          <a:endParaRPr lang="tr-TR"/>
        </a:p>
      </dgm:t>
    </dgm:pt>
    <dgm:pt modelId="{63D74786-37A9-4514-B21C-847F038E8581}" type="pres">
      <dgm:prSet presAssocID="{5C8A7CDA-938D-4221-B424-D14B1182CEEB}" presName="gear1dstNode" presStyleLbl="node1" presStyleIdx="0" presStyleCnt="3"/>
      <dgm:spPr/>
      <dgm:t>
        <a:bodyPr/>
        <a:lstStyle/>
        <a:p>
          <a:endParaRPr lang="tr-TR"/>
        </a:p>
      </dgm:t>
    </dgm:pt>
    <dgm:pt modelId="{9C3F9D55-112D-42C1-B6DA-2EEB584AA04E}" type="pres">
      <dgm:prSet presAssocID="{51381AF1-78E1-43EA-94C1-E9D80B43D272}" presName="gear2" presStyleLbl="node1" presStyleIdx="1" presStyleCnt="3" custScaleX="163051" custScaleY="158852" custLinFactNeighborX="-39615" custLinFactNeighborY="6226">
        <dgm:presLayoutVars>
          <dgm:chMax val="1"/>
          <dgm:bulletEnabled val="1"/>
        </dgm:presLayoutVars>
      </dgm:prSet>
      <dgm:spPr/>
      <dgm:t>
        <a:bodyPr/>
        <a:lstStyle/>
        <a:p>
          <a:endParaRPr lang="tr-TR"/>
        </a:p>
      </dgm:t>
    </dgm:pt>
    <dgm:pt modelId="{7B5BA063-63F7-45A1-8C1E-DB2A9B1125CE}" type="pres">
      <dgm:prSet presAssocID="{51381AF1-78E1-43EA-94C1-E9D80B43D272}" presName="gear2srcNode" presStyleLbl="node1" presStyleIdx="1" presStyleCnt="3"/>
      <dgm:spPr/>
      <dgm:t>
        <a:bodyPr/>
        <a:lstStyle/>
        <a:p>
          <a:endParaRPr lang="tr-TR"/>
        </a:p>
      </dgm:t>
    </dgm:pt>
    <dgm:pt modelId="{0A56952B-305D-40CF-A75D-FBD98780D62B}" type="pres">
      <dgm:prSet presAssocID="{51381AF1-78E1-43EA-94C1-E9D80B43D272}" presName="gear2dstNode" presStyleLbl="node1" presStyleIdx="1" presStyleCnt="3"/>
      <dgm:spPr/>
      <dgm:t>
        <a:bodyPr/>
        <a:lstStyle/>
        <a:p>
          <a:endParaRPr lang="tr-TR"/>
        </a:p>
      </dgm:t>
    </dgm:pt>
    <dgm:pt modelId="{6003D74F-D0D5-45FA-9842-A1A11B62881B}" type="pres">
      <dgm:prSet presAssocID="{218641C9-BA06-4BFC-BDD5-2CFBCBEB8990}" presName="gear3" presStyleLbl="node1" presStyleIdx="2" presStyleCnt="3" custScaleX="130113" custScaleY="124035" custLinFactNeighborX="8798" custLinFactNeighborY="3658"/>
      <dgm:spPr/>
      <dgm:t>
        <a:bodyPr/>
        <a:lstStyle/>
        <a:p>
          <a:endParaRPr lang="tr-TR"/>
        </a:p>
      </dgm:t>
    </dgm:pt>
    <dgm:pt modelId="{2F0CD107-4CB9-465A-9304-5E61032557B9}" type="pres">
      <dgm:prSet presAssocID="{218641C9-BA06-4BFC-BDD5-2CFBCBEB8990}" presName="gear3tx" presStyleLbl="node1" presStyleIdx="2" presStyleCnt="3">
        <dgm:presLayoutVars>
          <dgm:chMax val="1"/>
          <dgm:bulletEnabled val="1"/>
        </dgm:presLayoutVars>
      </dgm:prSet>
      <dgm:spPr/>
      <dgm:t>
        <a:bodyPr/>
        <a:lstStyle/>
        <a:p>
          <a:endParaRPr lang="tr-TR"/>
        </a:p>
      </dgm:t>
    </dgm:pt>
    <dgm:pt modelId="{34F44723-6CA5-41EC-B5BE-58D56DD3BA3B}" type="pres">
      <dgm:prSet presAssocID="{218641C9-BA06-4BFC-BDD5-2CFBCBEB8990}" presName="gear3srcNode" presStyleLbl="node1" presStyleIdx="2" presStyleCnt="3"/>
      <dgm:spPr/>
      <dgm:t>
        <a:bodyPr/>
        <a:lstStyle/>
        <a:p>
          <a:endParaRPr lang="tr-TR"/>
        </a:p>
      </dgm:t>
    </dgm:pt>
    <dgm:pt modelId="{D8609088-6BE9-47A2-A325-06693BA58860}" type="pres">
      <dgm:prSet presAssocID="{218641C9-BA06-4BFC-BDD5-2CFBCBEB8990}" presName="gear3dstNode" presStyleLbl="node1" presStyleIdx="2" presStyleCnt="3"/>
      <dgm:spPr/>
      <dgm:t>
        <a:bodyPr/>
        <a:lstStyle/>
        <a:p>
          <a:endParaRPr lang="tr-TR"/>
        </a:p>
      </dgm:t>
    </dgm:pt>
    <dgm:pt modelId="{E0B2E9E3-2635-4005-9256-7874DC71549F}" type="pres">
      <dgm:prSet presAssocID="{F9D10A32-01E8-48A9-AB8E-391553D38774}" presName="connector1" presStyleLbl="sibTrans2D1" presStyleIdx="0" presStyleCnt="3" custScaleX="61867" custScaleY="77559" custLinFactNeighborX="22334" custLinFactNeighborY="-9059"/>
      <dgm:spPr/>
      <dgm:t>
        <a:bodyPr/>
        <a:lstStyle/>
        <a:p>
          <a:endParaRPr lang="tr-TR"/>
        </a:p>
      </dgm:t>
    </dgm:pt>
    <dgm:pt modelId="{04B4DD47-F006-4F3D-BF56-291299347DB0}" type="pres">
      <dgm:prSet presAssocID="{396AE698-A149-49E0-82F6-6498829B01DA}" presName="connector2" presStyleLbl="sibTrans2D1" presStyleIdx="1" presStyleCnt="3" custAng="1349764" custLinFactNeighborX="-61755" custLinFactNeighborY="2221"/>
      <dgm:spPr/>
      <dgm:t>
        <a:bodyPr/>
        <a:lstStyle/>
        <a:p>
          <a:endParaRPr lang="tr-TR"/>
        </a:p>
      </dgm:t>
    </dgm:pt>
    <dgm:pt modelId="{7068FD4A-EF98-4465-A523-338263980B02}" type="pres">
      <dgm:prSet presAssocID="{61E2F059-3494-4DD7-A5FB-D609AC7BE650}" presName="connector3" presStyleLbl="sibTrans2D1" presStyleIdx="2" presStyleCnt="3" custAng="1597825" custLinFactNeighborX="-9570" custLinFactNeighborY="7448"/>
      <dgm:spPr/>
      <dgm:t>
        <a:bodyPr/>
        <a:lstStyle/>
        <a:p>
          <a:endParaRPr lang="tr-TR"/>
        </a:p>
      </dgm:t>
    </dgm:pt>
  </dgm:ptLst>
  <dgm:cxnLst>
    <dgm:cxn modelId="{E864CB6A-D20C-4B96-9718-DE3C37BEDDE2}" type="presOf" srcId="{218641C9-BA06-4BFC-BDD5-2CFBCBEB8990}" destId="{2F0CD107-4CB9-465A-9304-5E61032557B9}" srcOrd="1" destOrd="0" presId="urn:microsoft.com/office/officeart/2005/8/layout/gear1"/>
    <dgm:cxn modelId="{0E04474D-C628-49F8-9076-0F146A47DF00}" type="presOf" srcId="{6EC9A567-2A3B-4EB6-BBF0-E87E6D2B5894}" destId="{01187C19-884A-4409-AD97-F42DD2B2F1BD}" srcOrd="0" destOrd="0" presId="urn:microsoft.com/office/officeart/2005/8/layout/gear1"/>
    <dgm:cxn modelId="{1E4F65E0-36D2-4D14-AEC9-04AA5751CB8C}" type="presOf" srcId="{F9D10A32-01E8-48A9-AB8E-391553D38774}" destId="{E0B2E9E3-2635-4005-9256-7874DC71549F}" srcOrd="0" destOrd="0" presId="urn:microsoft.com/office/officeart/2005/8/layout/gear1"/>
    <dgm:cxn modelId="{64D6F5E8-86D4-4700-8EF5-4D26D8DF0706}" type="presOf" srcId="{218641C9-BA06-4BFC-BDD5-2CFBCBEB8990}" destId="{6003D74F-D0D5-45FA-9842-A1A11B62881B}" srcOrd="0" destOrd="0" presId="urn:microsoft.com/office/officeart/2005/8/layout/gear1"/>
    <dgm:cxn modelId="{C79129F7-6BA2-497D-A10F-30DB2E2FD054}" type="presOf" srcId="{51381AF1-78E1-43EA-94C1-E9D80B43D272}" destId="{0A56952B-305D-40CF-A75D-FBD98780D62B}" srcOrd="2" destOrd="0" presId="urn:microsoft.com/office/officeart/2005/8/layout/gear1"/>
    <dgm:cxn modelId="{D52AE370-80E8-4114-8993-06AEBE7F9818}" srcId="{6EC9A567-2A3B-4EB6-BBF0-E87E6D2B5894}" destId="{5C8A7CDA-938D-4221-B424-D14B1182CEEB}" srcOrd="0" destOrd="0" parTransId="{9C834BBC-9D3B-4806-9199-34D2FE6595CF}" sibTransId="{F9D10A32-01E8-48A9-AB8E-391553D38774}"/>
    <dgm:cxn modelId="{7C73D117-8F6B-451E-ABF8-19314A6FF690}" type="presOf" srcId="{61E2F059-3494-4DD7-A5FB-D609AC7BE650}" destId="{7068FD4A-EF98-4465-A523-338263980B02}" srcOrd="0" destOrd="0" presId="urn:microsoft.com/office/officeart/2005/8/layout/gear1"/>
    <dgm:cxn modelId="{4AC6404D-55F5-4183-A06B-A4244394E366}" type="presOf" srcId="{5C8A7CDA-938D-4221-B424-D14B1182CEEB}" destId="{63D74786-37A9-4514-B21C-847F038E8581}" srcOrd="2" destOrd="0" presId="urn:microsoft.com/office/officeart/2005/8/layout/gear1"/>
    <dgm:cxn modelId="{D1957BE6-A0AD-4AE9-A757-F88445432296}" type="presOf" srcId="{5C8A7CDA-938D-4221-B424-D14B1182CEEB}" destId="{49E95AD3-087E-4CCB-9ECE-FCCD230CC337}" srcOrd="1" destOrd="0" presId="urn:microsoft.com/office/officeart/2005/8/layout/gear1"/>
    <dgm:cxn modelId="{F915A59D-5F52-4783-ACED-04720AB001CD}" type="presOf" srcId="{51381AF1-78E1-43EA-94C1-E9D80B43D272}" destId="{9C3F9D55-112D-42C1-B6DA-2EEB584AA04E}" srcOrd="0" destOrd="0" presId="urn:microsoft.com/office/officeart/2005/8/layout/gear1"/>
    <dgm:cxn modelId="{52BA785D-D6FB-4CBE-B7A6-19949E5B2B40}" type="presOf" srcId="{218641C9-BA06-4BFC-BDD5-2CFBCBEB8990}" destId="{34F44723-6CA5-41EC-B5BE-58D56DD3BA3B}" srcOrd="2" destOrd="0" presId="urn:microsoft.com/office/officeart/2005/8/layout/gear1"/>
    <dgm:cxn modelId="{71E039C3-388E-483C-9C0C-28A9DC983CD8}" type="presOf" srcId="{218641C9-BA06-4BFC-BDD5-2CFBCBEB8990}" destId="{D8609088-6BE9-47A2-A325-06693BA58860}" srcOrd="3" destOrd="0" presId="urn:microsoft.com/office/officeart/2005/8/layout/gear1"/>
    <dgm:cxn modelId="{DEB3C94C-43FC-409A-80EA-8A73D638BA3F}" type="presOf" srcId="{51381AF1-78E1-43EA-94C1-E9D80B43D272}" destId="{7B5BA063-63F7-45A1-8C1E-DB2A9B1125CE}" srcOrd="1" destOrd="0" presId="urn:microsoft.com/office/officeart/2005/8/layout/gear1"/>
    <dgm:cxn modelId="{DAECAF6E-CD1E-4CCE-8A01-FFF335A61553}" type="presOf" srcId="{5C8A7CDA-938D-4221-B424-D14B1182CEEB}" destId="{26A699D4-AB40-4402-8CD7-D99D71F4B686}" srcOrd="0" destOrd="0" presId="urn:microsoft.com/office/officeart/2005/8/layout/gear1"/>
    <dgm:cxn modelId="{1F9FBFCD-05EB-4377-827F-03F4A643BD28}" srcId="{6EC9A567-2A3B-4EB6-BBF0-E87E6D2B5894}" destId="{51381AF1-78E1-43EA-94C1-E9D80B43D272}" srcOrd="1" destOrd="0" parTransId="{0AF03DD7-D63C-48D7-88AA-4ADB34BC3CC1}" sibTransId="{396AE698-A149-49E0-82F6-6498829B01DA}"/>
    <dgm:cxn modelId="{C135134F-C717-4AE4-B950-FB5D4309E0BC}" srcId="{6EC9A567-2A3B-4EB6-BBF0-E87E6D2B5894}" destId="{218641C9-BA06-4BFC-BDD5-2CFBCBEB8990}" srcOrd="2" destOrd="0" parTransId="{AA5D1B1E-89CD-4B0C-991E-B670B1FEB5F8}" sibTransId="{61E2F059-3494-4DD7-A5FB-D609AC7BE650}"/>
    <dgm:cxn modelId="{F456EE94-D44C-4DFF-898E-D1D0D8196FF6}" type="presOf" srcId="{396AE698-A149-49E0-82F6-6498829B01DA}" destId="{04B4DD47-F006-4F3D-BF56-291299347DB0}" srcOrd="0" destOrd="0" presId="urn:microsoft.com/office/officeart/2005/8/layout/gear1"/>
    <dgm:cxn modelId="{4846E23F-90BC-483A-8607-399E373902DD}" type="presParOf" srcId="{01187C19-884A-4409-AD97-F42DD2B2F1BD}" destId="{26A699D4-AB40-4402-8CD7-D99D71F4B686}" srcOrd="0" destOrd="0" presId="urn:microsoft.com/office/officeart/2005/8/layout/gear1"/>
    <dgm:cxn modelId="{62939387-37B6-45D9-AE40-35B84FFA9B9C}" type="presParOf" srcId="{01187C19-884A-4409-AD97-F42DD2B2F1BD}" destId="{49E95AD3-087E-4CCB-9ECE-FCCD230CC337}" srcOrd="1" destOrd="0" presId="urn:microsoft.com/office/officeart/2005/8/layout/gear1"/>
    <dgm:cxn modelId="{2D6DF5D8-4971-4F79-A5B2-5F13881535A6}" type="presParOf" srcId="{01187C19-884A-4409-AD97-F42DD2B2F1BD}" destId="{63D74786-37A9-4514-B21C-847F038E8581}" srcOrd="2" destOrd="0" presId="urn:microsoft.com/office/officeart/2005/8/layout/gear1"/>
    <dgm:cxn modelId="{60D26A08-7182-4E45-BCF4-154D201DED43}" type="presParOf" srcId="{01187C19-884A-4409-AD97-F42DD2B2F1BD}" destId="{9C3F9D55-112D-42C1-B6DA-2EEB584AA04E}" srcOrd="3" destOrd="0" presId="urn:microsoft.com/office/officeart/2005/8/layout/gear1"/>
    <dgm:cxn modelId="{BD9ECB5E-1224-482F-9E27-3A2714F80FA3}" type="presParOf" srcId="{01187C19-884A-4409-AD97-F42DD2B2F1BD}" destId="{7B5BA063-63F7-45A1-8C1E-DB2A9B1125CE}" srcOrd="4" destOrd="0" presId="urn:microsoft.com/office/officeart/2005/8/layout/gear1"/>
    <dgm:cxn modelId="{2EBE541A-E7CD-4A15-96E7-C6E92654A807}" type="presParOf" srcId="{01187C19-884A-4409-AD97-F42DD2B2F1BD}" destId="{0A56952B-305D-40CF-A75D-FBD98780D62B}" srcOrd="5" destOrd="0" presId="urn:microsoft.com/office/officeart/2005/8/layout/gear1"/>
    <dgm:cxn modelId="{A7FB0A85-972F-491F-BBFE-C63BACDBD741}" type="presParOf" srcId="{01187C19-884A-4409-AD97-F42DD2B2F1BD}" destId="{6003D74F-D0D5-45FA-9842-A1A11B62881B}" srcOrd="6" destOrd="0" presId="urn:microsoft.com/office/officeart/2005/8/layout/gear1"/>
    <dgm:cxn modelId="{E96888FB-AA91-4609-8C95-01DB8D2F9520}" type="presParOf" srcId="{01187C19-884A-4409-AD97-F42DD2B2F1BD}" destId="{2F0CD107-4CB9-465A-9304-5E61032557B9}" srcOrd="7" destOrd="0" presId="urn:microsoft.com/office/officeart/2005/8/layout/gear1"/>
    <dgm:cxn modelId="{237EDC17-0D38-4C61-AE5C-F64A2BC603FB}" type="presParOf" srcId="{01187C19-884A-4409-AD97-F42DD2B2F1BD}" destId="{34F44723-6CA5-41EC-B5BE-58D56DD3BA3B}" srcOrd="8" destOrd="0" presId="urn:microsoft.com/office/officeart/2005/8/layout/gear1"/>
    <dgm:cxn modelId="{0461A7B6-713C-448C-B1DB-69861C7520A2}" type="presParOf" srcId="{01187C19-884A-4409-AD97-F42DD2B2F1BD}" destId="{D8609088-6BE9-47A2-A325-06693BA58860}" srcOrd="9" destOrd="0" presId="urn:microsoft.com/office/officeart/2005/8/layout/gear1"/>
    <dgm:cxn modelId="{E4A7E4C1-44C2-4D6D-A82D-D51D57F71D65}" type="presParOf" srcId="{01187C19-884A-4409-AD97-F42DD2B2F1BD}" destId="{E0B2E9E3-2635-4005-9256-7874DC71549F}" srcOrd="10" destOrd="0" presId="urn:microsoft.com/office/officeart/2005/8/layout/gear1"/>
    <dgm:cxn modelId="{29910A02-5A70-4300-BB8B-83A8ABA9FB9E}" type="presParOf" srcId="{01187C19-884A-4409-AD97-F42DD2B2F1BD}" destId="{04B4DD47-F006-4F3D-BF56-291299347DB0}" srcOrd="11" destOrd="0" presId="urn:microsoft.com/office/officeart/2005/8/layout/gear1"/>
    <dgm:cxn modelId="{F8F6A2E5-9928-4AE0-8554-321CCB174E1C}" type="presParOf" srcId="{01187C19-884A-4409-AD97-F42DD2B2F1BD}" destId="{7068FD4A-EF98-4465-A523-338263980B02}"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E70643-3681-444F-9609-83FDC17F134D}" type="doc">
      <dgm:prSet loTypeId="urn:microsoft.com/office/officeart/2005/8/layout/vProcess5" loCatId="process" qsTypeId="urn:microsoft.com/office/officeart/2005/8/quickstyle/3d1" qsCatId="3D" csTypeId="urn:microsoft.com/office/officeart/2005/8/colors/colorful2" csCatId="colorful" phldr="1"/>
      <dgm:spPr/>
      <dgm:t>
        <a:bodyPr/>
        <a:lstStyle/>
        <a:p>
          <a:endParaRPr lang="tr-TR"/>
        </a:p>
      </dgm:t>
    </dgm:pt>
    <dgm:pt modelId="{3344FDBC-3F21-4177-A4C9-65FBC79492BD}">
      <dgm:prSet phldrT="[Metin]"/>
      <dgm:spPr/>
      <dgm:t>
        <a:bodyPr/>
        <a:lstStyle/>
        <a:p>
          <a:r>
            <a:rPr lang="tr-TR" b="1" dirty="0" smtClean="0"/>
            <a:t>Bir vatandaş haberi olduğu halde 15 yaşını bitirmemiş bir çocuğa karşı işlenen cinsel istismar suçunu ihbar etmez ise 1.5 yıla kadar hapis cezası ile cezalandırılır.(TCK. Madde 278-3)</a:t>
          </a:r>
          <a:endParaRPr lang="tr-TR" b="1" dirty="0"/>
        </a:p>
      </dgm:t>
    </dgm:pt>
    <dgm:pt modelId="{F5DF22DD-DA6B-4B0C-8BD3-1447FB7DDEB3}" type="parTrans" cxnId="{89AF722F-1210-4AE2-88C9-16023A558849}">
      <dgm:prSet/>
      <dgm:spPr/>
      <dgm:t>
        <a:bodyPr/>
        <a:lstStyle/>
        <a:p>
          <a:endParaRPr lang="tr-TR" b="1"/>
        </a:p>
      </dgm:t>
    </dgm:pt>
    <dgm:pt modelId="{053E7E3C-1C31-41DC-B6FF-605D648B33B1}" type="sibTrans" cxnId="{89AF722F-1210-4AE2-88C9-16023A558849}">
      <dgm:prSet/>
      <dgm:spPr/>
      <dgm:t>
        <a:bodyPr/>
        <a:lstStyle/>
        <a:p>
          <a:endParaRPr lang="tr-TR" b="1"/>
        </a:p>
      </dgm:t>
    </dgm:pt>
    <dgm:pt modelId="{04526BC8-958D-43AA-A4ED-FF15613F06BF}">
      <dgm:prSet phldrT="[Metin]"/>
      <dgm:spPr/>
      <dgm:t>
        <a:bodyPr/>
        <a:lstStyle/>
        <a:p>
          <a:r>
            <a:rPr lang="tr-TR" b="1" dirty="0" smtClean="0"/>
            <a:t>Kamu görevlisi haberi olduğu halde cinsel istismar suçunu ihbar etmez ise 6 aydan 2 yıla kadar cezalandırılır. Kamu görevlisi olan kişi kolluk kuvvetleri personeli ise yukarıdaki ceza yarı oranında arttırılır.(TCK.Madde 279-1 ve 2)</a:t>
          </a:r>
          <a:endParaRPr lang="tr-TR" b="1" dirty="0"/>
        </a:p>
      </dgm:t>
    </dgm:pt>
    <dgm:pt modelId="{7BBC91DB-0063-44D2-9E9C-E68CEEED31D6}" type="parTrans" cxnId="{9564F670-C603-4968-A744-BE01D6432E1A}">
      <dgm:prSet/>
      <dgm:spPr/>
      <dgm:t>
        <a:bodyPr/>
        <a:lstStyle/>
        <a:p>
          <a:endParaRPr lang="tr-TR" b="1"/>
        </a:p>
      </dgm:t>
    </dgm:pt>
    <dgm:pt modelId="{15C4AFB6-6988-4373-A772-F6E3FAA33C87}" type="sibTrans" cxnId="{9564F670-C603-4968-A744-BE01D6432E1A}">
      <dgm:prSet/>
      <dgm:spPr/>
      <dgm:t>
        <a:bodyPr/>
        <a:lstStyle/>
        <a:p>
          <a:endParaRPr lang="tr-TR" b="1"/>
        </a:p>
      </dgm:t>
    </dgm:pt>
    <dgm:pt modelId="{AB34AEAB-D6F5-4A02-AE58-8635BEF03DE7}">
      <dgm:prSet phldrT="[Metin]"/>
      <dgm:spPr/>
      <dgm:t>
        <a:bodyPr/>
        <a:lstStyle/>
        <a:p>
          <a:r>
            <a:rPr lang="tr-TR" b="1" dirty="0" smtClean="0"/>
            <a:t>Sağlık mesleği mensupları haberi olduğu halde cinsel istismar suçunu ihbar etmez ise 1 yıla kadar hapis cezası ile cezalandırılır.(TCK.madde 280-1)</a:t>
          </a:r>
          <a:endParaRPr lang="tr-TR" b="1" dirty="0"/>
        </a:p>
      </dgm:t>
    </dgm:pt>
    <dgm:pt modelId="{240C370E-A7E3-4CDB-ABE8-EEC2064A7F56}" type="parTrans" cxnId="{47B646DB-FDBE-414D-902F-C07D05EAD782}">
      <dgm:prSet/>
      <dgm:spPr/>
      <dgm:t>
        <a:bodyPr/>
        <a:lstStyle/>
        <a:p>
          <a:endParaRPr lang="tr-TR" b="1"/>
        </a:p>
      </dgm:t>
    </dgm:pt>
    <dgm:pt modelId="{D6FBC743-2313-4310-8965-FC3685E3E748}" type="sibTrans" cxnId="{47B646DB-FDBE-414D-902F-C07D05EAD782}">
      <dgm:prSet/>
      <dgm:spPr/>
      <dgm:t>
        <a:bodyPr/>
        <a:lstStyle/>
        <a:p>
          <a:endParaRPr lang="tr-TR" b="1"/>
        </a:p>
      </dgm:t>
    </dgm:pt>
    <dgm:pt modelId="{AE2C224D-FD97-4688-A4C0-7932D6215B76}" type="pres">
      <dgm:prSet presAssocID="{C5E70643-3681-444F-9609-83FDC17F134D}" presName="outerComposite" presStyleCnt="0">
        <dgm:presLayoutVars>
          <dgm:chMax val="5"/>
          <dgm:dir/>
          <dgm:resizeHandles val="exact"/>
        </dgm:presLayoutVars>
      </dgm:prSet>
      <dgm:spPr/>
      <dgm:t>
        <a:bodyPr/>
        <a:lstStyle/>
        <a:p>
          <a:endParaRPr lang="tr-TR"/>
        </a:p>
      </dgm:t>
    </dgm:pt>
    <dgm:pt modelId="{C0E7EA0A-DB5A-43DC-8E4C-9486765E9656}" type="pres">
      <dgm:prSet presAssocID="{C5E70643-3681-444F-9609-83FDC17F134D}" presName="dummyMaxCanvas" presStyleCnt="0">
        <dgm:presLayoutVars/>
      </dgm:prSet>
      <dgm:spPr/>
    </dgm:pt>
    <dgm:pt modelId="{F4597242-0C9A-4CC0-8D44-AA06AB314A02}" type="pres">
      <dgm:prSet presAssocID="{C5E70643-3681-444F-9609-83FDC17F134D}" presName="ThreeNodes_1" presStyleLbl="node1" presStyleIdx="0" presStyleCnt="3" custScaleX="104880">
        <dgm:presLayoutVars>
          <dgm:bulletEnabled val="1"/>
        </dgm:presLayoutVars>
      </dgm:prSet>
      <dgm:spPr/>
      <dgm:t>
        <a:bodyPr/>
        <a:lstStyle/>
        <a:p>
          <a:endParaRPr lang="tr-TR"/>
        </a:p>
      </dgm:t>
    </dgm:pt>
    <dgm:pt modelId="{5BB8471E-5D53-4EF1-8872-72C41DACB018}" type="pres">
      <dgm:prSet presAssocID="{C5E70643-3681-444F-9609-83FDC17F134D}" presName="ThreeNodes_2" presStyleLbl="node1" presStyleIdx="1" presStyleCnt="3">
        <dgm:presLayoutVars>
          <dgm:bulletEnabled val="1"/>
        </dgm:presLayoutVars>
      </dgm:prSet>
      <dgm:spPr/>
      <dgm:t>
        <a:bodyPr/>
        <a:lstStyle/>
        <a:p>
          <a:endParaRPr lang="tr-TR"/>
        </a:p>
      </dgm:t>
    </dgm:pt>
    <dgm:pt modelId="{294CFCB6-6DFF-4973-8CEA-39E6CBE0BB07}" type="pres">
      <dgm:prSet presAssocID="{C5E70643-3681-444F-9609-83FDC17F134D}" presName="ThreeNodes_3" presStyleLbl="node1" presStyleIdx="2" presStyleCnt="3">
        <dgm:presLayoutVars>
          <dgm:bulletEnabled val="1"/>
        </dgm:presLayoutVars>
      </dgm:prSet>
      <dgm:spPr/>
      <dgm:t>
        <a:bodyPr/>
        <a:lstStyle/>
        <a:p>
          <a:endParaRPr lang="tr-TR"/>
        </a:p>
      </dgm:t>
    </dgm:pt>
    <dgm:pt modelId="{749483D0-3A5C-41AD-B522-009BCE274008}" type="pres">
      <dgm:prSet presAssocID="{C5E70643-3681-444F-9609-83FDC17F134D}" presName="ThreeConn_1-2" presStyleLbl="fgAccFollowNode1" presStyleIdx="0" presStyleCnt="2">
        <dgm:presLayoutVars>
          <dgm:bulletEnabled val="1"/>
        </dgm:presLayoutVars>
      </dgm:prSet>
      <dgm:spPr/>
      <dgm:t>
        <a:bodyPr/>
        <a:lstStyle/>
        <a:p>
          <a:endParaRPr lang="tr-TR"/>
        </a:p>
      </dgm:t>
    </dgm:pt>
    <dgm:pt modelId="{26E5FF31-7F64-4E97-B180-93E2776F4D76}" type="pres">
      <dgm:prSet presAssocID="{C5E70643-3681-444F-9609-83FDC17F134D}" presName="ThreeConn_2-3" presStyleLbl="fgAccFollowNode1" presStyleIdx="1" presStyleCnt="2">
        <dgm:presLayoutVars>
          <dgm:bulletEnabled val="1"/>
        </dgm:presLayoutVars>
      </dgm:prSet>
      <dgm:spPr/>
      <dgm:t>
        <a:bodyPr/>
        <a:lstStyle/>
        <a:p>
          <a:endParaRPr lang="tr-TR"/>
        </a:p>
      </dgm:t>
    </dgm:pt>
    <dgm:pt modelId="{365C6323-B7E5-4765-B7C5-0F5704580995}" type="pres">
      <dgm:prSet presAssocID="{C5E70643-3681-444F-9609-83FDC17F134D}" presName="ThreeNodes_1_text" presStyleLbl="node1" presStyleIdx="2" presStyleCnt="3">
        <dgm:presLayoutVars>
          <dgm:bulletEnabled val="1"/>
        </dgm:presLayoutVars>
      </dgm:prSet>
      <dgm:spPr/>
      <dgm:t>
        <a:bodyPr/>
        <a:lstStyle/>
        <a:p>
          <a:endParaRPr lang="tr-TR"/>
        </a:p>
      </dgm:t>
    </dgm:pt>
    <dgm:pt modelId="{7FBB2BD0-58C6-4662-9F01-F799BA5F1E3C}" type="pres">
      <dgm:prSet presAssocID="{C5E70643-3681-444F-9609-83FDC17F134D}" presName="ThreeNodes_2_text" presStyleLbl="node1" presStyleIdx="2" presStyleCnt="3">
        <dgm:presLayoutVars>
          <dgm:bulletEnabled val="1"/>
        </dgm:presLayoutVars>
      </dgm:prSet>
      <dgm:spPr/>
      <dgm:t>
        <a:bodyPr/>
        <a:lstStyle/>
        <a:p>
          <a:endParaRPr lang="tr-TR"/>
        </a:p>
      </dgm:t>
    </dgm:pt>
    <dgm:pt modelId="{52520496-87C7-42EF-87A7-1C0A5566489E}" type="pres">
      <dgm:prSet presAssocID="{C5E70643-3681-444F-9609-83FDC17F134D}" presName="ThreeNodes_3_text" presStyleLbl="node1" presStyleIdx="2" presStyleCnt="3">
        <dgm:presLayoutVars>
          <dgm:bulletEnabled val="1"/>
        </dgm:presLayoutVars>
      </dgm:prSet>
      <dgm:spPr/>
      <dgm:t>
        <a:bodyPr/>
        <a:lstStyle/>
        <a:p>
          <a:endParaRPr lang="tr-TR"/>
        </a:p>
      </dgm:t>
    </dgm:pt>
  </dgm:ptLst>
  <dgm:cxnLst>
    <dgm:cxn modelId="{FF1ACB34-4C59-427B-BE48-156B87227BE8}" type="presOf" srcId="{04526BC8-958D-43AA-A4ED-FF15613F06BF}" destId="{7FBB2BD0-58C6-4662-9F01-F799BA5F1E3C}" srcOrd="1" destOrd="0" presId="urn:microsoft.com/office/officeart/2005/8/layout/vProcess5"/>
    <dgm:cxn modelId="{F6AAC2D6-27F5-47C0-9209-9C89B0B88F82}" type="presOf" srcId="{AB34AEAB-D6F5-4A02-AE58-8635BEF03DE7}" destId="{294CFCB6-6DFF-4973-8CEA-39E6CBE0BB07}" srcOrd="0" destOrd="0" presId="urn:microsoft.com/office/officeart/2005/8/layout/vProcess5"/>
    <dgm:cxn modelId="{57C89498-3260-477B-8634-5739876E74B7}" type="presOf" srcId="{C5E70643-3681-444F-9609-83FDC17F134D}" destId="{AE2C224D-FD97-4688-A4C0-7932D6215B76}" srcOrd="0" destOrd="0" presId="urn:microsoft.com/office/officeart/2005/8/layout/vProcess5"/>
    <dgm:cxn modelId="{E41B294F-B711-4D97-864E-C375DC6F8E55}" type="presOf" srcId="{04526BC8-958D-43AA-A4ED-FF15613F06BF}" destId="{5BB8471E-5D53-4EF1-8872-72C41DACB018}" srcOrd="0" destOrd="0" presId="urn:microsoft.com/office/officeart/2005/8/layout/vProcess5"/>
    <dgm:cxn modelId="{89AF722F-1210-4AE2-88C9-16023A558849}" srcId="{C5E70643-3681-444F-9609-83FDC17F134D}" destId="{3344FDBC-3F21-4177-A4C9-65FBC79492BD}" srcOrd="0" destOrd="0" parTransId="{F5DF22DD-DA6B-4B0C-8BD3-1447FB7DDEB3}" sibTransId="{053E7E3C-1C31-41DC-B6FF-605D648B33B1}"/>
    <dgm:cxn modelId="{3953074D-8E36-4C47-86CA-EF9801C19A6B}" type="presOf" srcId="{053E7E3C-1C31-41DC-B6FF-605D648B33B1}" destId="{749483D0-3A5C-41AD-B522-009BCE274008}" srcOrd="0" destOrd="0" presId="urn:microsoft.com/office/officeart/2005/8/layout/vProcess5"/>
    <dgm:cxn modelId="{47B646DB-FDBE-414D-902F-C07D05EAD782}" srcId="{C5E70643-3681-444F-9609-83FDC17F134D}" destId="{AB34AEAB-D6F5-4A02-AE58-8635BEF03DE7}" srcOrd="2" destOrd="0" parTransId="{240C370E-A7E3-4CDB-ABE8-EEC2064A7F56}" sibTransId="{D6FBC743-2313-4310-8965-FC3685E3E748}"/>
    <dgm:cxn modelId="{9564F670-C603-4968-A744-BE01D6432E1A}" srcId="{C5E70643-3681-444F-9609-83FDC17F134D}" destId="{04526BC8-958D-43AA-A4ED-FF15613F06BF}" srcOrd="1" destOrd="0" parTransId="{7BBC91DB-0063-44D2-9E9C-E68CEEED31D6}" sibTransId="{15C4AFB6-6988-4373-A772-F6E3FAA33C87}"/>
    <dgm:cxn modelId="{68BDBD9E-382A-41AC-AA2B-8BA3C47CD6A2}" type="presOf" srcId="{3344FDBC-3F21-4177-A4C9-65FBC79492BD}" destId="{F4597242-0C9A-4CC0-8D44-AA06AB314A02}" srcOrd="0" destOrd="0" presId="urn:microsoft.com/office/officeart/2005/8/layout/vProcess5"/>
    <dgm:cxn modelId="{655089A2-7B7B-492C-9C90-34996622A5B1}" type="presOf" srcId="{AB34AEAB-D6F5-4A02-AE58-8635BEF03DE7}" destId="{52520496-87C7-42EF-87A7-1C0A5566489E}" srcOrd="1" destOrd="0" presId="urn:microsoft.com/office/officeart/2005/8/layout/vProcess5"/>
    <dgm:cxn modelId="{C92C76A5-15F5-4722-A2BA-086CB049F3A3}" type="presOf" srcId="{15C4AFB6-6988-4373-A772-F6E3FAA33C87}" destId="{26E5FF31-7F64-4E97-B180-93E2776F4D76}" srcOrd="0" destOrd="0" presId="urn:microsoft.com/office/officeart/2005/8/layout/vProcess5"/>
    <dgm:cxn modelId="{F81AD831-247C-4A1A-911D-527BDE3684BC}" type="presOf" srcId="{3344FDBC-3F21-4177-A4C9-65FBC79492BD}" destId="{365C6323-B7E5-4765-B7C5-0F5704580995}" srcOrd="1" destOrd="0" presId="urn:microsoft.com/office/officeart/2005/8/layout/vProcess5"/>
    <dgm:cxn modelId="{9905D789-1E57-4447-BEDD-EC2132A69369}" type="presParOf" srcId="{AE2C224D-FD97-4688-A4C0-7932D6215B76}" destId="{C0E7EA0A-DB5A-43DC-8E4C-9486765E9656}" srcOrd="0" destOrd="0" presId="urn:microsoft.com/office/officeart/2005/8/layout/vProcess5"/>
    <dgm:cxn modelId="{61B88EBB-5B9C-4E4A-B7F9-4CA6972FBEFA}" type="presParOf" srcId="{AE2C224D-FD97-4688-A4C0-7932D6215B76}" destId="{F4597242-0C9A-4CC0-8D44-AA06AB314A02}" srcOrd="1" destOrd="0" presId="urn:microsoft.com/office/officeart/2005/8/layout/vProcess5"/>
    <dgm:cxn modelId="{AD39B6BE-A859-4625-96C2-159B726F1DFF}" type="presParOf" srcId="{AE2C224D-FD97-4688-A4C0-7932D6215B76}" destId="{5BB8471E-5D53-4EF1-8872-72C41DACB018}" srcOrd="2" destOrd="0" presId="urn:microsoft.com/office/officeart/2005/8/layout/vProcess5"/>
    <dgm:cxn modelId="{76935F24-452F-4FB1-A9F2-79B056B7ED27}" type="presParOf" srcId="{AE2C224D-FD97-4688-A4C0-7932D6215B76}" destId="{294CFCB6-6DFF-4973-8CEA-39E6CBE0BB07}" srcOrd="3" destOrd="0" presId="urn:microsoft.com/office/officeart/2005/8/layout/vProcess5"/>
    <dgm:cxn modelId="{1CD77B62-2138-4A43-87DA-99959955F308}" type="presParOf" srcId="{AE2C224D-FD97-4688-A4C0-7932D6215B76}" destId="{749483D0-3A5C-41AD-B522-009BCE274008}" srcOrd="4" destOrd="0" presId="urn:microsoft.com/office/officeart/2005/8/layout/vProcess5"/>
    <dgm:cxn modelId="{E9FA4D3A-568A-4AC2-BD3B-8FBB003B86CC}" type="presParOf" srcId="{AE2C224D-FD97-4688-A4C0-7932D6215B76}" destId="{26E5FF31-7F64-4E97-B180-93E2776F4D76}" srcOrd="5" destOrd="0" presId="urn:microsoft.com/office/officeart/2005/8/layout/vProcess5"/>
    <dgm:cxn modelId="{DB339DFD-9BB4-4441-A377-DC45B6F096A5}" type="presParOf" srcId="{AE2C224D-FD97-4688-A4C0-7932D6215B76}" destId="{365C6323-B7E5-4765-B7C5-0F5704580995}" srcOrd="6" destOrd="0" presId="urn:microsoft.com/office/officeart/2005/8/layout/vProcess5"/>
    <dgm:cxn modelId="{B0F42ADF-6E85-4FDC-A9C7-19F1EF2480CE}" type="presParOf" srcId="{AE2C224D-FD97-4688-A4C0-7932D6215B76}" destId="{7FBB2BD0-58C6-4662-9F01-F799BA5F1E3C}" srcOrd="7" destOrd="0" presId="urn:microsoft.com/office/officeart/2005/8/layout/vProcess5"/>
    <dgm:cxn modelId="{C051E409-80A3-4DC4-A34E-A6F13A5261DC}" type="presParOf" srcId="{AE2C224D-FD97-4688-A4C0-7932D6215B76}" destId="{52520496-87C7-42EF-87A7-1C0A5566489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4E090-65E8-4802-BF2F-6E87B1384611}">
      <dsp:nvSpPr>
        <dsp:cNvPr id="0" name=""/>
        <dsp:cNvSpPr/>
      </dsp:nvSpPr>
      <dsp:spPr>
        <a:xfrm>
          <a:off x="0" y="0"/>
          <a:ext cx="8064896" cy="123848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tr-TR" sz="2500" kern="1200" dirty="0" smtClean="0"/>
            <a:t>Ailenin yaşadığı travmanın ve yaşanan olayın sağlıklı değerlendirilmesi amacıyla aile ile görüşülmesi.</a:t>
          </a:r>
          <a:endParaRPr lang="tr-TR" sz="2500" kern="1200" dirty="0"/>
        </a:p>
      </dsp:txBody>
      <dsp:txXfrm>
        <a:off x="1736827" y="0"/>
        <a:ext cx="6328068" cy="1238481"/>
      </dsp:txXfrm>
    </dsp:sp>
    <dsp:sp modelId="{15D03EE3-5924-4566-B0E8-EE84B35E7E48}">
      <dsp:nvSpPr>
        <dsp:cNvPr id="0" name=""/>
        <dsp:cNvSpPr/>
      </dsp:nvSpPr>
      <dsp:spPr>
        <a:xfrm>
          <a:off x="222175" y="72005"/>
          <a:ext cx="995046" cy="1080421"/>
        </a:xfrm>
        <a:prstGeom prst="roundRect">
          <a:avLst>
            <a:gd name="adj" fmla="val 10000"/>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BB4B7A0E-75C3-4190-B82D-947B6CCE32DB}">
      <dsp:nvSpPr>
        <dsp:cNvPr id="0" name=""/>
        <dsp:cNvSpPr/>
      </dsp:nvSpPr>
      <dsp:spPr>
        <a:xfrm>
          <a:off x="0" y="1362329"/>
          <a:ext cx="8064896" cy="1238481"/>
        </a:xfrm>
        <a:prstGeom prst="roundRect">
          <a:avLst>
            <a:gd name="adj" fmla="val 10000"/>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tr-TR" sz="2500" kern="1200" dirty="0" smtClean="0"/>
            <a:t>Ailenin ilk danışmanlık gereksinimlerinin  karşılanması</a:t>
          </a:r>
          <a:endParaRPr lang="tr-TR" sz="2500" kern="1200" dirty="0"/>
        </a:p>
      </dsp:txBody>
      <dsp:txXfrm>
        <a:off x="1736827" y="1362329"/>
        <a:ext cx="6328068" cy="1238481"/>
      </dsp:txXfrm>
    </dsp:sp>
    <dsp:sp modelId="{64F79F4A-F633-49EE-926D-CC6913388DE8}">
      <dsp:nvSpPr>
        <dsp:cNvPr id="0" name=""/>
        <dsp:cNvSpPr/>
      </dsp:nvSpPr>
      <dsp:spPr>
        <a:xfrm>
          <a:off x="0" y="1944212"/>
          <a:ext cx="1258010" cy="411661"/>
        </a:xfrm>
        <a:prstGeom prst="roundRect">
          <a:avLst>
            <a:gd name="adj" fmla="val 10000"/>
          </a:avLst>
        </a:prstGeom>
        <a:solidFill>
          <a:schemeClr val="accent2">
            <a:tint val="50000"/>
            <a:hueOff val="1667625"/>
            <a:satOff val="-1491"/>
            <a:lumOff val="4"/>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5FAFD007-F59F-47C2-AD42-EF4F2AB44DDB}">
      <dsp:nvSpPr>
        <dsp:cNvPr id="0" name=""/>
        <dsp:cNvSpPr/>
      </dsp:nvSpPr>
      <dsp:spPr>
        <a:xfrm>
          <a:off x="0" y="2724658"/>
          <a:ext cx="8064896" cy="1238481"/>
        </a:xfrm>
        <a:prstGeom prst="roundRect">
          <a:avLst>
            <a:gd name="adj" fmla="val 10000"/>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tr-TR" sz="2500" kern="1200" dirty="0" smtClean="0"/>
            <a:t>Meslek elemanlarının hizmet içi eğitimlerine destek verilmesi</a:t>
          </a:r>
          <a:endParaRPr lang="tr-TR" sz="2500" kern="1200" dirty="0"/>
        </a:p>
      </dsp:txBody>
      <dsp:txXfrm>
        <a:off x="1736827" y="2724658"/>
        <a:ext cx="6328068" cy="1238481"/>
      </dsp:txXfrm>
    </dsp:sp>
    <dsp:sp modelId="{3481F3BB-C31C-42B6-949C-6C87195CE425}">
      <dsp:nvSpPr>
        <dsp:cNvPr id="0" name=""/>
        <dsp:cNvSpPr/>
      </dsp:nvSpPr>
      <dsp:spPr>
        <a:xfrm>
          <a:off x="375779" y="2736300"/>
          <a:ext cx="995046" cy="990785"/>
        </a:xfrm>
        <a:prstGeom prst="roundRect">
          <a:avLst>
            <a:gd name="adj" fmla="val 10000"/>
          </a:avLst>
        </a:prstGeom>
        <a:solidFill>
          <a:schemeClr val="accent2">
            <a:tint val="50000"/>
            <a:hueOff val="3335250"/>
            <a:satOff val="-2982"/>
            <a:lumOff val="9"/>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9F481B99-F2E7-45E0-8097-AE754EB7FC0B}">
      <dsp:nvSpPr>
        <dsp:cNvPr id="0" name=""/>
        <dsp:cNvSpPr/>
      </dsp:nvSpPr>
      <dsp:spPr>
        <a:xfrm>
          <a:off x="0" y="4086988"/>
          <a:ext cx="8064896" cy="1238481"/>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tr-TR" sz="2500" kern="1200" dirty="0" smtClean="0"/>
            <a:t>Toplumun çocuğa yönelik suçlar ve korunma yolları konusunda eğitimlerinin yapılması</a:t>
          </a:r>
          <a:endParaRPr lang="tr-TR" sz="2500" kern="1200" dirty="0"/>
        </a:p>
      </dsp:txBody>
      <dsp:txXfrm>
        <a:off x="1736827" y="4086988"/>
        <a:ext cx="6328068" cy="1238481"/>
      </dsp:txXfrm>
    </dsp:sp>
    <dsp:sp modelId="{B0924F57-0287-4812-8BF3-8D826C3BD533}">
      <dsp:nvSpPr>
        <dsp:cNvPr id="0" name=""/>
        <dsp:cNvSpPr/>
      </dsp:nvSpPr>
      <dsp:spPr>
        <a:xfrm>
          <a:off x="145357" y="4464492"/>
          <a:ext cx="1310626" cy="260170"/>
        </a:xfrm>
        <a:prstGeom prst="roundRect">
          <a:avLst>
            <a:gd name="adj" fmla="val 10000"/>
          </a:avLst>
        </a:prstGeom>
        <a:solidFill>
          <a:schemeClr val="accent2">
            <a:tint val="50000"/>
            <a:hueOff val="5002875"/>
            <a:satOff val="-4473"/>
            <a:lumOff val="13"/>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699D4-AB40-4402-8CD7-D99D71F4B686}">
      <dsp:nvSpPr>
        <dsp:cNvPr id="0" name=""/>
        <dsp:cNvSpPr/>
      </dsp:nvSpPr>
      <dsp:spPr>
        <a:xfrm>
          <a:off x="4427992" y="2952321"/>
          <a:ext cx="3509730" cy="3509730"/>
        </a:xfrm>
        <a:prstGeom prst="gear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tr-TR" sz="2300" b="1" kern="1200" dirty="0" smtClean="0"/>
            <a:t>Baro’dan çocuk için </a:t>
          </a:r>
          <a:r>
            <a:rPr lang="tr-TR" sz="2300" b="1" kern="1200" dirty="0" smtClean="0">
              <a:solidFill>
                <a:schemeClr val="accent6">
                  <a:lumMod val="60000"/>
                  <a:lumOff val="40000"/>
                </a:schemeClr>
              </a:solidFill>
            </a:rPr>
            <a:t>avukat talebinde </a:t>
          </a:r>
          <a:r>
            <a:rPr lang="tr-TR" sz="2300" kern="1200" dirty="0" smtClean="0"/>
            <a:t>bulunur.</a:t>
          </a:r>
          <a:endParaRPr lang="tr-TR" sz="2300" kern="1200" dirty="0"/>
        </a:p>
      </dsp:txBody>
      <dsp:txXfrm>
        <a:off x="5133604" y="3774458"/>
        <a:ext cx="2098506" cy="1804074"/>
      </dsp:txXfrm>
    </dsp:sp>
    <dsp:sp modelId="{9C3F9D55-112D-42C1-B6DA-2EEB584AA04E}">
      <dsp:nvSpPr>
        <dsp:cNvPr id="0" name=""/>
        <dsp:cNvSpPr/>
      </dsp:nvSpPr>
      <dsp:spPr>
        <a:xfrm>
          <a:off x="539549" y="1633887"/>
          <a:ext cx="4161927" cy="4054746"/>
        </a:xfrm>
        <a:prstGeom prst="gear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tr-TR" sz="2200" b="1" kern="1200" dirty="0" smtClean="0"/>
            <a:t>Çocuk Cumhuriyet savcısının talimatları doğrultusunda hiç beklemeden </a:t>
          </a:r>
          <a:r>
            <a:rPr lang="tr-TR" sz="2200" b="1" kern="1200" dirty="0" err="1" smtClean="0">
              <a:solidFill>
                <a:srgbClr val="C00000"/>
              </a:solidFill>
            </a:rPr>
            <a:t>ÇİM’e</a:t>
          </a:r>
          <a:r>
            <a:rPr lang="tr-TR" sz="2200" b="1" kern="1200" dirty="0" smtClean="0">
              <a:solidFill>
                <a:srgbClr val="C00000"/>
              </a:solidFill>
            </a:rPr>
            <a:t> </a:t>
          </a:r>
          <a:r>
            <a:rPr lang="tr-TR" sz="2200" b="1" kern="1200" dirty="0" smtClean="0"/>
            <a:t>haber verir.</a:t>
          </a:r>
          <a:endParaRPr lang="tr-TR" sz="2200" b="1" kern="1200" dirty="0"/>
        </a:p>
      </dsp:txBody>
      <dsp:txXfrm>
        <a:off x="1575923" y="2660851"/>
        <a:ext cx="2089179" cy="2000818"/>
      </dsp:txXfrm>
    </dsp:sp>
    <dsp:sp modelId="{6003D74F-D0D5-45FA-9842-A1A11B62881B}">
      <dsp:nvSpPr>
        <dsp:cNvPr id="0" name=""/>
        <dsp:cNvSpPr/>
      </dsp:nvSpPr>
      <dsp:spPr>
        <a:xfrm rot="20700000">
          <a:off x="3650220" y="304401"/>
          <a:ext cx="3309712" cy="3046426"/>
        </a:xfrm>
        <a:prstGeom prst="gear6">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tr-TR" sz="2300" kern="1200" dirty="0" smtClean="0"/>
            <a:t>İlgili </a:t>
          </a:r>
          <a:r>
            <a:rPr lang="tr-TR" sz="2300" b="1" kern="1200" dirty="0" smtClean="0">
              <a:solidFill>
                <a:schemeClr val="accent6">
                  <a:lumMod val="60000"/>
                  <a:lumOff val="40000"/>
                </a:schemeClr>
              </a:solidFill>
            </a:rPr>
            <a:t>Cumhuriyet Savcısını </a:t>
          </a:r>
          <a:r>
            <a:rPr lang="tr-TR" sz="2300" b="1" kern="1200" dirty="0" smtClean="0"/>
            <a:t>bilgilendirir.</a:t>
          </a:r>
          <a:endParaRPr lang="tr-TR" sz="2300" kern="1200" dirty="0"/>
        </a:p>
      </dsp:txBody>
      <dsp:txXfrm rot="-20700000">
        <a:off x="4391753" y="956956"/>
        <a:ext cx="1826646" cy="1741317"/>
      </dsp:txXfrm>
    </dsp:sp>
    <dsp:sp modelId="{E0B2E9E3-2635-4005-9256-7874DC71549F}">
      <dsp:nvSpPr>
        <dsp:cNvPr id="0" name=""/>
        <dsp:cNvSpPr/>
      </dsp:nvSpPr>
      <dsp:spPr>
        <a:xfrm>
          <a:off x="6012167" y="2608981"/>
          <a:ext cx="2779347" cy="3484303"/>
        </a:xfrm>
        <a:prstGeom prst="circularArrow">
          <a:avLst>
            <a:gd name="adj1" fmla="val 4688"/>
            <a:gd name="adj2" fmla="val 299029"/>
            <a:gd name="adj3" fmla="val 2551757"/>
            <a:gd name="adj4" fmla="val 15786630"/>
            <a:gd name="adj5" fmla="val 546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4B4DD47-F006-4F3D-BF56-291299347DB0}">
      <dsp:nvSpPr>
        <dsp:cNvPr id="0" name=""/>
        <dsp:cNvSpPr/>
      </dsp:nvSpPr>
      <dsp:spPr>
        <a:xfrm rot="1349764">
          <a:off x="-112329" y="1724405"/>
          <a:ext cx="3264049" cy="3264049"/>
        </a:xfrm>
        <a:prstGeom prst="leftCircularArrow">
          <a:avLst>
            <a:gd name="adj1" fmla="val 6452"/>
            <a:gd name="adj2" fmla="val 429999"/>
            <a:gd name="adj3" fmla="val 10489124"/>
            <a:gd name="adj4" fmla="val 14837806"/>
            <a:gd name="adj5" fmla="val 7527"/>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068FD4A-EF98-4465-A523-338263980B02}">
      <dsp:nvSpPr>
        <dsp:cNvPr id="0" name=""/>
        <dsp:cNvSpPr/>
      </dsp:nvSpPr>
      <dsp:spPr>
        <a:xfrm rot="1597825">
          <a:off x="2869815" y="170016"/>
          <a:ext cx="3519302" cy="3519302"/>
        </a:xfrm>
        <a:prstGeom prst="circularArrow">
          <a:avLst>
            <a:gd name="adj1" fmla="val 5984"/>
            <a:gd name="adj2" fmla="val 394124"/>
            <a:gd name="adj3" fmla="val 13313824"/>
            <a:gd name="adj4" fmla="val 10508221"/>
            <a:gd name="adj5" fmla="val 6981"/>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E64EF6-7DA0-41DE-AB31-6D01754EF7F5}" type="datetimeFigureOut">
              <a:rPr lang="tr-TR" smtClean="0"/>
              <a:pPr/>
              <a:t>20.10.2017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3F29D7-D4E0-44DF-A580-9A03FF727B9F}" type="slidenum">
              <a:rPr lang="tr-TR" smtClean="0"/>
              <a:pPr/>
              <a:t>‹#›</a:t>
            </a:fld>
            <a:endParaRPr lang="tr-TR"/>
          </a:p>
        </p:txBody>
      </p:sp>
    </p:spTree>
    <p:extLst>
      <p:ext uri="{BB962C8B-B14F-4D97-AF65-F5344CB8AC3E}">
        <p14:creationId xmlns:p14="http://schemas.microsoft.com/office/powerpoint/2010/main" val="1931279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Tree>
    <p:extLst>
      <p:ext uri="{BB962C8B-B14F-4D97-AF65-F5344CB8AC3E}">
        <p14:creationId xmlns:p14="http://schemas.microsoft.com/office/powerpoint/2010/main" val="687749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Tree>
    <p:extLst>
      <p:ext uri="{BB962C8B-B14F-4D97-AF65-F5344CB8AC3E}">
        <p14:creationId xmlns:p14="http://schemas.microsoft.com/office/powerpoint/2010/main" val="1614813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a:p>
            <a:pPr eaLnBrk="1" hangingPunct="1">
              <a:spcBef>
                <a:spcPct val="0"/>
              </a:spcBef>
            </a:pPr>
            <a:endParaRPr lang="tr-TR" dirty="0" smtClean="0"/>
          </a:p>
          <a:p>
            <a:pPr eaLnBrk="1" hangingPunct="1">
              <a:spcBef>
                <a:spcPct val="0"/>
              </a:spcBef>
            </a:pPr>
            <a:r>
              <a:rPr lang="tr-TR" dirty="0" smtClean="0"/>
              <a:t>Ayrıca meslek elemanları ve aileler danışmak amacıyla ya da konsültasyon için doğrudan </a:t>
            </a:r>
            <a:r>
              <a:rPr lang="tr-TR" dirty="0" err="1" smtClean="0"/>
              <a:t>ÇİM’e</a:t>
            </a:r>
            <a:r>
              <a:rPr lang="tr-TR" dirty="0" smtClean="0"/>
              <a:t> danışabilir, çocuğu </a:t>
            </a:r>
            <a:r>
              <a:rPr lang="tr-TR" dirty="0" err="1" smtClean="0"/>
              <a:t>ÇİM’e</a:t>
            </a:r>
            <a:r>
              <a:rPr lang="tr-TR" dirty="0" smtClean="0"/>
              <a:t> yönlendirebilir.  </a:t>
            </a:r>
          </a:p>
        </p:txBody>
      </p:sp>
    </p:spTree>
    <p:extLst>
      <p:ext uri="{BB962C8B-B14F-4D97-AF65-F5344CB8AC3E}">
        <p14:creationId xmlns:p14="http://schemas.microsoft.com/office/powerpoint/2010/main" val="3833271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Tree>
    <p:extLst>
      <p:ext uri="{BB962C8B-B14F-4D97-AF65-F5344CB8AC3E}">
        <p14:creationId xmlns:p14="http://schemas.microsoft.com/office/powerpoint/2010/main" val="1922994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tr-TR" dirty="0" smtClean="0"/>
          </a:p>
        </p:txBody>
      </p:sp>
    </p:spTree>
    <p:extLst>
      <p:ext uri="{BB962C8B-B14F-4D97-AF65-F5344CB8AC3E}">
        <p14:creationId xmlns:p14="http://schemas.microsoft.com/office/powerpoint/2010/main" val="2227068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spcBef>
                <a:spcPct val="0"/>
              </a:spcBef>
              <a:defRPr/>
            </a:pPr>
            <a:r>
              <a:rPr lang="tr-TR" dirty="0" smtClean="0"/>
              <a:t>ÇİM’in işleyiş süreci bu slaytta özetleniyor.</a:t>
            </a:r>
          </a:p>
          <a:p>
            <a:pPr eaLnBrk="1" hangingPunct="1">
              <a:spcBef>
                <a:spcPct val="0"/>
              </a:spcBef>
              <a:defRPr/>
            </a:pPr>
            <a:endParaRPr lang="tr-TR" dirty="0" smtClean="0"/>
          </a:p>
          <a:p>
            <a:pPr eaLnBrk="1" hangingPunct="1">
              <a:spcBef>
                <a:spcPct val="0"/>
              </a:spcBef>
              <a:defRPr/>
            </a:pPr>
            <a:r>
              <a:rPr lang="tr-TR" dirty="0" smtClean="0"/>
              <a:t>Makul şüphe varlığında durum kolluk kuvvetlerine bildirilir ve C. Savcısının talimatıyla kolluk kuvvetleri tarafından ÇİM’e getirilir.</a:t>
            </a:r>
          </a:p>
          <a:p>
            <a:pPr eaLnBrk="1" hangingPunct="1">
              <a:spcBef>
                <a:spcPct val="0"/>
              </a:spcBef>
              <a:defRPr/>
            </a:pPr>
            <a:r>
              <a:rPr lang="tr-TR" dirty="0" smtClean="0"/>
              <a:t>Bu arada C. Savcısı ve Avukat da ÇİM’e gelir.</a:t>
            </a:r>
          </a:p>
          <a:p>
            <a:pPr marL="285750" indent="-285750" fontAlgn="auto">
              <a:spcBef>
                <a:spcPts val="0"/>
              </a:spcBef>
              <a:spcAft>
                <a:spcPts val="0"/>
              </a:spcAft>
              <a:buFont typeface="Arial" pitchFamily="34" charset="0"/>
              <a:buChar char="•"/>
              <a:defRPr/>
            </a:pPr>
            <a:r>
              <a:rPr lang="tr-TR" dirty="0" smtClean="0"/>
              <a:t>ÇİM’de rutin değerlendirme yapılır; </a:t>
            </a:r>
          </a:p>
          <a:p>
            <a:pPr marL="742950" lvl="1" indent="-285750" fontAlgn="auto">
              <a:spcBef>
                <a:spcPts val="0"/>
              </a:spcBef>
              <a:spcAft>
                <a:spcPts val="0"/>
              </a:spcAft>
              <a:buFont typeface="Arial" pitchFamily="34" charset="0"/>
              <a:buChar char="•"/>
              <a:defRPr/>
            </a:pPr>
            <a:r>
              <a:rPr lang="tr-TR" dirty="0" smtClean="0"/>
              <a:t>Adli görüşme (Çocuğun beyanı kaydedilir) yapılır,  </a:t>
            </a:r>
          </a:p>
          <a:p>
            <a:pPr marL="742950" lvl="1" indent="-285750" fontAlgn="auto">
              <a:spcBef>
                <a:spcPts val="0"/>
              </a:spcBef>
              <a:spcAft>
                <a:spcPts val="0"/>
              </a:spcAft>
              <a:buFont typeface="Arial" pitchFamily="34" charset="0"/>
              <a:buChar char="•"/>
              <a:defRPr/>
            </a:pPr>
            <a:r>
              <a:rPr lang="tr-TR" dirty="0" smtClean="0"/>
              <a:t>Bedensel ve ruhsal muayenesi yapılır, </a:t>
            </a:r>
          </a:p>
          <a:p>
            <a:pPr marL="742950" lvl="1" indent="-285750" fontAlgn="auto">
              <a:spcBef>
                <a:spcPts val="0"/>
              </a:spcBef>
              <a:spcAft>
                <a:spcPts val="0"/>
              </a:spcAft>
              <a:buFont typeface="Arial" pitchFamily="34" charset="0"/>
              <a:buChar char="•"/>
              <a:defRPr/>
            </a:pPr>
            <a:r>
              <a:rPr lang="tr-TR" dirty="0" smtClean="0"/>
              <a:t>Raporu hazırlanır</a:t>
            </a:r>
          </a:p>
          <a:p>
            <a:pPr marL="742950" lvl="1" indent="-285750" fontAlgn="auto">
              <a:spcBef>
                <a:spcPts val="0"/>
              </a:spcBef>
              <a:spcAft>
                <a:spcPts val="0"/>
              </a:spcAft>
              <a:buFont typeface="Arial" pitchFamily="34" charset="0"/>
              <a:buChar char="•"/>
              <a:defRPr/>
            </a:pPr>
            <a:r>
              <a:rPr lang="tr-TR" dirty="0" smtClean="0"/>
              <a:t>İzlem planı yapılır. </a:t>
            </a:r>
          </a:p>
          <a:p>
            <a:pPr lvl="1" fontAlgn="auto">
              <a:spcBef>
                <a:spcPts val="0"/>
              </a:spcBef>
              <a:spcAft>
                <a:spcPts val="0"/>
              </a:spcAft>
              <a:buFont typeface="Arial" pitchFamily="34" charset="0"/>
              <a:buNone/>
              <a:defRPr/>
            </a:pPr>
            <a:endParaRPr lang="tr-TR" dirty="0" smtClean="0"/>
          </a:p>
          <a:p>
            <a:pPr lvl="1" fontAlgn="auto">
              <a:spcBef>
                <a:spcPts val="0"/>
              </a:spcBef>
              <a:spcAft>
                <a:spcPts val="0"/>
              </a:spcAft>
              <a:buFont typeface="Arial" pitchFamily="34" charset="0"/>
              <a:buNone/>
              <a:defRPr/>
            </a:pPr>
            <a:endParaRPr lang="tr-TR" dirty="0" smtClean="0"/>
          </a:p>
          <a:p>
            <a:pPr lvl="1" fontAlgn="auto">
              <a:spcBef>
                <a:spcPts val="0"/>
              </a:spcBef>
              <a:spcAft>
                <a:spcPts val="0"/>
              </a:spcAft>
              <a:buFont typeface="Arial" pitchFamily="34" charset="0"/>
              <a:buNone/>
              <a:defRPr/>
            </a:pPr>
            <a:r>
              <a:rPr lang="tr-TR" dirty="0" smtClean="0"/>
              <a:t>Eğer çocuğun cinsel istismarı konusunda danışma ya da konsültasyon gereksinimi varsa çocuk doğrudan ÇİM’e yönlendirilebilir. Bu durumda çocuğun ÇİM’e nakli danışma gereksinimi duyan personel ya da aile tarafından yapılır. </a:t>
            </a:r>
          </a:p>
          <a:p>
            <a:pPr lvl="1" fontAlgn="auto">
              <a:spcBef>
                <a:spcPts val="0"/>
              </a:spcBef>
              <a:spcAft>
                <a:spcPts val="0"/>
              </a:spcAft>
              <a:buFont typeface="Arial" pitchFamily="34" charset="0"/>
              <a:buNone/>
              <a:defRPr/>
            </a:pPr>
            <a:r>
              <a:rPr lang="tr-TR" dirty="0" smtClean="0"/>
              <a:t>ÇİM’de ön inceleme ve değerlendirme yapılır. Bu değerlendirmenin sonucunda cinsel istismarın varlığına ilişkin bir şüphe oluştu ise C. Savcısına bildirimde  bulunulur ve çocuk ÇİM’deki rutin değerlendirme protokolüne alınır.</a:t>
            </a:r>
          </a:p>
          <a:p>
            <a:pPr lvl="1" fontAlgn="auto">
              <a:spcBef>
                <a:spcPts val="0"/>
              </a:spcBef>
              <a:spcAft>
                <a:spcPts val="0"/>
              </a:spcAft>
              <a:buFont typeface="Arial" pitchFamily="34" charset="0"/>
              <a:buNone/>
              <a:defRPr/>
            </a:pPr>
            <a:endParaRPr lang="tr-TR" dirty="0" smtClean="0"/>
          </a:p>
          <a:p>
            <a:pPr lvl="1" fontAlgn="auto">
              <a:spcBef>
                <a:spcPts val="0"/>
              </a:spcBef>
              <a:spcAft>
                <a:spcPts val="0"/>
              </a:spcAft>
              <a:buFont typeface="Arial" pitchFamily="34" charset="0"/>
              <a:buNone/>
              <a:defRPr/>
            </a:pPr>
            <a:r>
              <a:rPr lang="tr-TR" dirty="0" smtClean="0"/>
              <a:t>Eğer cinsel istismara ilişkin bir şüphe oluşmadı ise çocuk sahip olduğu risklerin durumuna göre psikiyatrik değerlendirme ya da Sosyal hizmet yaklaşımı için gereli kurumlara yönlendirilir. </a:t>
            </a:r>
          </a:p>
          <a:p>
            <a:pPr lvl="1" fontAlgn="auto">
              <a:spcBef>
                <a:spcPts val="0"/>
              </a:spcBef>
              <a:spcAft>
                <a:spcPts val="0"/>
              </a:spcAft>
              <a:buFont typeface="Arial" pitchFamily="34" charset="0"/>
              <a:buNone/>
              <a:defRPr/>
            </a:pPr>
            <a:endParaRPr lang="tr-TR" dirty="0" smtClean="0"/>
          </a:p>
        </p:txBody>
      </p:sp>
    </p:spTree>
    <p:extLst>
      <p:ext uri="{BB962C8B-B14F-4D97-AF65-F5344CB8AC3E}">
        <p14:creationId xmlns:p14="http://schemas.microsoft.com/office/powerpoint/2010/main" val="2069516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tr-TR" smtClean="0"/>
              <a:t>ÇİM’de 24 saat hizmet verilmektedir.</a:t>
            </a:r>
          </a:p>
          <a:p>
            <a:endParaRPr lang="tr-TR" smtClean="0"/>
          </a:p>
          <a:p>
            <a:pPr eaLnBrk="1">
              <a:lnSpc>
                <a:spcPct val="150000"/>
              </a:lnSpc>
              <a:buClr>
                <a:srgbClr val="000000"/>
              </a:buClr>
              <a:buSzPct val="45000"/>
              <a:buFont typeface="Wingdings" pitchFamily="2" charset="2"/>
              <a:buNone/>
            </a:pPr>
            <a:r>
              <a:rPr lang="tr-TR" smtClean="0"/>
              <a:t>Adli Tıp Uzmanı, Psikolog, Psikolojik Danışman, Sosyal Hizmet Uzmanı ve hemşire 24 saat nöbet sistemi ile çalışmaktadır.</a:t>
            </a:r>
          </a:p>
          <a:p>
            <a:pPr eaLnBrk="1">
              <a:lnSpc>
                <a:spcPct val="150000"/>
              </a:lnSpc>
              <a:buClr>
                <a:srgbClr val="000000"/>
              </a:buClr>
              <a:buSzPct val="45000"/>
              <a:buFont typeface="Wingdings" pitchFamily="2" charset="2"/>
              <a:buNone/>
            </a:pPr>
            <a:r>
              <a:rPr lang="tr-TR" smtClean="0"/>
              <a:t>Çocuk psikyatrisi uzmanı ve çocuk hekimi konsültasyonla çalışmaktadır.</a:t>
            </a:r>
          </a:p>
          <a:p>
            <a:endParaRPr lang="tr-TR" smtClean="0"/>
          </a:p>
        </p:txBody>
      </p:sp>
      <p:sp>
        <p:nvSpPr>
          <p:cNvPr id="4" name="Slide Number Placeholder 3"/>
          <p:cNvSpPr>
            <a:spLocks noGrp="1"/>
          </p:cNvSpPr>
          <p:nvPr>
            <p:ph type="sldNum" sz="quarter" idx="5"/>
          </p:nvPr>
        </p:nvSpPr>
        <p:spPr/>
        <p:txBody>
          <a:bodyPr/>
          <a:lstStyle/>
          <a:p>
            <a:pPr>
              <a:defRPr/>
            </a:pPr>
            <a:fld id="{FA99817A-8175-466C-A99C-35EE19170C6A}" type="slidenum">
              <a:rPr lang="tr-TR" smtClean="0"/>
              <a:pPr>
                <a:defRPr/>
              </a:pPr>
              <a:t>20</a:t>
            </a:fld>
            <a:endParaRPr lang="tr-TR"/>
          </a:p>
        </p:txBody>
      </p:sp>
    </p:spTree>
    <p:extLst>
      <p:ext uri="{BB962C8B-B14F-4D97-AF65-F5344CB8AC3E}">
        <p14:creationId xmlns:p14="http://schemas.microsoft.com/office/powerpoint/2010/main" val="2249598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5AAEFAEA-D8E4-4E1F-9C35-972280822E42}" type="datetimeFigureOut">
              <a:rPr lang="tr-TR" smtClean="0"/>
              <a:pPr/>
              <a:t>20.10.2017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35AFCF1-54B2-4F46-9117-976CEF4D1E4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AAEFAEA-D8E4-4E1F-9C35-972280822E42}" type="datetimeFigureOut">
              <a:rPr lang="tr-TR" smtClean="0"/>
              <a:pPr/>
              <a:t>20.10.2017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35AFCF1-54B2-4F46-9117-976CEF4D1E4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AAEFAEA-D8E4-4E1F-9C35-972280822E42}" type="datetimeFigureOut">
              <a:rPr lang="tr-TR" smtClean="0"/>
              <a:pPr/>
              <a:t>20.10.2017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35AFCF1-54B2-4F46-9117-976CEF4D1E46}"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fld id="{5AAEFAEA-D8E4-4E1F-9C35-972280822E42}" type="datetimeFigureOut">
              <a:rPr lang="tr-TR" smtClean="0"/>
              <a:pPr/>
              <a:t>20.10.2017</a:t>
            </a:fld>
            <a:endParaRPr lang="tr-TR"/>
          </a:p>
        </p:txBody>
      </p:sp>
      <p:sp>
        <p:nvSpPr>
          <p:cNvPr id="17" name="16 Altbilgi Yer Tutucusu"/>
          <p:cNvSpPr>
            <a:spLocks noGrp="1"/>
          </p:cNvSpPr>
          <p:nvPr>
            <p:ph type="ftr" sz="quarter" idx="11"/>
          </p:nvPr>
        </p:nvSpPr>
        <p:spPr>
          <a:xfrm>
            <a:off x="2898648" y="6355080"/>
            <a:ext cx="3474720" cy="365760"/>
          </a:xfrm>
        </p:spPr>
        <p:txBody>
          <a:bodyPr/>
          <a:lstStyle/>
          <a:p>
            <a:endParaRPr lang="tr-TR"/>
          </a:p>
        </p:txBody>
      </p:sp>
      <p:sp>
        <p:nvSpPr>
          <p:cNvPr id="29" name="28 Slayt Numarası Yer Tutucusu"/>
          <p:cNvSpPr>
            <a:spLocks noGrp="1"/>
          </p:cNvSpPr>
          <p:nvPr>
            <p:ph type="sldNum" sz="quarter" idx="12"/>
          </p:nvPr>
        </p:nvSpPr>
        <p:spPr>
          <a:xfrm>
            <a:off x="1216152" y="6355080"/>
            <a:ext cx="1219200" cy="365760"/>
          </a:xfrm>
        </p:spPr>
        <p:txBody>
          <a:bodyPr/>
          <a:lstStyle/>
          <a:p>
            <a:fld id="{E35AFCF1-54B2-4F46-9117-976CEF4D1E46}" type="slidenum">
              <a:rPr lang="tr-TR" smtClean="0"/>
              <a:pPr/>
              <a:t>‹#›</a:t>
            </a:fld>
            <a:endParaRPr lang="tr-TR"/>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5AAEFAEA-D8E4-4E1F-9C35-972280822E42}" type="datetimeFigureOut">
              <a:rPr lang="tr-TR" smtClean="0"/>
              <a:pPr/>
              <a:t>20.10.2017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35AFCF1-54B2-4F46-9117-976CEF4D1E46}" type="slidenum">
              <a:rPr lang="tr-TR" smtClean="0"/>
              <a:pPr/>
              <a:t>‹#›</a:t>
            </a:fld>
            <a:endParaRPr lang="tr-TR"/>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fld id="{5AAEFAEA-D8E4-4E1F-9C35-972280822E42}" type="datetimeFigureOut">
              <a:rPr lang="tr-TR" smtClean="0"/>
              <a:pPr/>
              <a:t>20.10.2017</a:t>
            </a:fld>
            <a:endParaRPr lang="tr-TR"/>
          </a:p>
        </p:txBody>
      </p:sp>
      <p:sp>
        <p:nvSpPr>
          <p:cNvPr id="5" name="4 Altbilgi Yer Tutucusu"/>
          <p:cNvSpPr>
            <a:spLocks noGrp="1"/>
          </p:cNvSpPr>
          <p:nvPr>
            <p:ph type="ftr" sz="quarter" idx="11"/>
          </p:nvPr>
        </p:nvSpPr>
        <p:spPr>
          <a:xfrm>
            <a:off x="2898648" y="6355080"/>
            <a:ext cx="3474720" cy="365760"/>
          </a:xfrm>
        </p:spPr>
        <p:txBody>
          <a:bodyPr/>
          <a:lstStyle/>
          <a:p>
            <a:endParaRPr lang="tr-TR"/>
          </a:p>
        </p:txBody>
      </p:sp>
      <p:sp>
        <p:nvSpPr>
          <p:cNvPr id="6" name="5 Slayt Numarası Yer Tutucusu"/>
          <p:cNvSpPr>
            <a:spLocks noGrp="1"/>
          </p:cNvSpPr>
          <p:nvPr>
            <p:ph type="sldNum" sz="quarter" idx="12"/>
          </p:nvPr>
        </p:nvSpPr>
        <p:spPr>
          <a:xfrm>
            <a:off x="1069848" y="6355080"/>
            <a:ext cx="1520952" cy="365760"/>
          </a:xfrm>
        </p:spPr>
        <p:txBody>
          <a:bodyPr/>
          <a:lstStyle/>
          <a:p>
            <a:fld id="{E35AFCF1-54B2-4F46-9117-976CEF4D1E46}" type="slidenum">
              <a:rPr lang="tr-TR" smtClean="0"/>
              <a:pPr/>
              <a:t>‹#›</a:t>
            </a:fld>
            <a:endParaRPr lang="tr-TR"/>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5AAEFAEA-D8E4-4E1F-9C35-972280822E42}" type="datetimeFigureOut">
              <a:rPr lang="tr-TR" smtClean="0"/>
              <a:pPr/>
              <a:t>20.10.2017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35AFCF1-54B2-4F46-9117-976CEF4D1E46}" type="slidenum">
              <a:rPr lang="tr-TR" smtClean="0"/>
              <a:pPr/>
              <a:t>‹#›</a:t>
            </a:fld>
            <a:endParaRPr lang="tr-TR"/>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5AAEFAEA-D8E4-4E1F-9C35-972280822E42}" type="datetimeFigureOut">
              <a:rPr lang="tr-TR" smtClean="0"/>
              <a:pPr/>
              <a:t>20.10.2017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E35AFCF1-54B2-4F46-9117-976CEF4D1E46}" type="slidenum">
              <a:rPr lang="tr-TR" smtClean="0"/>
              <a:pPr/>
              <a:t>‹#›</a:t>
            </a:fld>
            <a:endParaRPr lang="tr-TR"/>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5AAEFAEA-D8E4-4E1F-9C35-972280822E42}" type="datetimeFigureOut">
              <a:rPr lang="tr-TR" smtClean="0"/>
              <a:pPr/>
              <a:t>20.10.2017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E35AFCF1-54B2-4F46-9117-976CEF4D1E46}" type="slidenum">
              <a:rPr lang="tr-TR" smtClean="0"/>
              <a:pPr/>
              <a:t>‹#›</a:t>
            </a:fld>
            <a:endParaRPr lang="tr-TR"/>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AAEFAEA-D8E4-4E1F-9C35-972280822E42}" type="datetimeFigureOut">
              <a:rPr lang="tr-TR" smtClean="0"/>
              <a:pPr/>
              <a:t>20.10.2017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E35AFCF1-54B2-4F46-9117-976CEF4D1E46}" type="slidenum">
              <a:rPr lang="tr-TR" smtClean="0"/>
              <a:pPr/>
              <a:t>‹#›</a:t>
            </a:fld>
            <a:endParaRPr lang="tr-TR"/>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AAEFAEA-D8E4-4E1F-9C35-972280822E42}" type="datetimeFigureOut">
              <a:rPr lang="tr-TR" smtClean="0"/>
              <a:pPr/>
              <a:t>20.10.2017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35AFCF1-54B2-4F46-9117-976CEF4D1E46}" type="slidenum">
              <a:rPr lang="tr-TR" smtClean="0"/>
              <a:pPr/>
              <a:t>‹#›</a:t>
            </a:fld>
            <a:endParaRPr lang="tr-TR"/>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AAEFAEA-D8E4-4E1F-9C35-972280822E42}" type="datetimeFigureOut">
              <a:rPr lang="tr-TR" smtClean="0"/>
              <a:pPr/>
              <a:t>20.10.2017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35AFCF1-54B2-4F46-9117-976CEF4D1E46}"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AAEFAEA-D8E4-4E1F-9C35-972280822E42}" type="datetimeFigureOut">
              <a:rPr lang="tr-TR" smtClean="0"/>
              <a:pPr/>
              <a:t>20.10.2017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35AFCF1-54B2-4F46-9117-976CEF4D1E46}" type="slidenum">
              <a:rPr lang="tr-TR" smtClean="0"/>
              <a:pPr/>
              <a:t>‹#›</a:t>
            </a:fld>
            <a:endParaRPr lang="tr-TR"/>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AAEFAEA-D8E4-4E1F-9C35-972280822E42}" type="datetimeFigureOut">
              <a:rPr lang="tr-TR" smtClean="0"/>
              <a:pPr/>
              <a:t>20.10.2017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35AFCF1-54B2-4F46-9117-976CEF4D1E46}" type="slidenum">
              <a:rPr lang="tr-TR" smtClean="0"/>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AAEFAEA-D8E4-4E1F-9C35-972280822E42}" type="datetimeFigureOut">
              <a:rPr lang="tr-TR" smtClean="0"/>
              <a:pPr/>
              <a:t>20.10.2017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35AFCF1-54B2-4F46-9117-976CEF4D1E46}" type="slidenum">
              <a:rPr lang="tr-TR" smtClean="0"/>
              <a:pPr/>
              <a:t>‹#›</a:t>
            </a:fld>
            <a:endParaRPr lang="tr-TR"/>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5AAEFAEA-D8E4-4E1F-9C35-972280822E42}" type="datetimeFigureOut">
              <a:rPr lang="tr-TR" smtClean="0"/>
              <a:pPr/>
              <a:t>20.10.2017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35AFCF1-54B2-4F46-9117-976CEF4D1E4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5AAEFAEA-D8E4-4E1F-9C35-972280822E42}" type="datetimeFigureOut">
              <a:rPr lang="tr-TR" smtClean="0"/>
              <a:pPr/>
              <a:t>20.10.2017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35AFCF1-54B2-4F46-9117-976CEF4D1E4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AAEFAEA-D8E4-4E1F-9C35-972280822E42}" type="datetimeFigureOut">
              <a:rPr lang="tr-TR" smtClean="0"/>
              <a:pPr/>
              <a:t>20.10.2017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E35AFCF1-54B2-4F46-9117-976CEF4D1E4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5AAEFAEA-D8E4-4E1F-9C35-972280822E42}" type="datetimeFigureOut">
              <a:rPr lang="tr-TR" smtClean="0"/>
              <a:pPr/>
              <a:t>20.10.2017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E35AFCF1-54B2-4F46-9117-976CEF4D1E4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AAEFAEA-D8E4-4E1F-9C35-972280822E42}" type="datetimeFigureOut">
              <a:rPr lang="tr-TR" smtClean="0"/>
              <a:pPr/>
              <a:t>20.10.2017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E35AFCF1-54B2-4F46-9117-976CEF4D1E4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AAEFAEA-D8E4-4E1F-9C35-972280822E42}" type="datetimeFigureOut">
              <a:rPr lang="tr-TR" smtClean="0"/>
              <a:pPr/>
              <a:t>20.10.2017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35AFCF1-54B2-4F46-9117-976CEF4D1E4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AAEFAEA-D8E4-4E1F-9C35-972280822E42}" type="datetimeFigureOut">
              <a:rPr lang="tr-TR" smtClean="0"/>
              <a:pPr/>
              <a:t>20.10.2017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35AFCF1-54B2-4F46-9117-976CEF4D1E4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AEFAEA-D8E4-4E1F-9C35-972280822E42}" type="datetimeFigureOut">
              <a:rPr lang="tr-TR" smtClean="0"/>
              <a:pPr/>
              <a:t>20.10.2017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5AFCF1-54B2-4F46-9117-976CEF4D1E4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AAEFAEA-D8E4-4E1F-9C35-972280822E42}" type="datetimeFigureOut">
              <a:rPr lang="tr-TR" smtClean="0"/>
              <a:pPr/>
              <a:t>20.10.2017</a:t>
            </a:fld>
            <a:endParaRPr lang="tr-TR"/>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E35AFCF1-54B2-4F46-9117-976CEF4D1E46}" type="slidenum">
              <a:rPr lang="tr-TR" smtClean="0"/>
              <a:pPr/>
              <a:t>‹#›</a:t>
            </a:fld>
            <a:endParaRPr lang="tr-TR"/>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7.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52.jpeg"/><Relationship Id="rId9" Type="http://schemas.openxmlformats.org/officeDocument/2006/relationships/image" Target="../media/image57.jpe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39.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63.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a:stretch>
        </a:blip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clrChange>
              <a:clrFrom>
                <a:srgbClr val="FFFFFF"/>
              </a:clrFrom>
              <a:clrTo>
                <a:srgbClr val="FFFFFF">
                  <a:alpha val="0"/>
                </a:srgbClr>
              </a:clrTo>
            </a:clrChange>
          </a:blip>
          <a:stretch>
            <a:fillRect/>
          </a:stretch>
        </p:blipFill>
        <p:spPr>
          <a:xfrm>
            <a:off x="755576" y="404664"/>
            <a:ext cx="7776864" cy="4968552"/>
          </a:xfrm>
          <a:prstGeom prst="rect">
            <a:avLst/>
          </a:prstGeom>
        </p:spPr>
      </p:pic>
      <p:pic>
        <p:nvPicPr>
          <p:cNvPr id="1026" name="Picture 2" descr="C:\Users\Fatmanur\Desktop\photo59811011053015312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1" y="0"/>
            <a:ext cx="2424163" cy="1940223"/>
          </a:xfrm>
          <a:prstGeom prst="rect">
            <a:avLst/>
          </a:prstGeom>
          <a:noFill/>
          <a:extLst>
            <a:ext uri="{909E8E84-426E-40DD-AFC4-6F175D3DCCD1}">
              <a14:hiddenFill xmlns:a14="http://schemas.microsoft.com/office/drawing/2010/main">
                <a:solidFill>
                  <a:srgbClr val="FFFFFF"/>
                </a:solidFill>
              </a14:hiddenFill>
            </a:ext>
          </a:extLst>
        </p:spPr>
      </p:pic>
      <p:sp>
        <p:nvSpPr>
          <p:cNvPr id="3" name="Bulut 2"/>
          <p:cNvSpPr/>
          <p:nvPr/>
        </p:nvSpPr>
        <p:spPr>
          <a:xfrm>
            <a:off x="6517353" y="5373216"/>
            <a:ext cx="2592288" cy="1484784"/>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400" b="1" dirty="0" smtClean="0">
                <a:solidFill>
                  <a:srgbClr val="00B0F0"/>
                </a:solidFill>
              </a:rPr>
              <a:t>FATMA NUR ARAS</a:t>
            </a:r>
            <a:endParaRPr lang="tr-TR" sz="2400" b="1"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nt-Up Arrow 7"/>
          <p:cNvSpPr/>
          <p:nvPr/>
        </p:nvSpPr>
        <p:spPr>
          <a:xfrm rot="10800000">
            <a:off x="1476375" y="4149725"/>
            <a:ext cx="3151188" cy="288925"/>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dirty="0"/>
          </a:p>
        </p:txBody>
      </p:sp>
      <p:sp>
        <p:nvSpPr>
          <p:cNvPr id="11" name="Bent-Up Arrow 10"/>
          <p:cNvSpPr/>
          <p:nvPr/>
        </p:nvSpPr>
        <p:spPr>
          <a:xfrm rot="10800000" flipH="1">
            <a:off x="4645025" y="4149725"/>
            <a:ext cx="3078163" cy="288925"/>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dirty="0"/>
          </a:p>
        </p:txBody>
      </p:sp>
      <p:sp>
        <p:nvSpPr>
          <p:cNvPr id="12" name="Rounded Rectangle 11"/>
          <p:cNvSpPr/>
          <p:nvPr/>
        </p:nvSpPr>
        <p:spPr>
          <a:xfrm>
            <a:off x="971550" y="4581525"/>
            <a:ext cx="1871663" cy="69215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dirty="0"/>
              <a:t>MAKUL ŞÜPHE</a:t>
            </a:r>
          </a:p>
        </p:txBody>
      </p:sp>
      <p:sp>
        <p:nvSpPr>
          <p:cNvPr id="13" name="Rounded Rectangle 12"/>
          <p:cNvSpPr/>
          <p:nvPr/>
        </p:nvSpPr>
        <p:spPr>
          <a:xfrm>
            <a:off x="6875463" y="4581525"/>
            <a:ext cx="1512887" cy="69215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dirty="0"/>
              <a:t>Danışma /</a:t>
            </a:r>
          </a:p>
          <a:p>
            <a:pPr algn="ctr" fontAlgn="auto">
              <a:spcBef>
                <a:spcPts val="0"/>
              </a:spcBef>
              <a:spcAft>
                <a:spcPts val="0"/>
              </a:spcAft>
              <a:defRPr/>
            </a:pPr>
            <a:r>
              <a:rPr lang="tr-TR" dirty="0"/>
              <a:t>Konsültasyon</a:t>
            </a:r>
          </a:p>
        </p:txBody>
      </p:sp>
      <p:sp>
        <p:nvSpPr>
          <p:cNvPr id="18" name="17 Yuvarlatılmış Dikdörtgen"/>
          <p:cNvSpPr/>
          <p:nvPr/>
        </p:nvSpPr>
        <p:spPr>
          <a:xfrm>
            <a:off x="971550" y="333375"/>
            <a:ext cx="7416800" cy="7143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tr-TR" sz="2800" dirty="0"/>
              <a:t>İstismar düşünülen çocuğun ÇİM’e bildirimi</a:t>
            </a:r>
          </a:p>
        </p:txBody>
      </p:sp>
      <p:sp>
        <p:nvSpPr>
          <p:cNvPr id="21" name="Pentagon 4"/>
          <p:cNvSpPr/>
          <p:nvPr/>
        </p:nvSpPr>
        <p:spPr>
          <a:xfrm rot="5400000">
            <a:off x="3195091" y="1125066"/>
            <a:ext cx="2952973" cy="3096344"/>
          </a:xfrm>
          <a:prstGeom prst="homePlate">
            <a:avLst>
              <a:gd name="adj" fmla="val 12199"/>
            </a:avLst>
          </a:prstGeom>
        </p:spPr>
        <p:style>
          <a:lnRef idx="1">
            <a:schemeClr val="accent2"/>
          </a:lnRef>
          <a:fillRef idx="2">
            <a:schemeClr val="accent2"/>
          </a:fillRef>
          <a:effectRef idx="1">
            <a:schemeClr val="accent2"/>
          </a:effectRef>
          <a:fontRef idx="minor">
            <a:schemeClr val="dk1"/>
          </a:fontRef>
        </p:style>
        <p:txBody>
          <a:bodyPr vert="vert270" anchor="ctr"/>
          <a:lstStyle/>
          <a:p>
            <a:pPr algn="ctr" fontAlgn="auto">
              <a:spcBef>
                <a:spcPts val="0"/>
              </a:spcBef>
              <a:spcAft>
                <a:spcPts val="0"/>
              </a:spcAft>
              <a:defRPr/>
            </a:pPr>
            <a:r>
              <a:rPr lang="tr-TR" dirty="0"/>
              <a:t>Öğretmen</a:t>
            </a:r>
          </a:p>
          <a:p>
            <a:pPr algn="ctr" fontAlgn="auto">
              <a:spcBef>
                <a:spcPts val="0"/>
              </a:spcBef>
              <a:spcAft>
                <a:spcPts val="0"/>
              </a:spcAft>
              <a:defRPr/>
            </a:pPr>
            <a:r>
              <a:rPr lang="tr-TR" dirty="0"/>
              <a:t>Sağlık personeli</a:t>
            </a:r>
          </a:p>
          <a:p>
            <a:pPr algn="ctr" fontAlgn="auto">
              <a:spcBef>
                <a:spcPts val="0"/>
              </a:spcBef>
              <a:spcAft>
                <a:spcPts val="0"/>
              </a:spcAft>
              <a:defRPr/>
            </a:pPr>
            <a:r>
              <a:rPr lang="tr-TR" dirty="0"/>
              <a:t>SHÇEK personeli</a:t>
            </a:r>
          </a:p>
          <a:p>
            <a:pPr algn="ctr" fontAlgn="auto">
              <a:spcBef>
                <a:spcPts val="0"/>
              </a:spcBef>
              <a:spcAft>
                <a:spcPts val="0"/>
              </a:spcAft>
              <a:defRPr/>
            </a:pPr>
            <a:r>
              <a:rPr lang="tr-TR" dirty="0"/>
              <a:t>Müftülük personeli</a:t>
            </a:r>
          </a:p>
          <a:p>
            <a:pPr algn="ctr" fontAlgn="auto">
              <a:spcBef>
                <a:spcPts val="0"/>
              </a:spcBef>
              <a:spcAft>
                <a:spcPts val="0"/>
              </a:spcAft>
              <a:defRPr/>
            </a:pPr>
            <a:r>
              <a:rPr lang="tr-TR" dirty="0"/>
              <a:t>Muhtar</a:t>
            </a:r>
          </a:p>
          <a:p>
            <a:pPr algn="ctr" fontAlgn="auto">
              <a:spcBef>
                <a:spcPts val="0"/>
              </a:spcBef>
              <a:spcAft>
                <a:spcPts val="0"/>
              </a:spcAft>
              <a:defRPr/>
            </a:pPr>
            <a:r>
              <a:rPr lang="tr-TR" dirty="0"/>
              <a:t>Kolluk birimleri</a:t>
            </a:r>
          </a:p>
          <a:p>
            <a:pPr algn="ctr" fontAlgn="auto">
              <a:spcBef>
                <a:spcPts val="0"/>
              </a:spcBef>
              <a:spcAft>
                <a:spcPts val="0"/>
              </a:spcAft>
              <a:defRPr/>
            </a:pPr>
            <a:r>
              <a:rPr lang="tr-TR" dirty="0"/>
              <a:t>Meslek örgütleri</a:t>
            </a:r>
          </a:p>
          <a:p>
            <a:pPr algn="ctr" fontAlgn="auto">
              <a:spcBef>
                <a:spcPts val="0"/>
              </a:spcBef>
              <a:spcAft>
                <a:spcPts val="0"/>
              </a:spcAft>
              <a:defRPr/>
            </a:pPr>
            <a:r>
              <a:rPr lang="tr-TR" dirty="0"/>
              <a:t>Vatandaş</a:t>
            </a:r>
          </a:p>
          <a:p>
            <a:pPr algn="ctr" fontAlgn="auto">
              <a:spcBef>
                <a:spcPts val="0"/>
              </a:spcBef>
              <a:spcAft>
                <a:spcPts val="0"/>
              </a:spcAft>
              <a:defRPr/>
            </a:pPr>
            <a:r>
              <a:rPr lang="tr-TR" dirty="0"/>
              <a:t>Aile</a:t>
            </a:r>
          </a:p>
          <a:p>
            <a:pPr algn="ctr" fontAlgn="auto">
              <a:spcBef>
                <a:spcPts val="0"/>
              </a:spcBef>
              <a:spcAft>
                <a:spcPts val="0"/>
              </a:spcAft>
              <a:defRPr/>
            </a:pPr>
            <a:r>
              <a:rPr lang="tr-TR" dirty="0"/>
              <a:t>Çocuk</a:t>
            </a:r>
          </a:p>
        </p:txBody>
      </p:sp>
      <p:pic>
        <p:nvPicPr>
          <p:cNvPr id="12296" name="Picture 1"/>
          <p:cNvPicPr>
            <a:picLocks noChangeAspect="1" noChangeArrowheads="1"/>
          </p:cNvPicPr>
          <p:nvPr/>
        </p:nvPicPr>
        <p:blipFill>
          <a:blip r:embed="rId3" cstate="print"/>
          <a:srcRect/>
          <a:stretch>
            <a:fillRect/>
          </a:stretch>
        </p:blipFill>
        <p:spPr bwMode="auto">
          <a:xfrm>
            <a:off x="3348038" y="2708275"/>
            <a:ext cx="574675" cy="768350"/>
          </a:xfrm>
          <a:prstGeom prst="rect">
            <a:avLst/>
          </a:prstGeom>
          <a:noFill/>
          <a:ln w="9525">
            <a:noFill/>
            <a:miter lim="800000"/>
            <a:headEnd/>
            <a:tailEnd/>
          </a:ln>
        </p:spPr>
      </p:pic>
      <p:sp>
        <p:nvSpPr>
          <p:cNvPr id="10" name="Rounded Rectangle 9"/>
          <p:cNvSpPr/>
          <p:nvPr/>
        </p:nvSpPr>
        <p:spPr>
          <a:xfrm>
            <a:off x="384686" y="5589240"/>
            <a:ext cx="8485753" cy="1080120"/>
          </a:xfrm>
          <a:prstGeom prst="roundRect">
            <a:avLst/>
          </a:prstGeom>
        </p:spPr>
        <p:style>
          <a:lnRef idx="1">
            <a:schemeClr val="accent3"/>
          </a:lnRef>
          <a:fillRef idx="2">
            <a:schemeClr val="accent3"/>
          </a:fillRef>
          <a:effectRef idx="1">
            <a:schemeClr val="accent3"/>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ÇOCUK İZLEM MERKEZİ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nodeType="withGroup">
                            <p:stCondLst>
                              <p:cond delay="500"/>
                            </p:stCondLst>
                            <p:childTnLst>
                              <p:par>
                                <p:cTn id="10" presetID="1"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par>
                          <p:cTn id="12" fill="hold" nodeType="withGroup">
                            <p:stCondLst>
                              <p:cond delay="500"/>
                            </p:stCondLst>
                            <p:childTnLst>
                              <p:par>
                                <p:cTn id="13" presetID="22" presetClass="entr" presetSubtype="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nodeType="withGroup">
                            <p:stCondLst>
                              <p:cond delay="1000"/>
                            </p:stCondLst>
                            <p:childTnLst>
                              <p:par>
                                <p:cTn id="17" presetID="1"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nodeType="withGroup">
                            <p:stCondLst>
                              <p:cond delay="1000"/>
                            </p:stCondLst>
                            <p:childTnLst>
                              <p:par>
                                <p:cTn id="20" presetID="22" presetClass="entr" presetSubtype="1"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nt-Up Arrow 7"/>
          <p:cNvSpPr/>
          <p:nvPr/>
        </p:nvSpPr>
        <p:spPr>
          <a:xfrm rot="10800000">
            <a:off x="2119313" y="1682750"/>
            <a:ext cx="1444625" cy="288925"/>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dirty="0"/>
          </a:p>
        </p:txBody>
      </p:sp>
      <p:sp>
        <p:nvSpPr>
          <p:cNvPr id="11" name="Bent-Up Arrow 10"/>
          <p:cNvSpPr/>
          <p:nvPr/>
        </p:nvSpPr>
        <p:spPr>
          <a:xfrm rot="10800000" flipH="1">
            <a:off x="7265988" y="1684338"/>
            <a:ext cx="1146175" cy="287337"/>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dirty="0"/>
          </a:p>
        </p:txBody>
      </p:sp>
      <p:sp>
        <p:nvSpPr>
          <p:cNvPr id="12" name="Rounded Rectangle 11"/>
          <p:cNvSpPr/>
          <p:nvPr/>
        </p:nvSpPr>
        <p:spPr>
          <a:xfrm>
            <a:off x="1116013" y="2032000"/>
            <a:ext cx="2028825" cy="69373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sz="2000" dirty="0"/>
              <a:t>MAKUL ŞÜPHE</a:t>
            </a:r>
          </a:p>
        </p:txBody>
      </p:sp>
      <p:sp>
        <p:nvSpPr>
          <p:cNvPr id="13" name="Rounded Rectangle 12"/>
          <p:cNvSpPr/>
          <p:nvPr/>
        </p:nvSpPr>
        <p:spPr>
          <a:xfrm>
            <a:off x="7164388" y="2014538"/>
            <a:ext cx="1774825" cy="69373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sz="2000" dirty="0"/>
              <a:t>Danışma / Konsültasyon</a:t>
            </a:r>
          </a:p>
        </p:txBody>
      </p:sp>
      <p:sp>
        <p:nvSpPr>
          <p:cNvPr id="18" name="17 Yuvarlatılmış Dikdörtgen"/>
          <p:cNvSpPr/>
          <p:nvPr/>
        </p:nvSpPr>
        <p:spPr>
          <a:xfrm>
            <a:off x="971550" y="333375"/>
            <a:ext cx="7416800" cy="7143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tr-TR" sz="2800" dirty="0"/>
              <a:t>Cinsel istismar düşünülen çocuğun ÇİM’e ulaşımı</a:t>
            </a:r>
          </a:p>
        </p:txBody>
      </p:sp>
      <p:sp>
        <p:nvSpPr>
          <p:cNvPr id="21" name="Pentagon 4"/>
          <p:cNvSpPr/>
          <p:nvPr/>
        </p:nvSpPr>
        <p:spPr>
          <a:xfrm rot="5400000">
            <a:off x="3907959" y="1264464"/>
            <a:ext cx="3087751" cy="3096344"/>
          </a:xfrm>
          <a:prstGeom prst="homePlate">
            <a:avLst>
              <a:gd name="adj" fmla="val 12199"/>
            </a:avLst>
          </a:prstGeom>
        </p:spPr>
        <p:style>
          <a:lnRef idx="1">
            <a:schemeClr val="accent2"/>
          </a:lnRef>
          <a:fillRef idx="2">
            <a:schemeClr val="accent2"/>
          </a:fillRef>
          <a:effectRef idx="1">
            <a:schemeClr val="accent2"/>
          </a:effectRef>
          <a:fontRef idx="minor">
            <a:schemeClr val="dk1"/>
          </a:fontRef>
        </p:style>
        <p:txBody>
          <a:bodyPr vert="vert270" anchor="ctr"/>
          <a:lstStyle/>
          <a:p>
            <a:pPr algn="ctr" fontAlgn="auto">
              <a:spcBef>
                <a:spcPts val="0"/>
              </a:spcBef>
              <a:spcAft>
                <a:spcPts val="0"/>
              </a:spcAft>
              <a:defRPr/>
            </a:pPr>
            <a:r>
              <a:rPr lang="tr-TR" dirty="0"/>
              <a:t>Öğretmen</a:t>
            </a:r>
          </a:p>
          <a:p>
            <a:pPr algn="ctr" fontAlgn="auto">
              <a:spcBef>
                <a:spcPts val="0"/>
              </a:spcBef>
              <a:spcAft>
                <a:spcPts val="0"/>
              </a:spcAft>
              <a:defRPr/>
            </a:pPr>
            <a:r>
              <a:rPr lang="tr-TR" dirty="0"/>
              <a:t>Sağlık personeli</a:t>
            </a:r>
          </a:p>
          <a:p>
            <a:pPr algn="ctr" fontAlgn="auto">
              <a:spcBef>
                <a:spcPts val="0"/>
              </a:spcBef>
              <a:spcAft>
                <a:spcPts val="0"/>
              </a:spcAft>
              <a:defRPr/>
            </a:pPr>
            <a:r>
              <a:rPr lang="tr-TR" dirty="0"/>
              <a:t>SHÇEK personeli</a:t>
            </a:r>
          </a:p>
          <a:p>
            <a:pPr algn="ctr" fontAlgn="auto">
              <a:spcBef>
                <a:spcPts val="0"/>
              </a:spcBef>
              <a:spcAft>
                <a:spcPts val="0"/>
              </a:spcAft>
              <a:defRPr/>
            </a:pPr>
            <a:r>
              <a:rPr lang="tr-TR" dirty="0"/>
              <a:t>Müftülük personeli</a:t>
            </a:r>
          </a:p>
          <a:p>
            <a:pPr algn="ctr" fontAlgn="auto">
              <a:spcBef>
                <a:spcPts val="0"/>
              </a:spcBef>
              <a:spcAft>
                <a:spcPts val="0"/>
              </a:spcAft>
              <a:defRPr/>
            </a:pPr>
            <a:r>
              <a:rPr lang="tr-TR" dirty="0"/>
              <a:t>Muhtar</a:t>
            </a:r>
          </a:p>
          <a:p>
            <a:pPr algn="ctr" fontAlgn="auto">
              <a:spcBef>
                <a:spcPts val="0"/>
              </a:spcBef>
              <a:spcAft>
                <a:spcPts val="0"/>
              </a:spcAft>
              <a:defRPr/>
            </a:pPr>
            <a:r>
              <a:rPr lang="tr-TR" dirty="0"/>
              <a:t>Kolluk birimleri</a:t>
            </a:r>
          </a:p>
          <a:p>
            <a:pPr algn="ctr" fontAlgn="auto">
              <a:spcBef>
                <a:spcPts val="0"/>
              </a:spcBef>
              <a:spcAft>
                <a:spcPts val="0"/>
              </a:spcAft>
              <a:defRPr/>
            </a:pPr>
            <a:r>
              <a:rPr lang="tr-TR" dirty="0"/>
              <a:t>Meslek örgütleri</a:t>
            </a:r>
          </a:p>
          <a:p>
            <a:pPr algn="ctr" fontAlgn="auto">
              <a:spcBef>
                <a:spcPts val="0"/>
              </a:spcBef>
              <a:spcAft>
                <a:spcPts val="0"/>
              </a:spcAft>
              <a:defRPr/>
            </a:pPr>
            <a:r>
              <a:rPr lang="tr-TR" dirty="0"/>
              <a:t>Vatandaş</a:t>
            </a:r>
          </a:p>
          <a:p>
            <a:pPr algn="ctr" fontAlgn="auto">
              <a:spcBef>
                <a:spcPts val="0"/>
              </a:spcBef>
              <a:spcAft>
                <a:spcPts val="0"/>
              </a:spcAft>
              <a:defRPr/>
            </a:pPr>
            <a:r>
              <a:rPr lang="tr-TR" dirty="0"/>
              <a:t>Aile</a:t>
            </a:r>
          </a:p>
          <a:p>
            <a:pPr algn="ctr" fontAlgn="auto">
              <a:spcBef>
                <a:spcPts val="0"/>
              </a:spcBef>
              <a:spcAft>
                <a:spcPts val="0"/>
              </a:spcAft>
              <a:defRPr/>
            </a:pPr>
            <a:r>
              <a:rPr lang="tr-TR" dirty="0"/>
              <a:t>Çocuk</a:t>
            </a:r>
          </a:p>
        </p:txBody>
      </p:sp>
      <p:pic>
        <p:nvPicPr>
          <p:cNvPr id="13320" name="Picture 1"/>
          <p:cNvPicPr>
            <a:picLocks noChangeAspect="1" noChangeArrowheads="1"/>
          </p:cNvPicPr>
          <p:nvPr/>
        </p:nvPicPr>
        <p:blipFill>
          <a:blip r:embed="rId3" cstate="print"/>
          <a:srcRect/>
          <a:stretch>
            <a:fillRect/>
          </a:stretch>
        </p:blipFill>
        <p:spPr bwMode="auto">
          <a:xfrm>
            <a:off x="4113213" y="2736850"/>
            <a:ext cx="574675" cy="768350"/>
          </a:xfrm>
          <a:prstGeom prst="rect">
            <a:avLst/>
          </a:prstGeom>
          <a:noFill/>
          <a:ln w="9525">
            <a:noFill/>
            <a:miter lim="800000"/>
            <a:headEnd/>
            <a:tailEnd/>
          </a:ln>
        </p:spPr>
      </p:pic>
      <p:sp>
        <p:nvSpPr>
          <p:cNvPr id="2" name="Rounded Rectangle 1"/>
          <p:cNvSpPr/>
          <p:nvPr/>
        </p:nvSpPr>
        <p:spPr>
          <a:xfrm>
            <a:off x="395535" y="4869160"/>
            <a:ext cx="8485753" cy="1080120"/>
          </a:xfrm>
          <a:prstGeom prst="roundRect">
            <a:avLst/>
          </a:prstGeom>
        </p:spPr>
        <p:style>
          <a:lnRef idx="1">
            <a:schemeClr val="accent3"/>
          </a:lnRef>
          <a:fillRef idx="2">
            <a:schemeClr val="accent3"/>
          </a:fillRef>
          <a:effectRef idx="1">
            <a:schemeClr val="accent3"/>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ÇOCUK İZLEM MERKEZİ</a:t>
            </a:r>
          </a:p>
        </p:txBody>
      </p:sp>
      <p:sp>
        <p:nvSpPr>
          <p:cNvPr id="14" name="Rounded Rectangle 13"/>
          <p:cNvSpPr/>
          <p:nvPr/>
        </p:nvSpPr>
        <p:spPr>
          <a:xfrm>
            <a:off x="998538" y="3473450"/>
            <a:ext cx="2305050" cy="6937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tr-TR" sz="2000" dirty="0"/>
              <a:t>Jandarma / </a:t>
            </a:r>
          </a:p>
          <a:p>
            <a:pPr algn="ctr" fontAlgn="auto">
              <a:spcBef>
                <a:spcPts val="0"/>
              </a:spcBef>
              <a:spcAft>
                <a:spcPts val="0"/>
              </a:spcAft>
              <a:defRPr/>
            </a:pPr>
            <a:r>
              <a:rPr lang="tr-TR" sz="2000" dirty="0"/>
              <a:t>Çocuk Polisi</a:t>
            </a:r>
          </a:p>
        </p:txBody>
      </p:sp>
      <p:sp>
        <p:nvSpPr>
          <p:cNvPr id="5" name="Down Arrow 4"/>
          <p:cNvSpPr/>
          <p:nvPr/>
        </p:nvSpPr>
        <p:spPr>
          <a:xfrm>
            <a:off x="2035175" y="2843213"/>
            <a:ext cx="190500" cy="5334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a:p>
        </p:txBody>
      </p:sp>
      <p:sp>
        <p:nvSpPr>
          <p:cNvPr id="20" name="Down Arrow 19"/>
          <p:cNvSpPr/>
          <p:nvPr/>
        </p:nvSpPr>
        <p:spPr>
          <a:xfrm>
            <a:off x="2024063" y="4337050"/>
            <a:ext cx="190500" cy="53181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a:p>
        </p:txBody>
      </p:sp>
      <p:sp>
        <p:nvSpPr>
          <p:cNvPr id="22" name="Down Arrow 21"/>
          <p:cNvSpPr/>
          <p:nvPr/>
        </p:nvSpPr>
        <p:spPr>
          <a:xfrm>
            <a:off x="8199438" y="3079750"/>
            <a:ext cx="188912" cy="17780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500"/>
                                        <p:tgtEl>
                                          <p:spTgt spid="1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692696"/>
            <a:ext cx="8229600" cy="792088"/>
          </a:xfrm>
        </p:spPr>
        <p:style>
          <a:lnRef idx="0">
            <a:schemeClr val="accent1"/>
          </a:lnRef>
          <a:fillRef idx="3">
            <a:schemeClr val="accent1"/>
          </a:fillRef>
          <a:effectRef idx="3">
            <a:schemeClr val="accent1"/>
          </a:effectRef>
          <a:fontRef idx="minor">
            <a:schemeClr val="lt1"/>
          </a:fontRef>
        </p:style>
        <p:txBody>
          <a:bodyPr>
            <a:normAutofit/>
          </a:bodyPr>
          <a:lstStyle/>
          <a:p>
            <a:r>
              <a:rPr lang="tr-TR" b="1" dirty="0" smtClean="0">
                <a:ln w="18415" cmpd="sng">
                  <a:solidFill>
                    <a:srgbClr val="FFFFFF"/>
                  </a:solidFill>
                  <a:prstDash val="solid"/>
                </a:ln>
                <a:effectLst>
                  <a:outerShdw blurRad="63500" dir="3600000" algn="tl" rotWithShape="0">
                    <a:srgbClr val="000000">
                      <a:alpha val="70000"/>
                    </a:srgbClr>
                  </a:outerShdw>
                </a:effectLst>
              </a:rPr>
              <a:t>Çocuk İzlem Merkezinin işleyişi</a:t>
            </a:r>
            <a:endParaRPr lang="tr-TR" b="1" dirty="0"/>
          </a:p>
        </p:txBody>
      </p:sp>
      <p:sp>
        <p:nvSpPr>
          <p:cNvPr id="3" name="2 İçerik Yer Tutucusu"/>
          <p:cNvSpPr>
            <a:spLocks noGrp="1"/>
          </p:cNvSpPr>
          <p:nvPr>
            <p:ph idx="1"/>
          </p:nvPr>
        </p:nvSpPr>
        <p:spPr>
          <a:xfrm>
            <a:off x="3275856" y="1844824"/>
            <a:ext cx="5472608" cy="4525963"/>
          </a:xfrm>
        </p:spPr>
        <p:txBody>
          <a:bodyPr/>
          <a:lstStyle/>
          <a:p>
            <a:pPr algn="ctr">
              <a:buNone/>
            </a:pPr>
            <a:r>
              <a:rPr lang="tr-TR" dirty="0" smtClean="0"/>
              <a:t>İstismar mağduru çocuğun hangi kuruma başvurduğuna ya da istismardan hangi kurumda kuşkulanıldığına bakılmaksızın hiç zaman kaybetmeden  </a:t>
            </a:r>
            <a:r>
              <a:rPr lang="tr-TR" b="1" dirty="0" smtClean="0">
                <a:solidFill>
                  <a:srgbClr val="002060"/>
                </a:solidFill>
              </a:rPr>
              <a:t>kolluk kuvvetleri </a:t>
            </a:r>
            <a:r>
              <a:rPr lang="tr-TR" dirty="0" smtClean="0"/>
              <a:t>haberdar edilir.</a:t>
            </a:r>
          </a:p>
          <a:p>
            <a:pPr algn="ctr"/>
            <a:endParaRPr lang="tr-TR" dirty="0"/>
          </a:p>
        </p:txBody>
      </p:sp>
      <p:pic>
        <p:nvPicPr>
          <p:cNvPr id="43010" name="Picture 2" descr="http://www.tknlj.com/wp-content/uploads/2013/01/ihbar-300x214.jpg"/>
          <p:cNvPicPr>
            <a:picLocks noChangeAspect="1" noChangeArrowheads="1"/>
          </p:cNvPicPr>
          <p:nvPr/>
        </p:nvPicPr>
        <p:blipFill>
          <a:blip r:embed="rId2" cstate="print"/>
          <a:srcRect/>
          <a:stretch>
            <a:fillRect/>
          </a:stretch>
        </p:blipFill>
        <p:spPr bwMode="auto">
          <a:xfrm flipH="1">
            <a:off x="467544" y="1988840"/>
            <a:ext cx="2831132" cy="295232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15616" y="692696"/>
            <a:ext cx="7704856" cy="864096"/>
          </a:xfrm>
        </p:spPr>
        <p:style>
          <a:lnRef idx="0">
            <a:schemeClr val="accent6"/>
          </a:lnRef>
          <a:fillRef idx="3">
            <a:schemeClr val="accent6"/>
          </a:fillRef>
          <a:effectRef idx="3">
            <a:schemeClr val="accent6"/>
          </a:effectRef>
          <a:fontRef idx="minor">
            <a:schemeClr val="lt1"/>
          </a:fontRef>
        </p:style>
        <p:txBody>
          <a:bodyPr>
            <a:normAutofit/>
          </a:bodyPr>
          <a:lstStyle/>
          <a:p>
            <a:pPr algn="r"/>
            <a:r>
              <a:rPr lang="tr-TR" sz="4000" b="1" dirty="0" smtClean="0">
                <a:solidFill>
                  <a:schemeClr val="bg1"/>
                </a:solidFill>
              </a:rPr>
              <a:t>Jandarma Çocuk Kısım Amirliği</a:t>
            </a:r>
            <a:endParaRPr lang="tr-TR" sz="4000" dirty="0">
              <a:solidFill>
                <a:schemeClr val="bg1"/>
              </a:solidFill>
            </a:endParaRPr>
          </a:p>
        </p:txBody>
      </p:sp>
      <p:sp>
        <p:nvSpPr>
          <p:cNvPr id="3" name="2 İçerik Yer Tutucusu"/>
          <p:cNvSpPr>
            <a:spLocks noGrp="1"/>
          </p:cNvSpPr>
          <p:nvPr>
            <p:ph idx="1"/>
          </p:nvPr>
        </p:nvSpPr>
        <p:spPr>
          <a:xfrm>
            <a:off x="611560" y="1988840"/>
            <a:ext cx="8229600" cy="4869160"/>
          </a:xfrm>
        </p:spPr>
        <p:txBody>
          <a:bodyPr>
            <a:normAutofit lnSpcReduction="10000"/>
          </a:bodyPr>
          <a:lstStyle/>
          <a:p>
            <a:r>
              <a:rPr lang="tr-TR" sz="2200" b="1" dirty="0" smtClean="0">
                <a:solidFill>
                  <a:srgbClr val="FF0000"/>
                </a:solidFill>
              </a:rPr>
              <a:t>Cinsel istismar olayı ile ilgili İlçe Jandarma/Jandarma Karakol Komutanlıklarına ihbar veya müracaat halinde görevli çocuk koruma işlem astsubayları/elemanları tarafından olaya müdahale edilir.</a:t>
            </a:r>
          </a:p>
          <a:p>
            <a:pPr>
              <a:spcBef>
                <a:spcPts val="0"/>
              </a:spcBef>
              <a:defRPr/>
            </a:pPr>
            <a:r>
              <a:rPr lang="tr-TR" sz="2200" b="1" dirty="0">
                <a:solidFill>
                  <a:srgbClr val="FF0000"/>
                </a:solidFill>
              </a:rPr>
              <a:t>Çocuğa bakmakla yükümlü kişi (anne, baba, veli vs.) varsa müracaatı alınarak olay C.Savcısına ve Jandarma Çocuk Merkezine bildirilir. </a:t>
            </a:r>
          </a:p>
          <a:p>
            <a:pPr>
              <a:spcBef>
                <a:spcPts val="0"/>
              </a:spcBef>
              <a:defRPr/>
            </a:pPr>
            <a:r>
              <a:rPr lang="tr-TR" sz="2200" b="1" dirty="0">
                <a:solidFill>
                  <a:srgbClr val="FF0000"/>
                </a:solidFill>
              </a:rPr>
              <a:t>Jandarma Çocuk Merkezi Personeli olay yerine sivil araç ile giderek çocuğu alır, Nöbetçi C.Savcısının talimatını alarak Çocuk İzleme Merkezi ile irtibata geçilir</a:t>
            </a:r>
            <a:r>
              <a:rPr lang="tr-TR" sz="2200" b="1" dirty="0" smtClean="0">
                <a:solidFill>
                  <a:srgbClr val="FF0000"/>
                </a:solidFill>
              </a:rPr>
              <a:t>.</a:t>
            </a:r>
          </a:p>
          <a:p>
            <a:pPr fontAlgn="auto">
              <a:spcBef>
                <a:spcPts val="0"/>
              </a:spcBef>
              <a:spcAft>
                <a:spcPts val="0"/>
              </a:spcAft>
              <a:defRPr/>
            </a:pPr>
            <a:r>
              <a:rPr lang="tr-TR" sz="2200" b="1" dirty="0" smtClean="0">
                <a:solidFill>
                  <a:srgbClr val="FF0000"/>
                </a:solidFill>
              </a:rPr>
              <a:t> </a:t>
            </a:r>
            <a:r>
              <a:rPr lang="tr-TR" sz="2200" b="1" dirty="0">
                <a:solidFill>
                  <a:srgbClr val="0070C0"/>
                </a:solidFill>
              </a:rPr>
              <a:t>Mağdur çocuğun işlemleri yapılmak üzere Çocuk İzleme Merkezine nakli yapılır. </a:t>
            </a:r>
          </a:p>
          <a:p>
            <a:pPr fontAlgn="auto">
              <a:spcBef>
                <a:spcPts val="0"/>
              </a:spcBef>
              <a:spcAft>
                <a:spcPts val="0"/>
              </a:spcAft>
              <a:defRPr/>
            </a:pPr>
            <a:r>
              <a:rPr lang="tr-TR" sz="2200" b="1" dirty="0">
                <a:solidFill>
                  <a:srgbClr val="FF0000"/>
                </a:solidFill>
              </a:rPr>
              <a:t>İşlemlerinin tamamlanmasına müteakip, C.Savcısının talimatı ile çocuk Jandarma personeli tarafından ailesine yada </a:t>
            </a:r>
            <a:r>
              <a:rPr lang="tr-TR" sz="2200" b="1" dirty="0" err="1">
                <a:solidFill>
                  <a:srgbClr val="FF0000"/>
                </a:solidFill>
              </a:rPr>
              <a:t>SHÇEK’e</a:t>
            </a:r>
            <a:r>
              <a:rPr lang="tr-TR" sz="2200" b="1" dirty="0">
                <a:solidFill>
                  <a:srgbClr val="FF0000"/>
                </a:solidFill>
              </a:rPr>
              <a:t> teslim edilir. </a:t>
            </a:r>
          </a:p>
          <a:p>
            <a:pPr>
              <a:spcBef>
                <a:spcPts val="0"/>
              </a:spcBef>
              <a:defRPr/>
            </a:pPr>
            <a:endParaRPr lang="tr-TR" sz="2400" dirty="0"/>
          </a:p>
          <a:p>
            <a:endParaRPr lang="tr-TR" sz="2400" dirty="0" smtClean="0"/>
          </a:p>
          <a:p>
            <a:endParaRPr lang="tr-TR" dirty="0"/>
          </a:p>
        </p:txBody>
      </p:sp>
      <p:pic>
        <p:nvPicPr>
          <p:cNvPr id="5" name="Picture 9" descr="ÇOÇ MRK LOGO"/>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a:off x="395536" y="404664"/>
            <a:ext cx="1750060" cy="1442177"/>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91680" y="404664"/>
            <a:ext cx="6995120" cy="922114"/>
          </a:xfrm>
        </p:spPr>
        <p:style>
          <a:lnRef idx="0">
            <a:schemeClr val="accent1"/>
          </a:lnRef>
          <a:fillRef idx="3">
            <a:schemeClr val="accent1"/>
          </a:fillRef>
          <a:effectRef idx="3">
            <a:schemeClr val="accent1"/>
          </a:effectRef>
          <a:fontRef idx="minor">
            <a:schemeClr val="lt1"/>
          </a:fontRef>
        </p:style>
        <p:txBody>
          <a:bodyPr>
            <a:normAutofit/>
          </a:bodyPr>
          <a:lstStyle/>
          <a:p>
            <a:r>
              <a:rPr lang="tr-TR" sz="3200" b="1" dirty="0" smtClean="0"/>
              <a:t>Çocuk Polisi</a:t>
            </a:r>
            <a:endParaRPr lang="tr-TR" sz="3200" dirty="0"/>
          </a:p>
        </p:txBody>
      </p:sp>
      <p:sp>
        <p:nvSpPr>
          <p:cNvPr id="3" name="2 İçerik Yer Tutucusu"/>
          <p:cNvSpPr>
            <a:spLocks noGrp="1"/>
          </p:cNvSpPr>
          <p:nvPr>
            <p:ph idx="1"/>
          </p:nvPr>
        </p:nvSpPr>
        <p:spPr>
          <a:xfrm>
            <a:off x="395536" y="1700808"/>
            <a:ext cx="8517632" cy="5577483"/>
          </a:xfrm>
        </p:spPr>
        <p:txBody>
          <a:bodyPr>
            <a:noAutofit/>
          </a:bodyPr>
          <a:lstStyle/>
          <a:p>
            <a:pPr fontAlgn="auto">
              <a:spcBef>
                <a:spcPts val="0"/>
              </a:spcBef>
              <a:spcAft>
                <a:spcPts val="0"/>
              </a:spcAft>
              <a:defRPr/>
            </a:pPr>
            <a:r>
              <a:rPr lang="tr-TR" sz="2000" b="1" dirty="0">
                <a:solidFill>
                  <a:srgbClr val="0070C0"/>
                </a:solidFill>
              </a:rPr>
              <a:t>Olayın ulaştığı Polis Merkezi, Çocuk Şube veya diğer polis birimlerinde görevli amir sınıfı personel olay hakkında elde edilen bilgiler doğrultusunda derhal Cumhuriyet Savcısına bilgi vererek talimatları alınır</a:t>
            </a:r>
            <a:r>
              <a:rPr lang="tr-TR" sz="2000" b="1" dirty="0" smtClean="0">
                <a:solidFill>
                  <a:srgbClr val="0070C0"/>
                </a:solidFill>
              </a:rPr>
              <a:t>.</a:t>
            </a:r>
            <a:endParaRPr lang="tr-TR" sz="2000" b="1" dirty="0">
              <a:solidFill>
                <a:srgbClr val="0070C0"/>
              </a:solidFill>
            </a:endParaRPr>
          </a:p>
          <a:p>
            <a:pPr fontAlgn="auto">
              <a:spcBef>
                <a:spcPts val="0"/>
              </a:spcBef>
              <a:spcAft>
                <a:spcPts val="0"/>
              </a:spcAft>
              <a:defRPr/>
            </a:pPr>
            <a:r>
              <a:rPr lang="tr-TR" sz="2000" b="1" dirty="0">
                <a:solidFill>
                  <a:srgbClr val="0070C0"/>
                </a:solidFill>
              </a:rPr>
              <a:t>Çocuk polis birimine gelmiş veya getirilmiş ise ailesine bilgi verilir, şüpheli aileden biri ise aileye bilgi verilmez, Cumhuriyet savcısına bilgi verilir</a:t>
            </a:r>
            <a:r>
              <a:rPr lang="tr-TR" sz="2000" b="1" dirty="0" smtClean="0">
                <a:solidFill>
                  <a:srgbClr val="0070C0"/>
                </a:solidFill>
              </a:rPr>
              <a:t>.</a:t>
            </a:r>
          </a:p>
          <a:p>
            <a:pPr>
              <a:spcBef>
                <a:spcPts val="0"/>
              </a:spcBef>
              <a:defRPr/>
            </a:pPr>
            <a:r>
              <a:rPr lang="tr-TR" sz="2000" b="1" dirty="0">
                <a:solidFill>
                  <a:srgbClr val="0070C0"/>
                </a:solidFill>
              </a:rPr>
              <a:t>Olay Polis merkezine bildirilmiş ise çocuğun </a:t>
            </a:r>
            <a:r>
              <a:rPr lang="tr-TR" sz="2000" b="1" dirty="0" err="1">
                <a:solidFill>
                  <a:srgbClr val="0070C0"/>
                </a:solidFill>
              </a:rPr>
              <a:t>ÇİM’e</a:t>
            </a:r>
            <a:r>
              <a:rPr lang="tr-TR" sz="2000" b="1" dirty="0">
                <a:solidFill>
                  <a:srgbClr val="0070C0"/>
                </a:solidFill>
              </a:rPr>
              <a:t> naklini sivil araç ve personelle  yapılması için Çocuk Şube Müdürlüğü ve İlçe Emniyet Müdürlüğü ile irtibata geçilir.</a:t>
            </a:r>
          </a:p>
          <a:p>
            <a:pPr fontAlgn="auto">
              <a:spcBef>
                <a:spcPts val="0"/>
              </a:spcBef>
              <a:spcAft>
                <a:spcPts val="0"/>
              </a:spcAft>
              <a:defRPr/>
            </a:pPr>
            <a:r>
              <a:rPr lang="tr-TR" sz="2000" b="1" dirty="0">
                <a:solidFill>
                  <a:srgbClr val="FF0000"/>
                </a:solidFill>
              </a:rPr>
              <a:t>Polis Birimlerinde çocuktan olayla ilgili bilgi almak için ifadesine başvurulmaz</a:t>
            </a:r>
            <a:r>
              <a:rPr lang="tr-TR" sz="2000" b="1" dirty="0" smtClean="0">
                <a:solidFill>
                  <a:srgbClr val="FF0000"/>
                </a:solidFill>
              </a:rPr>
              <a:t>.</a:t>
            </a:r>
            <a:endParaRPr lang="tr-TR" sz="2000" b="1" dirty="0">
              <a:solidFill>
                <a:srgbClr val="FF0000"/>
              </a:solidFill>
            </a:endParaRPr>
          </a:p>
          <a:p>
            <a:pPr fontAlgn="auto">
              <a:spcBef>
                <a:spcPts val="0"/>
              </a:spcBef>
              <a:spcAft>
                <a:spcPts val="0"/>
              </a:spcAft>
              <a:defRPr/>
            </a:pPr>
            <a:r>
              <a:rPr lang="tr-TR" sz="2000" b="1" dirty="0">
                <a:solidFill>
                  <a:srgbClr val="0070C0"/>
                </a:solidFill>
              </a:rPr>
              <a:t>Başvuru ve </a:t>
            </a:r>
            <a:r>
              <a:rPr lang="tr-TR" sz="2000" b="1" dirty="0" err="1">
                <a:solidFill>
                  <a:srgbClr val="0070C0"/>
                </a:solidFill>
              </a:rPr>
              <a:t>ÇİM’e</a:t>
            </a:r>
            <a:r>
              <a:rPr lang="tr-TR" sz="2000" b="1" dirty="0">
                <a:solidFill>
                  <a:srgbClr val="0070C0"/>
                </a:solidFill>
              </a:rPr>
              <a:t> nakil esnasında işlem yapan polis memuru kendini tanıtır ve süreç hakkında kısaca bilgi verir. Nereye götürüleceği, orada ne olacağı ve süresi gibi konularda bilgi aktarır ve sorularına cevap verir. Bu süreçte varsa bir yakınının yanında bulunmasına özen gösterilir.</a:t>
            </a:r>
          </a:p>
          <a:p>
            <a:pPr fontAlgn="auto">
              <a:spcBef>
                <a:spcPts val="0"/>
              </a:spcBef>
              <a:spcAft>
                <a:spcPts val="0"/>
              </a:spcAft>
              <a:defRPr/>
            </a:pPr>
            <a:endParaRPr lang="tr-TR" sz="2400" dirty="0"/>
          </a:p>
          <a:p>
            <a:endParaRPr lang="tr-TR" sz="2400" dirty="0"/>
          </a:p>
        </p:txBody>
      </p:sp>
      <p:pic>
        <p:nvPicPr>
          <p:cNvPr id="4" name="Picture 1"/>
          <p:cNvPicPr>
            <a:picLocks noChangeAspect="1"/>
          </p:cNvPicPr>
          <p:nvPr/>
        </p:nvPicPr>
        <p:blipFill>
          <a:blip r:embed="rId2" cstate="print"/>
          <a:srcRect/>
          <a:stretch>
            <a:fillRect/>
          </a:stretch>
        </p:blipFill>
        <p:spPr bwMode="auto">
          <a:xfrm>
            <a:off x="899592" y="188640"/>
            <a:ext cx="1334046" cy="1484784"/>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0"/>
            <a:ext cx="8229600" cy="836712"/>
          </a:xfrm>
        </p:spPr>
        <p:style>
          <a:lnRef idx="0">
            <a:schemeClr val="dk1"/>
          </a:lnRef>
          <a:fillRef idx="3">
            <a:schemeClr val="dk1"/>
          </a:fillRef>
          <a:effectRef idx="3">
            <a:schemeClr val="dk1"/>
          </a:effectRef>
          <a:fontRef idx="minor">
            <a:schemeClr val="lt1"/>
          </a:fontRef>
        </p:style>
        <p:txBody>
          <a:bodyPr>
            <a:normAutofit/>
          </a:bodyPr>
          <a:lstStyle/>
          <a:p>
            <a:r>
              <a:rPr lang="tr-TR" sz="3200" b="1" dirty="0" smtClean="0"/>
              <a:t>Mağdur çocuk bildirimi alan kolluk kuvvetleri</a:t>
            </a:r>
            <a:endParaRPr lang="tr-TR" sz="3200" dirty="0"/>
          </a:p>
        </p:txBody>
      </p:sp>
      <p:sp>
        <p:nvSpPr>
          <p:cNvPr id="3" name="2 İçerik Yer Tutucusu"/>
          <p:cNvSpPr>
            <a:spLocks noGrp="1"/>
          </p:cNvSpPr>
          <p:nvPr>
            <p:ph idx="1"/>
          </p:nvPr>
        </p:nvSpPr>
        <p:spPr>
          <a:xfrm>
            <a:off x="611560" y="2996952"/>
            <a:ext cx="8229600" cy="4525963"/>
          </a:xfrm>
        </p:spPr>
        <p:txBody>
          <a:bodyPr/>
          <a:lstStyle/>
          <a:p>
            <a:pPr>
              <a:spcBef>
                <a:spcPts val="0"/>
              </a:spcBef>
              <a:defRPr/>
            </a:pPr>
            <a:endParaRPr lang="tr-TR" b="1" dirty="0"/>
          </a:p>
          <a:p>
            <a:pPr>
              <a:spcBef>
                <a:spcPts val="0"/>
              </a:spcBef>
              <a:defRPr/>
            </a:pPr>
            <a:endParaRPr lang="tr-TR" dirty="0"/>
          </a:p>
          <a:p>
            <a:pPr fontAlgn="auto">
              <a:spcBef>
                <a:spcPts val="0"/>
              </a:spcBef>
              <a:spcAft>
                <a:spcPts val="0"/>
              </a:spcAft>
              <a:defRPr/>
            </a:pPr>
            <a:endParaRPr lang="tr-TR" dirty="0"/>
          </a:p>
          <a:p>
            <a:endParaRPr lang="tr-TR" dirty="0"/>
          </a:p>
        </p:txBody>
      </p:sp>
      <p:graphicFrame>
        <p:nvGraphicFramePr>
          <p:cNvPr id="4" name="3 Diyagram"/>
          <p:cNvGraphicFramePr/>
          <p:nvPr/>
        </p:nvGraphicFramePr>
        <p:xfrm>
          <a:off x="0" y="764704"/>
          <a:ext cx="9433048" cy="6381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 presetClass="entr" presetSubtype="1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467544" y="1268760"/>
            <a:ext cx="8208912" cy="280831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1 Başlık"/>
          <p:cNvSpPr>
            <a:spLocks noGrp="1"/>
          </p:cNvSpPr>
          <p:nvPr>
            <p:ph type="title"/>
          </p:nvPr>
        </p:nvSpPr>
        <p:spPr>
          <a:xfrm>
            <a:off x="457200" y="274638"/>
            <a:ext cx="8229600" cy="994122"/>
          </a:xfrm>
        </p:spPr>
        <p:style>
          <a:lnRef idx="0">
            <a:schemeClr val="accent4"/>
          </a:lnRef>
          <a:fillRef idx="3">
            <a:schemeClr val="accent4"/>
          </a:fillRef>
          <a:effectRef idx="3">
            <a:schemeClr val="accent4"/>
          </a:effectRef>
          <a:fontRef idx="minor">
            <a:schemeClr val="lt1"/>
          </a:fontRef>
        </p:style>
        <p:txBody>
          <a:bodyPr>
            <a:normAutofit/>
          </a:bodyPr>
          <a:lstStyle/>
          <a:p>
            <a:r>
              <a:rPr lang="tr-TR" b="1" dirty="0" smtClean="0">
                <a:ln w="18415" cmpd="sng">
                  <a:solidFill>
                    <a:srgbClr val="FFFFFF"/>
                  </a:solidFill>
                  <a:prstDash val="solid"/>
                </a:ln>
                <a:effectLst>
                  <a:outerShdw blurRad="63500" dir="3600000" algn="tl" rotWithShape="0">
                    <a:srgbClr val="000000">
                      <a:alpha val="70000"/>
                    </a:srgbClr>
                  </a:outerShdw>
                </a:effectLst>
              </a:rPr>
              <a:t>Çocuk İzlem Merkezinin işleyişi</a:t>
            </a:r>
            <a:endParaRPr lang="tr-TR" b="1" dirty="0"/>
          </a:p>
        </p:txBody>
      </p:sp>
      <p:sp>
        <p:nvSpPr>
          <p:cNvPr id="3" name="2 İçerik Yer Tutucusu"/>
          <p:cNvSpPr>
            <a:spLocks noGrp="1"/>
          </p:cNvSpPr>
          <p:nvPr>
            <p:ph idx="1"/>
          </p:nvPr>
        </p:nvSpPr>
        <p:spPr>
          <a:xfrm>
            <a:off x="457200" y="1600201"/>
            <a:ext cx="8229600" cy="2548879"/>
          </a:xfrm>
          <a:noFill/>
        </p:spPr>
        <p:txBody>
          <a:bodyPr>
            <a:normAutofit fontScale="92500" lnSpcReduction="20000"/>
          </a:bodyPr>
          <a:lstStyle/>
          <a:p>
            <a:pPr>
              <a:spcBef>
                <a:spcPts val="0"/>
              </a:spcBef>
              <a:defRPr/>
            </a:pPr>
            <a:r>
              <a:rPr lang="tr-TR" dirty="0"/>
              <a:t>Kolluk kuvvetlerinin bu iş için özel eğitim almış sivil personeli, çocuğu sivil bir araçla derhal </a:t>
            </a:r>
            <a:r>
              <a:rPr lang="tr-TR" b="1" dirty="0"/>
              <a:t>Çocuk İzlem Merkezine </a:t>
            </a:r>
            <a:r>
              <a:rPr lang="tr-TR" dirty="0"/>
              <a:t>getirir.</a:t>
            </a:r>
          </a:p>
          <a:p>
            <a:pPr fontAlgn="auto">
              <a:spcBef>
                <a:spcPts val="0"/>
              </a:spcBef>
              <a:spcAft>
                <a:spcPts val="0"/>
              </a:spcAft>
              <a:defRPr/>
            </a:pPr>
            <a:endParaRPr lang="tr-TR" dirty="0"/>
          </a:p>
          <a:p>
            <a:pPr>
              <a:spcBef>
                <a:spcPts val="0"/>
              </a:spcBef>
              <a:defRPr/>
            </a:pPr>
            <a:r>
              <a:rPr lang="tr-TR" dirty="0"/>
              <a:t>Bu arada </a:t>
            </a:r>
            <a:r>
              <a:rPr lang="tr-TR" b="1" dirty="0"/>
              <a:t>Cumhuriyet Savcısı </a:t>
            </a:r>
            <a:r>
              <a:rPr lang="tr-TR" dirty="0"/>
              <a:t>ve Baro’dan görevlendirilen </a:t>
            </a:r>
            <a:r>
              <a:rPr lang="tr-TR" b="1" dirty="0"/>
              <a:t>Avukat da </a:t>
            </a:r>
            <a:r>
              <a:rPr lang="tr-TR" b="1" dirty="0" err="1"/>
              <a:t>ÇİM’e</a:t>
            </a:r>
            <a:r>
              <a:rPr lang="tr-TR" b="1" dirty="0"/>
              <a:t> gelir.</a:t>
            </a:r>
          </a:p>
          <a:p>
            <a:endParaRPr lang="tr-TR" dirty="0"/>
          </a:p>
        </p:txBody>
      </p:sp>
      <p:pic>
        <p:nvPicPr>
          <p:cNvPr id="38914" name="Picture 2" descr="http://www.gencbaro.org/wp-content/uploads/2013/08/tbb.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699792" y="4221088"/>
            <a:ext cx="3515883" cy="263691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901700" y="1338263"/>
            <a:ext cx="7486650" cy="69373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sz="2000" b="1" dirty="0"/>
              <a:t>MAKUL ŞÜPHE </a:t>
            </a:r>
            <a:r>
              <a:rPr lang="tr-TR" sz="2000" dirty="0"/>
              <a:t>DURUMUNDA KOLLUK KUVVETLERİNE BİLDİRİM</a:t>
            </a:r>
          </a:p>
        </p:txBody>
      </p:sp>
      <p:sp>
        <p:nvSpPr>
          <p:cNvPr id="18" name="17 Yuvarlatılmış Dikdörtgen"/>
          <p:cNvSpPr/>
          <p:nvPr/>
        </p:nvSpPr>
        <p:spPr>
          <a:xfrm>
            <a:off x="971550" y="333375"/>
            <a:ext cx="7416800" cy="7143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tr-TR" sz="2800" dirty="0"/>
              <a:t>Cinsel istismar düşünülen çocuğun ÇİM’e ulaşımı</a:t>
            </a:r>
          </a:p>
        </p:txBody>
      </p:sp>
      <p:sp>
        <p:nvSpPr>
          <p:cNvPr id="2" name="Rounded Rectangle 1"/>
          <p:cNvSpPr/>
          <p:nvPr/>
        </p:nvSpPr>
        <p:spPr>
          <a:xfrm>
            <a:off x="437073" y="5589240"/>
            <a:ext cx="8485753" cy="1080120"/>
          </a:xfrm>
          <a:prstGeom prst="roundRect">
            <a:avLst/>
          </a:prstGeom>
        </p:spPr>
        <p:style>
          <a:lnRef idx="1">
            <a:schemeClr val="accent3"/>
          </a:lnRef>
          <a:fillRef idx="2">
            <a:schemeClr val="accent3"/>
          </a:fillRef>
          <a:effectRef idx="1">
            <a:schemeClr val="accent3"/>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ÇOCUK İZLEM MERKEZİ</a:t>
            </a:r>
          </a:p>
        </p:txBody>
      </p:sp>
      <p:sp>
        <p:nvSpPr>
          <p:cNvPr id="14" name="Rounded Rectangle 13"/>
          <p:cNvSpPr/>
          <p:nvPr/>
        </p:nvSpPr>
        <p:spPr>
          <a:xfrm>
            <a:off x="763588" y="2854325"/>
            <a:ext cx="2166937" cy="198755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tr-TR" sz="2000" dirty="0"/>
              <a:t>Jandarma / </a:t>
            </a:r>
          </a:p>
          <a:p>
            <a:pPr algn="ctr" fontAlgn="auto">
              <a:spcBef>
                <a:spcPts val="0"/>
              </a:spcBef>
              <a:spcAft>
                <a:spcPts val="0"/>
              </a:spcAft>
              <a:defRPr/>
            </a:pPr>
            <a:r>
              <a:rPr lang="tr-TR" sz="2000" dirty="0"/>
              <a:t>Çocuk Polisi</a:t>
            </a:r>
          </a:p>
        </p:txBody>
      </p:sp>
      <p:sp>
        <p:nvSpPr>
          <p:cNvPr id="5" name="Down Arrow 4"/>
          <p:cNvSpPr/>
          <p:nvPr/>
        </p:nvSpPr>
        <p:spPr>
          <a:xfrm>
            <a:off x="1725613" y="2176463"/>
            <a:ext cx="190500" cy="5334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a:p>
        </p:txBody>
      </p:sp>
      <p:sp>
        <p:nvSpPr>
          <p:cNvPr id="20" name="Down Arrow 19"/>
          <p:cNvSpPr/>
          <p:nvPr/>
        </p:nvSpPr>
        <p:spPr>
          <a:xfrm>
            <a:off x="1820863" y="5035550"/>
            <a:ext cx="190500" cy="53181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a:p>
        </p:txBody>
      </p:sp>
      <p:sp>
        <p:nvSpPr>
          <p:cNvPr id="3" name="Rounded Rectangle 2"/>
          <p:cNvSpPr/>
          <p:nvPr/>
        </p:nvSpPr>
        <p:spPr>
          <a:xfrm>
            <a:off x="4140200" y="2871788"/>
            <a:ext cx="2762250" cy="116205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tr-TR" dirty="0"/>
              <a:t>C. Savcılığı</a:t>
            </a:r>
          </a:p>
        </p:txBody>
      </p:sp>
      <p:sp>
        <p:nvSpPr>
          <p:cNvPr id="4" name="Rounded Rectangle 3"/>
          <p:cNvSpPr/>
          <p:nvPr/>
        </p:nvSpPr>
        <p:spPr>
          <a:xfrm>
            <a:off x="4649788" y="4324350"/>
            <a:ext cx="1619250" cy="72072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tr-TR" dirty="0"/>
              <a:t>BARO</a:t>
            </a:r>
          </a:p>
        </p:txBody>
      </p:sp>
      <p:sp>
        <p:nvSpPr>
          <p:cNvPr id="6" name="Right Arrow 5"/>
          <p:cNvSpPr/>
          <p:nvPr/>
        </p:nvSpPr>
        <p:spPr>
          <a:xfrm flipV="1">
            <a:off x="3087688" y="3268663"/>
            <a:ext cx="904875" cy="184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7" name="Left Arrow 6"/>
          <p:cNvSpPr/>
          <p:nvPr/>
        </p:nvSpPr>
        <p:spPr>
          <a:xfrm>
            <a:off x="3068638" y="3652838"/>
            <a:ext cx="855662" cy="1952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9" name="Right Arrow 18"/>
          <p:cNvSpPr/>
          <p:nvPr/>
        </p:nvSpPr>
        <p:spPr>
          <a:xfrm flipV="1">
            <a:off x="3159125" y="4471988"/>
            <a:ext cx="1341438" cy="212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Bent-Up Arrow 8"/>
          <p:cNvSpPr/>
          <p:nvPr/>
        </p:nvSpPr>
        <p:spPr>
          <a:xfrm flipV="1">
            <a:off x="6499225" y="4575175"/>
            <a:ext cx="633413" cy="725488"/>
          </a:xfrm>
          <a:prstGeom prst="bentUpArrow">
            <a:avLst>
              <a:gd name="adj1" fmla="val 18863"/>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3" name="Bent-Up Arrow 22"/>
          <p:cNvSpPr/>
          <p:nvPr/>
        </p:nvSpPr>
        <p:spPr>
          <a:xfrm flipV="1">
            <a:off x="6967538" y="3338513"/>
            <a:ext cx="1133475" cy="1962150"/>
          </a:xfrm>
          <a:prstGeom prst="bentUpArrow">
            <a:avLst>
              <a:gd name="adj1" fmla="val 11256"/>
              <a:gd name="adj2" fmla="val 10397"/>
              <a:gd name="adj3" fmla="val 3874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22543" name="TextBox 14"/>
          <p:cNvSpPr txBox="1">
            <a:spLocks noChangeArrowheads="1"/>
          </p:cNvSpPr>
          <p:nvPr/>
        </p:nvSpPr>
        <p:spPr bwMode="auto">
          <a:xfrm>
            <a:off x="1458913" y="2443163"/>
            <a:ext cx="312737" cy="368300"/>
          </a:xfrm>
          <a:prstGeom prst="rect">
            <a:avLst/>
          </a:prstGeom>
          <a:noFill/>
          <a:ln w="9525">
            <a:noFill/>
            <a:miter lim="800000"/>
            <a:headEnd/>
            <a:tailEnd/>
          </a:ln>
        </p:spPr>
        <p:txBody>
          <a:bodyPr wrap="none">
            <a:spAutoFit/>
          </a:bodyPr>
          <a:lstStyle/>
          <a:p>
            <a:r>
              <a:rPr lang="tr-TR"/>
              <a:t>1</a:t>
            </a:r>
          </a:p>
        </p:txBody>
      </p:sp>
      <p:sp>
        <p:nvSpPr>
          <p:cNvPr id="22544" name="TextBox 16"/>
          <p:cNvSpPr txBox="1">
            <a:spLocks noChangeArrowheads="1"/>
          </p:cNvSpPr>
          <p:nvPr/>
        </p:nvSpPr>
        <p:spPr bwMode="auto">
          <a:xfrm>
            <a:off x="3340100" y="3027363"/>
            <a:ext cx="312738" cy="369887"/>
          </a:xfrm>
          <a:prstGeom prst="rect">
            <a:avLst/>
          </a:prstGeom>
          <a:noFill/>
          <a:ln w="9525">
            <a:noFill/>
            <a:miter lim="800000"/>
            <a:headEnd/>
            <a:tailEnd/>
          </a:ln>
        </p:spPr>
        <p:txBody>
          <a:bodyPr wrap="none">
            <a:spAutoFit/>
          </a:bodyPr>
          <a:lstStyle/>
          <a:p>
            <a:r>
              <a:rPr lang="tr-TR"/>
              <a:t>2</a:t>
            </a:r>
          </a:p>
        </p:txBody>
      </p:sp>
      <p:sp>
        <p:nvSpPr>
          <p:cNvPr id="22545" name="TextBox 23"/>
          <p:cNvSpPr txBox="1">
            <a:spLocks noChangeArrowheads="1"/>
          </p:cNvSpPr>
          <p:nvPr/>
        </p:nvSpPr>
        <p:spPr bwMode="auto">
          <a:xfrm>
            <a:off x="3382963" y="3814763"/>
            <a:ext cx="312737" cy="368300"/>
          </a:xfrm>
          <a:prstGeom prst="rect">
            <a:avLst/>
          </a:prstGeom>
          <a:noFill/>
          <a:ln w="9525">
            <a:noFill/>
            <a:miter lim="800000"/>
            <a:headEnd/>
            <a:tailEnd/>
          </a:ln>
        </p:spPr>
        <p:txBody>
          <a:bodyPr wrap="none">
            <a:spAutoFit/>
          </a:bodyPr>
          <a:lstStyle/>
          <a:p>
            <a:r>
              <a:rPr lang="tr-TR"/>
              <a:t>3</a:t>
            </a:r>
          </a:p>
        </p:txBody>
      </p:sp>
      <p:sp>
        <p:nvSpPr>
          <p:cNvPr id="22546" name="TextBox 24"/>
          <p:cNvSpPr txBox="1">
            <a:spLocks noChangeArrowheads="1"/>
          </p:cNvSpPr>
          <p:nvPr/>
        </p:nvSpPr>
        <p:spPr bwMode="auto">
          <a:xfrm>
            <a:off x="3340100" y="4730750"/>
            <a:ext cx="312738" cy="369888"/>
          </a:xfrm>
          <a:prstGeom prst="rect">
            <a:avLst/>
          </a:prstGeom>
          <a:noFill/>
          <a:ln w="9525">
            <a:noFill/>
            <a:miter lim="800000"/>
            <a:headEnd/>
            <a:tailEnd/>
          </a:ln>
        </p:spPr>
        <p:txBody>
          <a:bodyPr wrap="none">
            <a:spAutoFit/>
          </a:bodyPr>
          <a:lstStyle/>
          <a:p>
            <a:r>
              <a:rPr lang="tr-TR"/>
              <a:t>4</a:t>
            </a:r>
          </a:p>
        </p:txBody>
      </p:sp>
      <p:sp>
        <p:nvSpPr>
          <p:cNvPr id="22547" name="TextBox 25"/>
          <p:cNvSpPr txBox="1">
            <a:spLocks noChangeArrowheads="1"/>
          </p:cNvSpPr>
          <p:nvPr/>
        </p:nvSpPr>
        <p:spPr bwMode="auto">
          <a:xfrm>
            <a:off x="8101013" y="3360738"/>
            <a:ext cx="312737" cy="368300"/>
          </a:xfrm>
          <a:prstGeom prst="rect">
            <a:avLst/>
          </a:prstGeom>
          <a:noFill/>
          <a:ln w="9525">
            <a:noFill/>
            <a:miter lim="800000"/>
            <a:headEnd/>
            <a:tailEnd/>
          </a:ln>
        </p:spPr>
        <p:txBody>
          <a:bodyPr wrap="none">
            <a:spAutoFit/>
          </a:bodyPr>
          <a:lstStyle/>
          <a:p>
            <a:r>
              <a:rPr lang="tr-TR"/>
              <a:t>5</a:t>
            </a:r>
          </a:p>
        </p:txBody>
      </p:sp>
      <p:sp>
        <p:nvSpPr>
          <p:cNvPr id="22548" name="TextBox 26"/>
          <p:cNvSpPr txBox="1">
            <a:spLocks noChangeArrowheads="1"/>
          </p:cNvSpPr>
          <p:nvPr/>
        </p:nvSpPr>
        <p:spPr bwMode="auto">
          <a:xfrm>
            <a:off x="7132638" y="4575175"/>
            <a:ext cx="312737" cy="369888"/>
          </a:xfrm>
          <a:prstGeom prst="rect">
            <a:avLst/>
          </a:prstGeom>
          <a:noFill/>
          <a:ln w="9525">
            <a:noFill/>
            <a:miter lim="800000"/>
            <a:headEnd/>
            <a:tailEnd/>
          </a:ln>
        </p:spPr>
        <p:txBody>
          <a:bodyPr wrap="none">
            <a:spAutoFit/>
          </a:bodyPr>
          <a:lstStyle/>
          <a:p>
            <a:r>
              <a:rPr lang="tr-TR"/>
              <a:t>5</a:t>
            </a:r>
          </a:p>
        </p:txBody>
      </p:sp>
      <p:sp>
        <p:nvSpPr>
          <p:cNvPr id="22549" name="TextBox 27"/>
          <p:cNvSpPr txBox="1">
            <a:spLocks noChangeArrowheads="1"/>
          </p:cNvSpPr>
          <p:nvPr/>
        </p:nvSpPr>
        <p:spPr bwMode="auto">
          <a:xfrm>
            <a:off x="1487488" y="5300663"/>
            <a:ext cx="312737" cy="369887"/>
          </a:xfrm>
          <a:prstGeom prst="rect">
            <a:avLst/>
          </a:prstGeom>
          <a:noFill/>
          <a:ln w="9525">
            <a:noFill/>
            <a:miter lim="800000"/>
            <a:headEnd/>
            <a:tailEnd/>
          </a:ln>
        </p:spPr>
        <p:txBody>
          <a:bodyPr wrap="none">
            <a:spAutoFit/>
          </a:bodyPr>
          <a:lstStyle/>
          <a:p>
            <a:r>
              <a:rPr lang="tr-TR"/>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254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54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54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54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54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3" grpId="0" animBg="1"/>
      <p:bldP spid="4" grpId="0" animBg="1"/>
      <p:bldP spid="6" grpId="0" animBg="1"/>
      <p:bldP spid="7" grpId="0" animBg="1"/>
      <p:bldP spid="19" grpId="0" animBg="1"/>
      <p:bldP spid="22543" grpId="0"/>
      <p:bldP spid="22544" grpId="0"/>
      <p:bldP spid="22545" grpId="0"/>
      <p:bldP spid="22546" grpId="0"/>
      <p:bldP spid="22547" grpId="0"/>
      <p:bldP spid="22548" grpId="0"/>
      <p:bldP spid="225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273175" y="2032000"/>
            <a:ext cx="1871663" cy="69373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sz="2000" dirty="0"/>
              <a:t>MAKUL ŞÜPHE</a:t>
            </a:r>
          </a:p>
        </p:txBody>
      </p:sp>
      <p:sp>
        <p:nvSpPr>
          <p:cNvPr id="18" name="17 Yuvarlatılmış Dikdörtgen"/>
          <p:cNvSpPr/>
          <p:nvPr/>
        </p:nvSpPr>
        <p:spPr>
          <a:xfrm>
            <a:off x="971550" y="333375"/>
            <a:ext cx="7416800" cy="7143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tr-TR" sz="2800" dirty="0"/>
              <a:t>İstismar düşünülen çocuğun ÇİM’e nakil süreci</a:t>
            </a:r>
          </a:p>
        </p:txBody>
      </p:sp>
      <p:pic>
        <p:nvPicPr>
          <p:cNvPr id="24580" name="Picture 1"/>
          <p:cNvPicPr>
            <a:picLocks noChangeAspect="1" noChangeArrowheads="1"/>
          </p:cNvPicPr>
          <p:nvPr/>
        </p:nvPicPr>
        <p:blipFill>
          <a:blip r:embed="rId3" cstate="print"/>
          <a:srcRect/>
          <a:stretch>
            <a:fillRect/>
          </a:stretch>
        </p:blipFill>
        <p:spPr bwMode="auto">
          <a:xfrm>
            <a:off x="4452938" y="2759075"/>
            <a:ext cx="574675" cy="768350"/>
          </a:xfrm>
          <a:prstGeom prst="rect">
            <a:avLst/>
          </a:prstGeom>
          <a:noFill/>
          <a:ln w="9525">
            <a:noFill/>
            <a:miter lim="800000"/>
            <a:headEnd/>
            <a:tailEnd/>
          </a:ln>
        </p:spPr>
      </p:pic>
      <p:sp>
        <p:nvSpPr>
          <p:cNvPr id="2" name="Rounded Rectangle 1"/>
          <p:cNvSpPr/>
          <p:nvPr/>
        </p:nvSpPr>
        <p:spPr>
          <a:xfrm>
            <a:off x="395535" y="4869160"/>
            <a:ext cx="8485753" cy="1080120"/>
          </a:xfrm>
          <a:prstGeom prst="roundRect">
            <a:avLst/>
          </a:prstGeom>
        </p:spPr>
        <p:style>
          <a:lnRef idx="1">
            <a:schemeClr val="accent3"/>
          </a:lnRef>
          <a:fillRef idx="2">
            <a:schemeClr val="accent3"/>
          </a:fillRef>
          <a:effectRef idx="1">
            <a:schemeClr val="accent3"/>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ÇOCUK İZLEM MERKEZİ</a:t>
            </a:r>
          </a:p>
        </p:txBody>
      </p:sp>
      <p:sp>
        <p:nvSpPr>
          <p:cNvPr id="14" name="Rounded Rectangle 13"/>
          <p:cNvSpPr/>
          <p:nvPr/>
        </p:nvSpPr>
        <p:spPr>
          <a:xfrm>
            <a:off x="1001713" y="3527425"/>
            <a:ext cx="2232025" cy="6937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tr-TR" sz="2000" dirty="0"/>
              <a:t>Jandarma /</a:t>
            </a:r>
          </a:p>
          <a:p>
            <a:pPr algn="ctr" fontAlgn="auto">
              <a:spcBef>
                <a:spcPts val="0"/>
              </a:spcBef>
              <a:spcAft>
                <a:spcPts val="0"/>
              </a:spcAft>
              <a:defRPr/>
            </a:pPr>
            <a:r>
              <a:rPr lang="tr-TR" sz="2000" dirty="0"/>
              <a:t>Çocuk Polisi</a:t>
            </a:r>
          </a:p>
        </p:txBody>
      </p:sp>
      <p:sp>
        <p:nvSpPr>
          <p:cNvPr id="17" name="Down Arrow 16"/>
          <p:cNvSpPr/>
          <p:nvPr/>
        </p:nvSpPr>
        <p:spPr>
          <a:xfrm>
            <a:off x="2017713" y="2835275"/>
            <a:ext cx="190500" cy="5334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a:p>
        </p:txBody>
      </p:sp>
      <p:sp>
        <p:nvSpPr>
          <p:cNvPr id="19" name="Down Arrow 18"/>
          <p:cNvSpPr/>
          <p:nvPr/>
        </p:nvSpPr>
        <p:spPr>
          <a:xfrm>
            <a:off x="2022475" y="4324350"/>
            <a:ext cx="190500" cy="5334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a:p>
        </p:txBody>
      </p:sp>
      <p:sp>
        <p:nvSpPr>
          <p:cNvPr id="23" name="TextBox 22"/>
          <p:cNvSpPr txBox="1"/>
          <p:nvPr/>
        </p:nvSpPr>
        <p:spPr>
          <a:xfrm>
            <a:off x="4932040" y="1913079"/>
            <a:ext cx="3831563" cy="267765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2800" b="1" spc="50" dirty="0">
                <a:ln w="11430"/>
                <a:gradFill>
                  <a:gsLst>
                    <a:gs pos="25000">
                      <a:schemeClr val="accent2">
                        <a:satMod val="155000"/>
                      </a:schemeClr>
                    </a:gs>
                    <a:gs pos="100000">
                      <a:schemeClr val="accent2">
                        <a:shade val="45000"/>
                        <a:satMod val="165000"/>
                      </a:schemeClr>
                    </a:gs>
                  </a:gsLst>
                  <a:lin ang="5400000"/>
                </a:gradFill>
                <a:latin typeface="+mn-lt"/>
              </a:rPr>
              <a:t>Sivil Ekiple</a:t>
            </a:r>
          </a:p>
          <a:p>
            <a:pPr algn="ctr" fontAlgn="auto">
              <a:spcBef>
                <a:spcPts val="0"/>
              </a:spcBef>
              <a:spcAft>
                <a:spcPts val="0"/>
              </a:spcAft>
              <a:defRPr/>
            </a:pPr>
            <a:r>
              <a:rPr lang="tr-TR" sz="2800" b="1" spc="50" dirty="0">
                <a:ln w="11430"/>
                <a:gradFill>
                  <a:gsLst>
                    <a:gs pos="25000">
                      <a:schemeClr val="accent2">
                        <a:satMod val="155000"/>
                      </a:schemeClr>
                    </a:gs>
                    <a:gs pos="100000">
                      <a:schemeClr val="accent2">
                        <a:shade val="45000"/>
                        <a:satMod val="165000"/>
                      </a:schemeClr>
                    </a:gs>
                  </a:gsLst>
                  <a:lin ang="5400000"/>
                </a:gradFill>
                <a:latin typeface="+mn-lt"/>
              </a:rPr>
              <a:t>Sivil Araçla</a:t>
            </a:r>
          </a:p>
          <a:p>
            <a:pPr algn="ctr" fontAlgn="auto">
              <a:spcBef>
                <a:spcPts val="0"/>
              </a:spcBef>
              <a:spcAft>
                <a:spcPts val="0"/>
              </a:spcAft>
              <a:defRPr/>
            </a:pPr>
            <a:endParaRPr lang="tr-TR" sz="2800" b="1" spc="50" dirty="0">
              <a:ln w="11430"/>
              <a:gradFill>
                <a:gsLst>
                  <a:gs pos="25000">
                    <a:schemeClr val="accent2">
                      <a:satMod val="155000"/>
                    </a:schemeClr>
                  </a:gs>
                  <a:gs pos="100000">
                    <a:schemeClr val="accent2">
                      <a:shade val="45000"/>
                      <a:satMod val="165000"/>
                    </a:schemeClr>
                  </a:gs>
                </a:gsLst>
                <a:lin ang="5400000"/>
              </a:gradFill>
              <a:latin typeface="+mn-lt"/>
            </a:endParaRPr>
          </a:p>
          <a:p>
            <a:pPr algn="ctr" fontAlgn="auto">
              <a:spcBef>
                <a:spcPts val="0"/>
              </a:spcBef>
              <a:spcAft>
                <a:spcPts val="0"/>
              </a:spcAft>
              <a:defRPr/>
            </a:pPr>
            <a:r>
              <a:rPr lang="tr-TR" sz="2800" b="1" spc="50" dirty="0">
                <a:ln w="11430"/>
                <a:gradFill>
                  <a:gsLst>
                    <a:gs pos="25000">
                      <a:schemeClr val="accent2">
                        <a:satMod val="155000"/>
                      </a:schemeClr>
                    </a:gs>
                    <a:gs pos="100000">
                      <a:schemeClr val="accent2">
                        <a:shade val="45000"/>
                        <a:satMod val="165000"/>
                      </a:schemeClr>
                    </a:gs>
                  </a:gsLst>
                  <a:lin ang="5400000"/>
                </a:gradFill>
                <a:latin typeface="+mn-lt"/>
              </a:rPr>
              <a:t>Çocukla olay hakkında </a:t>
            </a:r>
          </a:p>
          <a:p>
            <a:pPr algn="ctr" fontAlgn="auto">
              <a:spcBef>
                <a:spcPts val="0"/>
              </a:spcBef>
              <a:spcAft>
                <a:spcPts val="0"/>
              </a:spcAft>
              <a:defRPr/>
            </a:pPr>
            <a:r>
              <a:rPr lang="tr-TR" sz="2800" b="1" spc="50" dirty="0">
                <a:ln w="11430"/>
                <a:gradFill>
                  <a:gsLst>
                    <a:gs pos="25000">
                      <a:schemeClr val="accent2">
                        <a:satMod val="155000"/>
                      </a:schemeClr>
                    </a:gs>
                    <a:gs pos="100000">
                      <a:schemeClr val="accent2">
                        <a:shade val="45000"/>
                        <a:satMod val="165000"/>
                      </a:schemeClr>
                    </a:gs>
                  </a:gsLst>
                  <a:lin ang="5400000"/>
                </a:gradFill>
                <a:latin typeface="+mn-lt"/>
              </a:rPr>
              <a:t>herhangi bir  görüşme </a:t>
            </a:r>
          </a:p>
          <a:p>
            <a:pPr algn="ctr" fontAlgn="auto">
              <a:spcBef>
                <a:spcPts val="0"/>
              </a:spcBef>
              <a:spcAft>
                <a:spcPts val="0"/>
              </a:spcAft>
              <a:defRPr/>
            </a:pPr>
            <a:r>
              <a:rPr lang="tr-TR" sz="2800" b="1" spc="50" dirty="0">
                <a:ln w="11430"/>
                <a:gradFill>
                  <a:gsLst>
                    <a:gs pos="25000">
                      <a:schemeClr val="accent2">
                        <a:satMod val="155000"/>
                      </a:schemeClr>
                    </a:gs>
                    <a:gs pos="100000">
                      <a:schemeClr val="accent2">
                        <a:shade val="45000"/>
                        <a:satMod val="165000"/>
                      </a:schemeClr>
                    </a:gs>
                  </a:gsLst>
                  <a:lin ang="5400000"/>
                </a:gradFill>
                <a:latin typeface="+mn-lt"/>
              </a:rPr>
              <a:t>yapmadan nakledilir.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noChangeArrowheads="1"/>
          </p:cNvPicPr>
          <p:nvPr/>
        </p:nvPicPr>
        <p:blipFill>
          <a:blip r:embed="rId3" cstate="print"/>
          <a:srcRect/>
          <a:stretch>
            <a:fillRect/>
          </a:stretch>
        </p:blipFill>
        <p:spPr bwMode="auto">
          <a:xfrm>
            <a:off x="4230688" y="1154113"/>
            <a:ext cx="574675" cy="768350"/>
          </a:xfrm>
          <a:prstGeom prst="rect">
            <a:avLst/>
          </a:prstGeom>
          <a:noFill/>
          <a:ln w="9525">
            <a:noFill/>
            <a:miter lim="800000"/>
            <a:headEnd/>
            <a:tailEnd/>
          </a:ln>
        </p:spPr>
      </p:pic>
      <p:sp>
        <p:nvSpPr>
          <p:cNvPr id="8" name="Bent-Up Arrow 7"/>
          <p:cNvSpPr/>
          <p:nvPr/>
        </p:nvSpPr>
        <p:spPr>
          <a:xfrm rot="10800000">
            <a:off x="1079500" y="1009650"/>
            <a:ext cx="3151188" cy="288925"/>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dirty="0"/>
          </a:p>
        </p:txBody>
      </p:sp>
      <p:sp>
        <p:nvSpPr>
          <p:cNvPr id="11" name="Bent-Up Arrow 10"/>
          <p:cNvSpPr/>
          <p:nvPr/>
        </p:nvSpPr>
        <p:spPr>
          <a:xfrm rot="10800000" flipH="1">
            <a:off x="4230688" y="1009650"/>
            <a:ext cx="3078162" cy="288925"/>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dirty="0"/>
          </a:p>
        </p:txBody>
      </p:sp>
      <p:sp>
        <p:nvSpPr>
          <p:cNvPr id="12" name="Rounded Rectangle 11"/>
          <p:cNvSpPr/>
          <p:nvPr/>
        </p:nvSpPr>
        <p:spPr>
          <a:xfrm>
            <a:off x="250825" y="1412875"/>
            <a:ext cx="1873250" cy="69373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dirty="0"/>
              <a:t>MAKUL ŞÜPHE</a:t>
            </a:r>
          </a:p>
        </p:txBody>
      </p:sp>
      <p:sp>
        <p:nvSpPr>
          <p:cNvPr id="13" name="Rounded Rectangle 12"/>
          <p:cNvSpPr/>
          <p:nvPr/>
        </p:nvSpPr>
        <p:spPr>
          <a:xfrm>
            <a:off x="6469063" y="1420813"/>
            <a:ext cx="1511300" cy="69215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dirty="0"/>
              <a:t>Danışma  /</a:t>
            </a:r>
          </a:p>
          <a:p>
            <a:pPr algn="ctr" fontAlgn="auto">
              <a:spcBef>
                <a:spcPts val="0"/>
              </a:spcBef>
              <a:spcAft>
                <a:spcPts val="0"/>
              </a:spcAft>
              <a:defRPr/>
            </a:pPr>
            <a:r>
              <a:rPr lang="tr-TR" dirty="0"/>
              <a:t>Konsültasyon</a:t>
            </a:r>
          </a:p>
        </p:txBody>
      </p:sp>
      <p:sp>
        <p:nvSpPr>
          <p:cNvPr id="15" name="Pentagon 14"/>
          <p:cNvSpPr/>
          <p:nvPr/>
        </p:nvSpPr>
        <p:spPr>
          <a:xfrm rot="5400000">
            <a:off x="178395" y="2277988"/>
            <a:ext cx="1946449" cy="1800200"/>
          </a:xfrm>
          <a:prstGeom prst="homePlate">
            <a:avLst/>
          </a:prstGeom>
        </p:spPr>
        <p:style>
          <a:lnRef idx="1">
            <a:schemeClr val="accent1"/>
          </a:lnRef>
          <a:fillRef idx="2">
            <a:schemeClr val="accent1"/>
          </a:fillRef>
          <a:effectRef idx="1">
            <a:schemeClr val="accent1"/>
          </a:effectRef>
          <a:fontRef idx="minor">
            <a:schemeClr val="dk1"/>
          </a:fontRef>
        </p:style>
        <p:txBody>
          <a:bodyPr vert="vert270" anchor="ctr"/>
          <a:lstStyle/>
          <a:p>
            <a:pPr algn="ctr" fontAlgn="auto">
              <a:spcBef>
                <a:spcPts val="0"/>
              </a:spcBef>
              <a:spcAft>
                <a:spcPts val="0"/>
              </a:spcAft>
              <a:defRPr/>
            </a:pPr>
            <a:endParaRPr lang="tr-TR" dirty="0"/>
          </a:p>
          <a:p>
            <a:pPr algn="ctr" fontAlgn="auto">
              <a:spcBef>
                <a:spcPts val="0"/>
              </a:spcBef>
              <a:spcAft>
                <a:spcPts val="0"/>
              </a:spcAft>
              <a:defRPr/>
            </a:pPr>
            <a:r>
              <a:rPr lang="tr-TR" dirty="0"/>
              <a:t>C. Savcılığının talimatı ile </a:t>
            </a:r>
          </a:p>
          <a:p>
            <a:pPr algn="ctr" fontAlgn="auto">
              <a:spcBef>
                <a:spcPts val="0"/>
              </a:spcBef>
              <a:spcAft>
                <a:spcPts val="0"/>
              </a:spcAft>
              <a:defRPr/>
            </a:pPr>
            <a:r>
              <a:rPr lang="tr-TR" dirty="0"/>
              <a:t>kolluk kuvvetleri</a:t>
            </a:r>
          </a:p>
          <a:p>
            <a:pPr algn="ctr" fontAlgn="auto">
              <a:spcBef>
                <a:spcPts val="0"/>
              </a:spcBef>
              <a:spcAft>
                <a:spcPts val="0"/>
              </a:spcAft>
              <a:defRPr/>
            </a:pPr>
            <a:r>
              <a:rPr lang="tr-TR" dirty="0"/>
              <a:t>çocuğu ÇİM’e getirir </a:t>
            </a:r>
          </a:p>
        </p:txBody>
      </p:sp>
      <p:sp>
        <p:nvSpPr>
          <p:cNvPr id="17" name="Rounded Rectangle 16"/>
          <p:cNvSpPr/>
          <p:nvPr/>
        </p:nvSpPr>
        <p:spPr>
          <a:xfrm>
            <a:off x="179388" y="4273550"/>
            <a:ext cx="2016125" cy="2108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tr-TR" dirty="0"/>
              <a:t>ÇİM’de rutin değerlendirme;</a:t>
            </a:r>
          </a:p>
          <a:p>
            <a:pPr marL="285750" indent="-285750" fontAlgn="auto">
              <a:spcBef>
                <a:spcPts val="0"/>
              </a:spcBef>
              <a:spcAft>
                <a:spcPts val="0"/>
              </a:spcAft>
              <a:buFont typeface="Arial" pitchFamily="34" charset="0"/>
              <a:buChar char="•"/>
              <a:defRPr/>
            </a:pPr>
            <a:r>
              <a:rPr lang="tr-TR" dirty="0"/>
              <a:t>Adli görüşme</a:t>
            </a:r>
          </a:p>
          <a:p>
            <a:pPr marL="285750" indent="-285750" fontAlgn="auto">
              <a:spcBef>
                <a:spcPts val="0"/>
              </a:spcBef>
              <a:spcAft>
                <a:spcPts val="0"/>
              </a:spcAft>
              <a:buFont typeface="Arial" pitchFamily="34" charset="0"/>
              <a:buChar char="•"/>
              <a:defRPr/>
            </a:pPr>
            <a:r>
              <a:rPr lang="tr-TR" dirty="0"/>
              <a:t>Muayene</a:t>
            </a:r>
          </a:p>
          <a:p>
            <a:pPr marL="285750" indent="-285750" fontAlgn="auto">
              <a:spcBef>
                <a:spcPts val="0"/>
              </a:spcBef>
              <a:spcAft>
                <a:spcPts val="0"/>
              </a:spcAft>
              <a:buFont typeface="Arial" pitchFamily="34" charset="0"/>
              <a:buChar char="•"/>
              <a:defRPr/>
            </a:pPr>
            <a:r>
              <a:rPr lang="tr-TR" dirty="0"/>
              <a:t>Rapor</a:t>
            </a:r>
          </a:p>
          <a:p>
            <a:pPr marL="285750" indent="-285750" fontAlgn="auto">
              <a:spcBef>
                <a:spcPts val="0"/>
              </a:spcBef>
              <a:spcAft>
                <a:spcPts val="0"/>
              </a:spcAft>
              <a:buFont typeface="Arial" pitchFamily="34" charset="0"/>
              <a:buChar char="•"/>
              <a:defRPr/>
            </a:pPr>
            <a:r>
              <a:rPr lang="tr-TR" dirty="0"/>
              <a:t>İzlem planı</a:t>
            </a:r>
          </a:p>
        </p:txBody>
      </p:sp>
      <p:sp>
        <p:nvSpPr>
          <p:cNvPr id="20" name="Rounded Rectangle 19"/>
          <p:cNvSpPr/>
          <p:nvPr/>
        </p:nvSpPr>
        <p:spPr>
          <a:xfrm>
            <a:off x="5440363" y="3357563"/>
            <a:ext cx="3533775" cy="8636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tr-TR" dirty="0"/>
              <a:t>ÇİM’de ön inceleme;</a:t>
            </a:r>
          </a:p>
          <a:p>
            <a:pPr marL="285750" indent="-285750" fontAlgn="auto">
              <a:spcBef>
                <a:spcPts val="0"/>
              </a:spcBef>
              <a:spcAft>
                <a:spcPts val="0"/>
              </a:spcAft>
              <a:buFont typeface="Arial" pitchFamily="34" charset="0"/>
              <a:buChar char="•"/>
              <a:defRPr/>
            </a:pPr>
            <a:r>
              <a:rPr lang="tr-TR" dirty="0"/>
              <a:t>Sosyal inceleme</a:t>
            </a:r>
          </a:p>
          <a:p>
            <a:pPr marL="285750" indent="-285750" fontAlgn="auto">
              <a:spcBef>
                <a:spcPts val="0"/>
              </a:spcBef>
              <a:spcAft>
                <a:spcPts val="0"/>
              </a:spcAft>
              <a:buFont typeface="Arial" pitchFamily="34" charset="0"/>
              <a:buChar char="•"/>
              <a:defRPr/>
            </a:pPr>
            <a:r>
              <a:rPr lang="tr-TR" dirty="0"/>
              <a:t>Adli Tıp uzmanı ile ön görüşme</a:t>
            </a:r>
          </a:p>
        </p:txBody>
      </p:sp>
      <p:sp>
        <p:nvSpPr>
          <p:cNvPr id="23" name="Rectangle 22"/>
          <p:cNvSpPr/>
          <p:nvPr/>
        </p:nvSpPr>
        <p:spPr>
          <a:xfrm>
            <a:off x="5508625" y="4437063"/>
            <a:ext cx="3465513" cy="5048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dirty="0"/>
              <a:t>MAKUL ŞÜPHE</a:t>
            </a:r>
          </a:p>
        </p:txBody>
      </p:sp>
      <p:sp>
        <p:nvSpPr>
          <p:cNvPr id="24" name="Left Arrow Callout 23"/>
          <p:cNvSpPr/>
          <p:nvPr/>
        </p:nvSpPr>
        <p:spPr>
          <a:xfrm>
            <a:off x="4095750" y="4957763"/>
            <a:ext cx="2895600" cy="504825"/>
          </a:xfrm>
          <a:prstGeom prst="leftArrowCallout">
            <a:avLst>
              <a:gd name="adj1" fmla="val 25000"/>
              <a:gd name="adj2" fmla="val 25000"/>
              <a:gd name="adj3" fmla="val 25000"/>
              <a:gd name="adj4" fmla="val 51194"/>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dirty="0"/>
              <a:t>OLUŞTU</a:t>
            </a:r>
          </a:p>
        </p:txBody>
      </p:sp>
      <p:sp>
        <p:nvSpPr>
          <p:cNvPr id="25" name="Down Arrow Callout 24"/>
          <p:cNvSpPr/>
          <p:nvPr/>
        </p:nvSpPr>
        <p:spPr>
          <a:xfrm>
            <a:off x="7207250" y="4957763"/>
            <a:ext cx="1766888" cy="1063625"/>
          </a:xfrm>
          <a:prstGeom prst="downArrowCallout">
            <a:avLst>
              <a:gd name="adj1" fmla="val 8975"/>
              <a:gd name="adj2" fmla="val 15075"/>
              <a:gd name="adj3" fmla="val 25000"/>
              <a:gd name="adj4" fmla="val 41669"/>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tr-TR" dirty="0"/>
              <a:t>OLUŞMADI</a:t>
            </a:r>
          </a:p>
        </p:txBody>
      </p:sp>
      <p:sp>
        <p:nvSpPr>
          <p:cNvPr id="26" name="Rounded Rectangle 25"/>
          <p:cNvSpPr/>
          <p:nvPr/>
        </p:nvSpPr>
        <p:spPr>
          <a:xfrm>
            <a:off x="6486525" y="6165850"/>
            <a:ext cx="2487613" cy="2159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tr-TR" dirty="0"/>
              <a:t>Çocuk Psikiyatristi</a:t>
            </a:r>
          </a:p>
        </p:txBody>
      </p:sp>
      <p:sp>
        <p:nvSpPr>
          <p:cNvPr id="27" name="Rounded Rectangle 26"/>
          <p:cNvSpPr/>
          <p:nvPr/>
        </p:nvSpPr>
        <p:spPr>
          <a:xfrm>
            <a:off x="6486525" y="6534150"/>
            <a:ext cx="2487613" cy="2159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tr-TR" dirty="0"/>
              <a:t>Sosyal Hizmetler </a:t>
            </a:r>
          </a:p>
        </p:txBody>
      </p:sp>
      <p:sp>
        <p:nvSpPr>
          <p:cNvPr id="28" name="Down Arrow 27"/>
          <p:cNvSpPr/>
          <p:nvPr/>
        </p:nvSpPr>
        <p:spPr>
          <a:xfrm>
            <a:off x="6775450" y="2181225"/>
            <a:ext cx="431800" cy="1008063"/>
          </a:xfrm>
          <a:prstGeom prst="downArrow">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tr-TR" dirty="0"/>
          </a:p>
        </p:txBody>
      </p:sp>
      <p:sp>
        <p:nvSpPr>
          <p:cNvPr id="18" name="17 Yuvarlatılmış Dikdörtgen"/>
          <p:cNvSpPr/>
          <p:nvPr/>
        </p:nvSpPr>
        <p:spPr>
          <a:xfrm>
            <a:off x="1150938" y="142875"/>
            <a:ext cx="6115050" cy="7143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tr-TR" sz="2400" dirty="0"/>
              <a:t>ÇOCUK İZLEM MERKEZİNİN İŞLEYİŞ SÜRECİ</a:t>
            </a:r>
            <a:endParaRPr lang="tr-TR" sz="2000" dirty="0"/>
          </a:p>
        </p:txBody>
      </p:sp>
      <p:sp>
        <p:nvSpPr>
          <p:cNvPr id="21" name="Rounded Rectangle 20"/>
          <p:cNvSpPr/>
          <p:nvPr/>
        </p:nvSpPr>
        <p:spPr>
          <a:xfrm>
            <a:off x="2700338" y="4705350"/>
            <a:ext cx="1368425" cy="6604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tr-TR" dirty="0"/>
              <a:t>C. Savcısı</a:t>
            </a:r>
          </a:p>
        </p:txBody>
      </p:sp>
      <p:sp>
        <p:nvSpPr>
          <p:cNvPr id="29" name="Rounded Rectangle 28"/>
          <p:cNvSpPr/>
          <p:nvPr/>
        </p:nvSpPr>
        <p:spPr>
          <a:xfrm>
            <a:off x="2727325" y="5599113"/>
            <a:ext cx="1368425" cy="646112"/>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tr-TR" dirty="0"/>
              <a:t>Avukat</a:t>
            </a:r>
          </a:p>
        </p:txBody>
      </p:sp>
      <p:sp>
        <p:nvSpPr>
          <p:cNvPr id="5" name="Left Arrow 4"/>
          <p:cNvSpPr/>
          <p:nvPr/>
        </p:nvSpPr>
        <p:spPr>
          <a:xfrm>
            <a:off x="2251075" y="4940300"/>
            <a:ext cx="476250" cy="192088"/>
          </a:xfrm>
          <a:prstGeom prst="left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tr-TR"/>
          </a:p>
        </p:txBody>
      </p:sp>
      <p:sp>
        <p:nvSpPr>
          <p:cNvPr id="31" name="Left Arrow 30"/>
          <p:cNvSpPr/>
          <p:nvPr/>
        </p:nvSpPr>
        <p:spPr>
          <a:xfrm>
            <a:off x="2214563" y="5922963"/>
            <a:ext cx="476250" cy="190500"/>
          </a:xfrm>
          <a:prstGeom prst="leftArrow">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tr-TR"/>
          </a:p>
        </p:txBody>
      </p:sp>
      <p:sp>
        <p:nvSpPr>
          <p:cNvPr id="32" name="TextBox 2"/>
          <p:cNvSpPr txBox="1">
            <a:spLocks noChangeArrowheads="1"/>
          </p:cNvSpPr>
          <p:nvPr/>
        </p:nvSpPr>
        <p:spPr bwMode="auto">
          <a:xfrm>
            <a:off x="7339013" y="2205038"/>
            <a:ext cx="1768475" cy="923925"/>
          </a:xfrm>
          <a:prstGeom prst="rect">
            <a:avLst/>
          </a:prstGeom>
          <a:noFill/>
          <a:ln w="9525">
            <a:noFill/>
            <a:miter lim="800000"/>
            <a:headEnd/>
            <a:tailEnd/>
          </a:ln>
        </p:spPr>
        <p:txBody>
          <a:bodyPr wrap="none">
            <a:spAutoFit/>
          </a:bodyPr>
          <a:lstStyle/>
          <a:p>
            <a:r>
              <a:rPr lang="tr-TR">
                <a:latin typeface="Calibri" pitchFamily="34" charset="0"/>
              </a:rPr>
              <a:t>Çocuk doğrudan </a:t>
            </a:r>
          </a:p>
          <a:p>
            <a:r>
              <a:rPr lang="tr-TR">
                <a:latin typeface="Calibri" pitchFamily="34" charset="0"/>
              </a:rPr>
              <a:t>ÇİM’e</a:t>
            </a:r>
          </a:p>
          <a:p>
            <a:r>
              <a:rPr lang="tr-TR">
                <a:latin typeface="Calibri" pitchFamily="34" charset="0"/>
              </a:rPr>
              <a:t>yönlendirilir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par>
                                <p:cTn id="51" presetID="10"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cstate="print"/>
          <a:srcRect l="23262" r="48308" b="69749"/>
          <a:stretch/>
        </p:blipFill>
        <p:spPr>
          <a:xfrm rot="5400000">
            <a:off x="4334384" y="-2934700"/>
            <a:ext cx="1861624" cy="7757605"/>
          </a:xfrm>
          <a:prstGeom prst="rect">
            <a:avLst/>
          </a:prstGeom>
        </p:spPr>
      </p:pic>
      <p:sp>
        <p:nvSpPr>
          <p:cNvPr id="5" name="Dikdörtgen 4"/>
          <p:cNvSpPr/>
          <p:nvPr/>
        </p:nvSpPr>
        <p:spPr>
          <a:xfrm>
            <a:off x="251520" y="-69301"/>
            <a:ext cx="1134875" cy="1944216"/>
          </a:xfrm>
          <a:prstGeom prst="rect">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1 Başlık"/>
          <p:cNvSpPr>
            <a:spLocks noGrp="1"/>
          </p:cNvSpPr>
          <p:nvPr>
            <p:ph type="title"/>
          </p:nvPr>
        </p:nvSpPr>
        <p:spPr>
          <a:xfrm>
            <a:off x="1378373" y="760754"/>
            <a:ext cx="7452320" cy="1196752"/>
          </a:xfrm>
        </p:spPr>
        <p:txBody>
          <a:bodyPr>
            <a:normAutofit fontScale="90000"/>
          </a:bodyPr>
          <a:lstStyle/>
          <a:p>
            <a:r>
              <a:rPr lang="tr-TR" sz="4900" b="1" dirty="0" smtClean="0">
                <a:solidFill>
                  <a:srgbClr val="FF0066"/>
                </a:solidFill>
              </a:rPr>
              <a:t>Çocuk İzlem Merkezinin Tanıtımı ve İşleyişi</a:t>
            </a:r>
            <a:r>
              <a:rPr lang="tr-TR" dirty="0" smtClean="0">
                <a:solidFill>
                  <a:srgbClr val="FF0066"/>
                </a:solidFill>
              </a:rPr>
              <a:t/>
            </a:r>
            <a:br>
              <a:rPr lang="tr-TR" dirty="0" smtClean="0">
                <a:solidFill>
                  <a:srgbClr val="FF0066"/>
                </a:solidFill>
              </a:rPr>
            </a:br>
            <a:endParaRPr lang="tr-TR" dirty="0">
              <a:solidFill>
                <a:srgbClr val="FF0066"/>
              </a:solidFill>
            </a:endParaRPr>
          </a:p>
        </p:txBody>
      </p:sp>
      <p:sp>
        <p:nvSpPr>
          <p:cNvPr id="3" name="2 İçerik Yer Tutucusu"/>
          <p:cNvSpPr>
            <a:spLocks noGrp="1"/>
          </p:cNvSpPr>
          <p:nvPr>
            <p:ph idx="1"/>
          </p:nvPr>
        </p:nvSpPr>
        <p:spPr>
          <a:xfrm>
            <a:off x="6985270" y="-938675"/>
            <a:ext cx="2033972" cy="1616838"/>
          </a:xfrm>
        </p:spPr>
        <p:txBody>
          <a:bodyPr>
            <a:normAutofit/>
          </a:bodyPr>
          <a:lstStyle/>
          <a:p>
            <a:pPr>
              <a:defRPr/>
            </a:pPr>
            <a:endParaRPr lang="tr-TR" dirty="0"/>
          </a:p>
          <a:p>
            <a:endParaRPr lang="tr-TR" dirty="0"/>
          </a:p>
        </p:txBody>
      </p:sp>
      <p:pic>
        <p:nvPicPr>
          <p:cNvPr id="4" name="Resim 3"/>
          <p:cNvPicPr>
            <a:picLocks noChangeAspect="1"/>
          </p:cNvPicPr>
          <p:nvPr/>
        </p:nvPicPr>
        <p:blipFill rotWithShape="1">
          <a:blip r:embed="rId3" cstate="print">
            <a:clrChange>
              <a:clrFrom>
                <a:srgbClr val="FCFCFC"/>
              </a:clrFrom>
              <a:clrTo>
                <a:srgbClr val="FCFCFC">
                  <a:alpha val="0"/>
                </a:srgbClr>
              </a:clrTo>
            </a:clrChange>
          </a:blip>
          <a:srcRect t="9783"/>
          <a:stretch/>
        </p:blipFill>
        <p:spPr>
          <a:xfrm>
            <a:off x="251520" y="1226843"/>
            <a:ext cx="1126853" cy="648072"/>
          </a:xfrm>
          <a:prstGeom prst="rect">
            <a:avLst/>
          </a:prstGeom>
        </p:spPr>
      </p:pic>
      <p:cxnSp>
        <p:nvCxnSpPr>
          <p:cNvPr id="9" name="Düz Bağlayıcı 8"/>
          <p:cNvCxnSpPr/>
          <p:nvPr/>
        </p:nvCxnSpPr>
        <p:spPr>
          <a:xfrm>
            <a:off x="2195736" y="2622379"/>
            <a:ext cx="0" cy="3686941"/>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flipH="1">
            <a:off x="4622918" y="2492896"/>
            <a:ext cx="582" cy="3816424"/>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a:off x="6785205" y="2492896"/>
            <a:ext cx="50801" cy="3816424"/>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sp>
        <p:nvSpPr>
          <p:cNvPr id="15" name="Dikdörtgen 14"/>
          <p:cNvSpPr/>
          <p:nvPr/>
        </p:nvSpPr>
        <p:spPr>
          <a:xfrm>
            <a:off x="401439" y="4469102"/>
            <a:ext cx="1583286" cy="923330"/>
          </a:xfrm>
          <a:prstGeom prst="rect">
            <a:avLst/>
          </a:prstGeom>
        </p:spPr>
        <p:txBody>
          <a:bodyPr wrap="square">
            <a:spAutoFit/>
          </a:bodyPr>
          <a:lstStyle/>
          <a:p>
            <a:pPr algn="ctr"/>
            <a:r>
              <a:rPr lang="tr-TR" b="1" dirty="0"/>
              <a:t>Çocuk izlem merkezinin tanıtımı</a:t>
            </a:r>
          </a:p>
        </p:txBody>
      </p:sp>
      <p:sp>
        <p:nvSpPr>
          <p:cNvPr id="22" name="Dikdörtgen 21"/>
          <p:cNvSpPr/>
          <p:nvPr/>
        </p:nvSpPr>
        <p:spPr>
          <a:xfrm>
            <a:off x="2284135" y="2524857"/>
            <a:ext cx="2124690" cy="1200329"/>
          </a:xfrm>
          <a:prstGeom prst="rect">
            <a:avLst/>
          </a:prstGeom>
        </p:spPr>
        <p:txBody>
          <a:bodyPr wrap="square">
            <a:spAutoFit/>
          </a:bodyPr>
          <a:lstStyle/>
          <a:p>
            <a:pPr algn="ctr"/>
            <a:r>
              <a:rPr lang="tr-TR" b="1" dirty="0"/>
              <a:t>Cinsel istismar edildiği düşünülen çocukların </a:t>
            </a:r>
            <a:r>
              <a:rPr lang="tr-TR" b="1" dirty="0" err="1" smtClean="0"/>
              <a:t>ÇİM’e</a:t>
            </a:r>
            <a:r>
              <a:rPr lang="tr-TR" b="1" dirty="0" smtClean="0"/>
              <a:t> </a:t>
            </a:r>
            <a:r>
              <a:rPr lang="tr-TR" b="1" dirty="0"/>
              <a:t>bildirim şekilleri </a:t>
            </a:r>
          </a:p>
        </p:txBody>
      </p:sp>
      <p:sp>
        <p:nvSpPr>
          <p:cNvPr id="23" name="Dikdörtgen 22"/>
          <p:cNvSpPr/>
          <p:nvPr/>
        </p:nvSpPr>
        <p:spPr>
          <a:xfrm>
            <a:off x="4521268" y="4580751"/>
            <a:ext cx="2263937" cy="646331"/>
          </a:xfrm>
          <a:prstGeom prst="rect">
            <a:avLst/>
          </a:prstGeom>
        </p:spPr>
        <p:txBody>
          <a:bodyPr wrap="square">
            <a:spAutoFit/>
          </a:bodyPr>
          <a:lstStyle/>
          <a:p>
            <a:pPr algn="ctr"/>
            <a:r>
              <a:rPr lang="tr-TR" b="1" dirty="0"/>
              <a:t>Çocuğun </a:t>
            </a:r>
            <a:r>
              <a:rPr lang="tr-TR" b="1" dirty="0" err="1"/>
              <a:t>ÇİM’e</a:t>
            </a:r>
            <a:r>
              <a:rPr lang="tr-TR" b="1" dirty="0"/>
              <a:t> getirilme süreci</a:t>
            </a:r>
          </a:p>
        </p:txBody>
      </p:sp>
      <p:sp>
        <p:nvSpPr>
          <p:cNvPr id="24" name="Dikdörtgen 23"/>
          <p:cNvSpPr/>
          <p:nvPr/>
        </p:nvSpPr>
        <p:spPr>
          <a:xfrm>
            <a:off x="6974194" y="3048077"/>
            <a:ext cx="1928598" cy="646331"/>
          </a:xfrm>
          <a:prstGeom prst="rect">
            <a:avLst/>
          </a:prstGeom>
        </p:spPr>
        <p:txBody>
          <a:bodyPr wrap="square">
            <a:spAutoFit/>
          </a:bodyPr>
          <a:lstStyle/>
          <a:p>
            <a:pPr algn="ctr"/>
            <a:r>
              <a:rPr lang="tr-TR" b="1" dirty="0"/>
              <a:t>Çocuk İzlem Merkezinin işleyişi</a:t>
            </a:r>
          </a:p>
        </p:txBody>
      </p:sp>
      <p:pic>
        <p:nvPicPr>
          <p:cNvPr id="28" name="Resim 27"/>
          <p:cNvPicPr>
            <a:picLocks noChangeAspect="1"/>
          </p:cNvPicPr>
          <p:nvPr/>
        </p:nvPicPr>
        <p:blipFill>
          <a:blip r:embed="rId4" cstate="print"/>
          <a:stretch>
            <a:fillRect/>
          </a:stretch>
        </p:blipFill>
        <p:spPr>
          <a:xfrm>
            <a:off x="313352" y="2622379"/>
            <a:ext cx="1576299" cy="1570486"/>
          </a:xfrm>
          <a:prstGeom prst="rect">
            <a:avLst/>
          </a:prstGeom>
          <a:ln>
            <a:noFill/>
          </a:ln>
          <a:effectLst>
            <a:outerShdw blurRad="292100" dist="139700" dir="2700000" sx="93000" sy="93000" algn="tl" rotWithShape="0">
              <a:srgbClr val="FF0066">
                <a:alpha val="65000"/>
              </a:srgbClr>
            </a:outerShdw>
          </a:effectLst>
        </p:spPr>
      </p:pic>
      <p:sp>
        <p:nvSpPr>
          <p:cNvPr id="29" name="Metin kutusu 28"/>
          <p:cNvSpPr txBox="1"/>
          <p:nvPr/>
        </p:nvSpPr>
        <p:spPr>
          <a:xfrm>
            <a:off x="1522243" y="3738711"/>
            <a:ext cx="367408" cy="523220"/>
          </a:xfrm>
          <a:prstGeom prst="rect">
            <a:avLst/>
          </a:prstGeom>
          <a:noFill/>
        </p:spPr>
        <p:txBody>
          <a:bodyPr wrap="none" rtlCol="0">
            <a:spAutoFit/>
          </a:bodyPr>
          <a:lstStyle/>
          <a:p>
            <a:r>
              <a:rPr lang="tr-TR" sz="2800" b="1" dirty="0" smtClean="0">
                <a:solidFill>
                  <a:srgbClr val="FF0066"/>
                </a:solidFill>
              </a:rPr>
              <a:t>1</a:t>
            </a:r>
            <a:endParaRPr lang="tr-TR" sz="2800" b="1" dirty="0">
              <a:solidFill>
                <a:srgbClr val="FF0066"/>
              </a:solidFill>
            </a:endParaRPr>
          </a:p>
        </p:txBody>
      </p:sp>
      <p:pic>
        <p:nvPicPr>
          <p:cNvPr id="30" name="Resim 29"/>
          <p:cNvPicPr>
            <a:picLocks noChangeAspect="1"/>
          </p:cNvPicPr>
          <p:nvPr/>
        </p:nvPicPr>
        <p:blipFill>
          <a:blip r:embed="rId5" cstate="print"/>
          <a:stretch>
            <a:fillRect/>
          </a:stretch>
        </p:blipFill>
        <p:spPr>
          <a:xfrm>
            <a:off x="2545947" y="4333825"/>
            <a:ext cx="1601065" cy="1584610"/>
          </a:xfrm>
          <a:prstGeom prst="rect">
            <a:avLst/>
          </a:prstGeom>
          <a:ln>
            <a:noFill/>
          </a:ln>
          <a:effectLst>
            <a:outerShdw blurRad="292100" dist="139700" dir="2700000" sx="93000" sy="93000" algn="tl" rotWithShape="0">
              <a:srgbClr val="FF0066">
                <a:alpha val="65000"/>
              </a:srgbClr>
            </a:outerShdw>
          </a:effectLst>
        </p:spPr>
      </p:pic>
      <p:sp>
        <p:nvSpPr>
          <p:cNvPr id="31" name="Metin kutusu 30"/>
          <p:cNvSpPr txBox="1"/>
          <p:nvPr/>
        </p:nvSpPr>
        <p:spPr>
          <a:xfrm>
            <a:off x="3733561" y="4333825"/>
            <a:ext cx="367408" cy="523220"/>
          </a:xfrm>
          <a:prstGeom prst="rect">
            <a:avLst/>
          </a:prstGeom>
          <a:noFill/>
        </p:spPr>
        <p:txBody>
          <a:bodyPr wrap="none" rtlCol="0">
            <a:spAutoFit/>
          </a:bodyPr>
          <a:lstStyle/>
          <a:p>
            <a:r>
              <a:rPr lang="tr-TR" sz="2800" b="1" dirty="0" smtClean="0">
                <a:solidFill>
                  <a:srgbClr val="FF0066"/>
                </a:solidFill>
              </a:rPr>
              <a:t>2</a:t>
            </a:r>
            <a:endParaRPr lang="tr-TR" sz="2800" b="1" dirty="0">
              <a:solidFill>
                <a:srgbClr val="FF0066"/>
              </a:solidFill>
            </a:endParaRPr>
          </a:p>
        </p:txBody>
      </p:sp>
      <p:pic>
        <p:nvPicPr>
          <p:cNvPr id="35" name="Resim 34"/>
          <p:cNvPicPr>
            <a:picLocks noChangeAspect="1"/>
          </p:cNvPicPr>
          <p:nvPr/>
        </p:nvPicPr>
        <p:blipFill rotWithShape="1">
          <a:blip r:embed="rId6" cstate="print"/>
          <a:srcRect l="18500" r="9680"/>
          <a:stretch/>
        </p:blipFill>
        <p:spPr>
          <a:xfrm>
            <a:off x="4871516" y="2626343"/>
            <a:ext cx="1609051" cy="1566522"/>
          </a:xfrm>
          <a:prstGeom prst="rect">
            <a:avLst/>
          </a:prstGeom>
          <a:ln>
            <a:noFill/>
          </a:ln>
          <a:effectLst>
            <a:outerShdw blurRad="292100" dist="139700" dir="2700000" sx="93000" sy="93000" algn="tl" rotWithShape="0">
              <a:srgbClr val="FF0066">
                <a:alpha val="65000"/>
              </a:srgbClr>
            </a:outerShdw>
          </a:effectLst>
        </p:spPr>
      </p:pic>
      <p:sp>
        <p:nvSpPr>
          <p:cNvPr id="38" name="Metin kutusu 37"/>
          <p:cNvSpPr txBox="1"/>
          <p:nvPr/>
        </p:nvSpPr>
        <p:spPr>
          <a:xfrm>
            <a:off x="6145491" y="2524857"/>
            <a:ext cx="367408" cy="523220"/>
          </a:xfrm>
          <a:prstGeom prst="rect">
            <a:avLst/>
          </a:prstGeom>
          <a:noFill/>
        </p:spPr>
        <p:txBody>
          <a:bodyPr wrap="none" rtlCol="0">
            <a:spAutoFit/>
          </a:bodyPr>
          <a:lstStyle/>
          <a:p>
            <a:r>
              <a:rPr lang="tr-TR" sz="2800" b="1" dirty="0" smtClean="0">
                <a:solidFill>
                  <a:srgbClr val="FF0066"/>
                </a:solidFill>
              </a:rPr>
              <a:t>3</a:t>
            </a:r>
            <a:endParaRPr lang="tr-TR" sz="2800" b="1" dirty="0">
              <a:solidFill>
                <a:srgbClr val="FF0066"/>
              </a:solidFill>
            </a:endParaRPr>
          </a:p>
        </p:txBody>
      </p:sp>
      <p:pic>
        <p:nvPicPr>
          <p:cNvPr id="39" name="Resim 38"/>
          <p:cNvPicPr>
            <a:picLocks noChangeAspect="1"/>
          </p:cNvPicPr>
          <p:nvPr/>
        </p:nvPicPr>
        <p:blipFill rotWithShape="1">
          <a:blip r:embed="rId7" cstate="print"/>
          <a:srcRect l="15907" r="13273"/>
          <a:stretch/>
        </p:blipFill>
        <p:spPr>
          <a:xfrm>
            <a:off x="7140644" y="4401108"/>
            <a:ext cx="1595698" cy="1570486"/>
          </a:xfrm>
          <a:prstGeom prst="rect">
            <a:avLst/>
          </a:prstGeom>
          <a:ln>
            <a:noFill/>
          </a:ln>
          <a:effectLst>
            <a:outerShdw blurRad="292100" dist="139700" dir="2700000" sx="93000" sy="93000" algn="tl" rotWithShape="0">
              <a:srgbClr val="FF0066">
                <a:alpha val="65000"/>
              </a:srgbClr>
            </a:outerShdw>
          </a:effectLst>
        </p:spPr>
      </p:pic>
      <p:sp>
        <p:nvSpPr>
          <p:cNvPr id="40" name="Metin kutusu 39"/>
          <p:cNvSpPr txBox="1"/>
          <p:nvPr/>
        </p:nvSpPr>
        <p:spPr>
          <a:xfrm>
            <a:off x="8368934" y="5448374"/>
            <a:ext cx="367408" cy="523220"/>
          </a:xfrm>
          <a:prstGeom prst="rect">
            <a:avLst/>
          </a:prstGeom>
          <a:noFill/>
        </p:spPr>
        <p:txBody>
          <a:bodyPr wrap="none" rtlCol="0">
            <a:spAutoFit/>
          </a:bodyPr>
          <a:lstStyle/>
          <a:p>
            <a:r>
              <a:rPr lang="tr-TR" sz="2800" b="1" dirty="0" smtClean="0">
                <a:solidFill>
                  <a:srgbClr val="FF0066"/>
                </a:solidFill>
              </a:rPr>
              <a:t>4</a:t>
            </a:r>
            <a:endParaRPr lang="tr-TR" sz="2800" b="1" dirty="0">
              <a:solidFill>
                <a:srgbClr val="FF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251520" y="1052736"/>
            <a:ext cx="8676456" cy="5805264"/>
          </a:xfrm>
          <a:prstGeom prst="frame">
            <a:avLst>
              <a:gd name="adj1" fmla="val 11119"/>
            </a:avLst>
          </a:prstGeom>
          <a:blipFill dpi="0" rotWithShape="1">
            <a:blip r:embed="rId3" cstate="print">
              <a:alphaModFix amt="45000"/>
            </a:blip>
            <a:srcRect/>
            <a:stretch>
              <a:fillRect/>
            </a:stretch>
          </a:blipFill>
        </p:spPr>
        <p:style>
          <a:lnRef idx="1">
            <a:schemeClr val="accent3"/>
          </a:lnRef>
          <a:fillRef idx="2">
            <a:schemeClr val="accent3"/>
          </a:fillRef>
          <a:effectRef idx="1">
            <a:schemeClr val="accent3"/>
          </a:effectRef>
          <a:fontRef idx="minor">
            <a:schemeClr val="dk1"/>
          </a:fontRef>
        </p:style>
        <p:txBody>
          <a:bodyPr lIns="100785" tIns="50393" rIns="100785" bIns="50393" anchor="ctr"/>
          <a:lstStyle/>
          <a:p>
            <a:pPr algn="ctr" fontAlgn="auto" hangingPunct="0">
              <a:lnSpc>
                <a:spcPct val="104000"/>
              </a:lnSpc>
              <a:spcBef>
                <a:spcPts val="0"/>
              </a:spcBef>
              <a:spcAft>
                <a:spcPts val="0"/>
              </a:spcAft>
              <a:buClr>
                <a:srgbClr val="000000"/>
              </a:buClr>
              <a:buSzPct val="45000"/>
              <a:buFont typeface="Wingdings" charset="2"/>
              <a:buNone/>
              <a:defRPr/>
            </a:pPr>
            <a:endParaRPr lang="tr-TR">
              <a:solidFill>
                <a:schemeClr val="tx1"/>
              </a:solidFill>
            </a:endParaRPr>
          </a:p>
        </p:txBody>
      </p:sp>
      <p:sp>
        <p:nvSpPr>
          <p:cNvPr id="3" name="Rectangle 2"/>
          <p:cNvSpPr/>
          <p:nvPr/>
        </p:nvSpPr>
        <p:spPr>
          <a:xfrm>
            <a:off x="-828600" y="391031"/>
            <a:ext cx="11017224" cy="677954"/>
          </a:xfrm>
          <a:prstGeom prst="rect">
            <a:avLst/>
          </a:prstGeom>
          <a:noFill/>
        </p:spPr>
        <p:txBody>
          <a:bodyPr wrap="square" lIns="100785" tIns="50393" rIns="100785" bIns="5039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hangingPunct="0">
              <a:lnSpc>
                <a:spcPct val="104000"/>
              </a:lnSpc>
              <a:spcBef>
                <a:spcPts val="0"/>
              </a:spcBef>
              <a:spcAft>
                <a:spcPts val="0"/>
              </a:spcAft>
              <a:buClr>
                <a:srgbClr val="000000"/>
              </a:buClr>
              <a:buSzPct val="45000"/>
              <a:buFont typeface="Wingdings" charset="2"/>
              <a:buNone/>
              <a:defRPr/>
            </a:pPr>
            <a:r>
              <a:rPr lang="tr-TR" sz="3600" b="1" spc="55"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DejaVu Sans" charset="0"/>
              </a:rPr>
              <a:t>ÇOCUK </a:t>
            </a:r>
            <a:r>
              <a:rPr lang="tr-TR" sz="3600" b="1" spc="55"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DejaVu Sans" charset="0"/>
              </a:rPr>
              <a:t>İZLEM MERKEZİNİN</a:t>
            </a:r>
            <a:r>
              <a:rPr lang="tr-TR" sz="3600" b="1" spc="55"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DejaVu Sans" charset="0"/>
              </a:rPr>
              <a:t> </a:t>
            </a:r>
            <a:r>
              <a:rPr lang="tr-TR" sz="3600" b="1" spc="55"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DejaVu Sans" charset="0"/>
              </a:rPr>
              <a:t>EKİBİ</a:t>
            </a:r>
            <a:endParaRPr lang="en-US" sz="3600" b="1" spc="55"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DejaVu Sans" charset="0"/>
            </a:endParaRPr>
          </a:p>
        </p:txBody>
      </p:sp>
      <p:sp>
        <p:nvSpPr>
          <p:cNvPr id="29700" name="TextBox 4"/>
          <p:cNvSpPr txBox="1">
            <a:spLocks noChangeArrowheads="1"/>
          </p:cNvSpPr>
          <p:nvPr/>
        </p:nvSpPr>
        <p:spPr bwMode="auto">
          <a:xfrm>
            <a:off x="1763688" y="1988840"/>
            <a:ext cx="5433801" cy="3662541"/>
          </a:xfrm>
          <a:prstGeom prst="rect">
            <a:avLst/>
          </a:prstGeom>
          <a:noFill/>
          <a:ln w="9525">
            <a:noFill/>
            <a:miter lim="800000"/>
            <a:headEnd/>
            <a:tailEnd/>
          </a:ln>
        </p:spPr>
        <p:txBody>
          <a:bodyPr wrap="square">
            <a:spAutoFit/>
          </a:bodyPr>
          <a:lstStyle/>
          <a:p>
            <a:pPr algn="ctr" hangingPunct="0">
              <a:lnSpc>
                <a:spcPct val="150000"/>
              </a:lnSpc>
              <a:buClr>
                <a:srgbClr val="000000"/>
              </a:buClr>
              <a:buSzPct val="45000"/>
              <a:buFont typeface="Wingdings" pitchFamily="2" charset="2"/>
              <a:buNone/>
            </a:pPr>
            <a:r>
              <a:rPr lang="tr-TR" sz="2400" b="1" dirty="0">
                <a:solidFill>
                  <a:srgbClr val="C00000"/>
                </a:solidFill>
              </a:rPr>
              <a:t>MERKEZDE 24 SAAT ÇALIŞAN EKİP</a:t>
            </a:r>
          </a:p>
          <a:p>
            <a:pPr algn="ctr" hangingPunct="0">
              <a:buClr>
                <a:srgbClr val="000000"/>
              </a:buClr>
              <a:buSzPct val="45000"/>
              <a:buFont typeface="Wingdings" pitchFamily="2" charset="2"/>
              <a:buChar char="v"/>
            </a:pPr>
            <a:r>
              <a:rPr lang="tr-TR" sz="2000" b="1" dirty="0">
                <a:solidFill>
                  <a:srgbClr val="7030A0"/>
                </a:solidFill>
              </a:rPr>
              <a:t>Adli Tıp Uzmanı</a:t>
            </a:r>
            <a:br>
              <a:rPr lang="tr-TR" sz="2000" b="1" dirty="0">
                <a:solidFill>
                  <a:srgbClr val="7030A0"/>
                </a:solidFill>
              </a:rPr>
            </a:br>
            <a:r>
              <a:rPr lang="tr-TR" sz="2000" b="1" dirty="0" smtClean="0">
                <a:solidFill>
                  <a:srgbClr val="7030A0"/>
                </a:solidFill>
              </a:rPr>
              <a:t>   Psikolog</a:t>
            </a:r>
            <a:endParaRPr lang="tr-TR" sz="2000" b="1" dirty="0">
              <a:solidFill>
                <a:srgbClr val="7030A0"/>
              </a:solidFill>
            </a:endParaRPr>
          </a:p>
          <a:p>
            <a:pPr algn="ctr" hangingPunct="0">
              <a:buClr>
                <a:srgbClr val="000000"/>
              </a:buClr>
              <a:buSzPct val="45000"/>
              <a:buFont typeface="Wingdings" pitchFamily="2" charset="2"/>
              <a:buChar char="v"/>
            </a:pPr>
            <a:r>
              <a:rPr lang="tr-TR" sz="2000" b="1" dirty="0">
                <a:solidFill>
                  <a:srgbClr val="7030A0"/>
                </a:solidFill>
              </a:rPr>
              <a:t>Psikolojik Danışman</a:t>
            </a:r>
          </a:p>
          <a:p>
            <a:pPr algn="ctr" hangingPunct="0">
              <a:buClr>
                <a:srgbClr val="000000"/>
              </a:buClr>
              <a:buSzPct val="45000"/>
              <a:buFont typeface="Wingdings" pitchFamily="2" charset="2"/>
              <a:buChar char="v"/>
            </a:pPr>
            <a:r>
              <a:rPr lang="tr-TR" sz="2000" b="1" dirty="0">
                <a:solidFill>
                  <a:srgbClr val="7030A0"/>
                </a:solidFill>
              </a:rPr>
              <a:t>Sosyal Hizmet Uzmanı</a:t>
            </a:r>
          </a:p>
          <a:p>
            <a:pPr algn="ctr" hangingPunct="0">
              <a:buClr>
                <a:srgbClr val="000000"/>
              </a:buClr>
              <a:buSzPct val="45000"/>
              <a:buFont typeface="Wingdings" pitchFamily="2" charset="2"/>
              <a:buChar char="v"/>
            </a:pPr>
            <a:r>
              <a:rPr lang="tr-TR" sz="2000" b="1" dirty="0" smtClean="0">
                <a:solidFill>
                  <a:srgbClr val="7030A0"/>
                </a:solidFill>
              </a:rPr>
              <a:t>Hemşire</a:t>
            </a:r>
          </a:p>
          <a:p>
            <a:pPr algn="ctr" hangingPunct="0">
              <a:buClr>
                <a:srgbClr val="000000"/>
              </a:buClr>
              <a:buSzPct val="45000"/>
              <a:buFont typeface="Wingdings" pitchFamily="2" charset="2"/>
              <a:buChar char="v"/>
            </a:pPr>
            <a:endParaRPr lang="tr-TR" sz="2000" b="1" dirty="0">
              <a:solidFill>
                <a:srgbClr val="7030A0"/>
              </a:solidFill>
            </a:endParaRPr>
          </a:p>
          <a:p>
            <a:pPr algn="ctr" hangingPunct="0">
              <a:lnSpc>
                <a:spcPct val="150000"/>
              </a:lnSpc>
              <a:buClr>
                <a:srgbClr val="000000"/>
              </a:buClr>
              <a:buSzPct val="45000"/>
            </a:pPr>
            <a:r>
              <a:rPr lang="tr-TR" sz="2400" b="1" dirty="0">
                <a:solidFill>
                  <a:srgbClr val="C00000"/>
                </a:solidFill>
              </a:rPr>
              <a:t>KONSÜLTANLAR</a:t>
            </a:r>
          </a:p>
          <a:p>
            <a:pPr algn="ctr" hangingPunct="0">
              <a:buClr>
                <a:srgbClr val="000000"/>
              </a:buClr>
              <a:buSzPct val="45000"/>
              <a:buFont typeface="Wingdings" pitchFamily="2" charset="2"/>
              <a:buNone/>
            </a:pPr>
            <a:r>
              <a:rPr lang="tr-TR" sz="2000" b="1" dirty="0">
                <a:solidFill>
                  <a:srgbClr val="0070C0"/>
                </a:solidFill>
              </a:rPr>
              <a:t>Çocuk Psikiyatristi</a:t>
            </a:r>
          </a:p>
          <a:p>
            <a:pPr algn="ctr" hangingPunct="0">
              <a:buClr>
                <a:srgbClr val="000000"/>
              </a:buClr>
              <a:buSzPct val="45000"/>
              <a:buFont typeface="Wingdings" pitchFamily="2" charset="2"/>
              <a:buNone/>
            </a:pPr>
            <a:r>
              <a:rPr lang="tr-TR" sz="2000" b="1" dirty="0">
                <a:solidFill>
                  <a:srgbClr val="0070C0"/>
                </a:solidFill>
              </a:rPr>
              <a:t>Çocuk Hekimi</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checkerboard(across)">
                                      <p:cBhvr>
                                        <p:cTn id="7"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6" name="5 Dikdörtgen"/>
          <p:cNvSpPr/>
          <p:nvPr/>
        </p:nvSpPr>
        <p:spPr>
          <a:xfrm>
            <a:off x="3491880" y="1484784"/>
            <a:ext cx="5184576" cy="4536504"/>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
        <p:nvSpPr>
          <p:cNvPr id="5" name="4 Dikdörtgen"/>
          <p:cNvSpPr/>
          <p:nvPr/>
        </p:nvSpPr>
        <p:spPr>
          <a:xfrm>
            <a:off x="467544" y="1484784"/>
            <a:ext cx="3024336" cy="4536504"/>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
        <p:nvSpPr>
          <p:cNvPr id="2" name="1 Başlık"/>
          <p:cNvSpPr>
            <a:spLocks noGrp="1"/>
          </p:cNvSpPr>
          <p:nvPr>
            <p:ph type="title"/>
          </p:nvPr>
        </p:nvSpPr>
        <p:spPr>
          <a:xfrm>
            <a:off x="467544" y="548680"/>
            <a:ext cx="8229600" cy="922114"/>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tr-TR" b="1" dirty="0" smtClean="0">
                <a:ln w="18415" cmpd="sng">
                  <a:solidFill>
                    <a:srgbClr val="FFFFFF"/>
                  </a:solidFill>
                  <a:prstDash val="solid"/>
                </a:ln>
                <a:effectLst>
                  <a:outerShdw blurRad="63500" dir="3600000" algn="tl" rotWithShape="0">
                    <a:srgbClr val="000000">
                      <a:alpha val="70000"/>
                    </a:srgbClr>
                  </a:outerShdw>
                </a:effectLst>
              </a:rPr>
              <a:t>Çocuk İzlem Merkezinde adli görüşme</a:t>
            </a:r>
            <a:endParaRPr lang="tr-TR" dirty="0"/>
          </a:p>
        </p:txBody>
      </p:sp>
      <p:sp>
        <p:nvSpPr>
          <p:cNvPr id="3" name="2 İçerik Yer Tutucusu"/>
          <p:cNvSpPr>
            <a:spLocks noGrp="1"/>
          </p:cNvSpPr>
          <p:nvPr>
            <p:ph idx="1"/>
          </p:nvPr>
        </p:nvSpPr>
        <p:spPr>
          <a:xfrm>
            <a:off x="3779912" y="2060848"/>
            <a:ext cx="4834880" cy="4525963"/>
          </a:xfrm>
          <a:noFill/>
        </p:spPr>
        <p:txBody>
          <a:bodyPr/>
          <a:lstStyle/>
          <a:p>
            <a:pPr fontAlgn="auto">
              <a:spcBef>
                <a:spcPts val="0"/>
              </a:spcBef>
              <a:spcAft>
                <a:spcPts val="0"/>
              </a:spcAft>
              <a:buNone/>
              <a:defRPr/>
            </a:pPr>
            <a:r>
              <a:rPr lang="tr-TR" sz="2400" b="1" dirty="0">
                <a:solidFill>
                  <a:srgbClr val="00B0F0"/>
                </a:solidFill>
              </a:rPr>
              <a:t>Çocuğun beyanı (adli görüşme</a:t>
            </a:r>
            <a:r>
              <a:rPr lang="tr-TR" sz="2400" b="1" dirty="0" smtClean="0">
                <a:solidFill>
                  <a:srgbClr val="00B0F0"/>
                </a:solidFill>
              </a:rPr>
              <a:t>);</a:t>
            </a:r>
          </a:p>
          <a:p>
            <a:pPr fontAlgn="auto">
              <a:spcBef>
                <a:spcPts val="0"/>
              </a:spcBef>
              <a:spcAft>
                <a:spcPts val="0"/>
              </a:spcAft>
              <a:buNone/>
              <a:defRPr/>
            </a:pPr>
            <a:endParaRPr lang="tr-TR" sz="2400" b="1" dirty="0">
              <a:solidFill>
                <a:srgbClr val="00B0F0"/>
              </a:solidFill>
            </a:endParaRPr>
          </a:p>
          <a:p>
            <a:pPr lvl="1">
              <a:spcBef>
                <a:spcPts val="0"/>
              </a:spcBef>
              <a:buFont typeface="Wingdings" pitchFamily="2" charset="2"/>
              <a:buChar char="v"/>
              <a:defRPr/>
            </a:pPr>
            <a:r>
              <a:rPr lang="tr-TR" sz="2400" b="1" dirty="0">
                <a:solidFill>
                  <a:schemeClr val="accent6">
                    <a:lumMod val="75000"/>
                  </a:schemeClr>
                </a:solidFill>
              </a:rPr>
              <a:t>Alanında uzman olan personel  (psikolog, psikolojik danışman ya da SHU) tarafından </a:t>
            </a:r>
          </a:p>
          <a:p>
            <a:pPr lvl="1">
              <a:spcBef>
                <a:spcPts val="0"/>
              </a:spcBef>
              <a:buFont typeface="Wingdings" pitchFamily="2" charset="2"/>
              <a:buChar char="v"/>
              <a:defRPr/>
            </a:pPr>
            <a:r>
              <a:rPr lang="tr-TR" sz="2400" b="1" dirty="0">
                <a:solidFill>
                  <a:schemeClr val="accent6">
                    <a:lumMod val="75000"/>
                  </a:schemeClr>
                </a:solidFill>
              </a:rPr>
              <a:t>Aynalı bir odada</a:t>
            </a:r>
          </a:p>
          <a:p>
            <a:pPr lvl="1">
              <a:spcBef>
                <a:spcPts val="0"/>
              </a:spcBef>
              <a:buFont typeface="Wingdings" pitchFamily="2" charset="2"/>
              <a:buChar char="v"/>
              <a:defRPr/>
            </a:pPr>
            <a:r>
              <a:rPr lang="tr-TR" sz="2400" b="1" dirty="0">
                <a:solidFill>
                  <a:schemeClr val="accent6">
                    <a:lumMod val="75000"/>
                  </a:schemeClr>
                </a:solidFill>
              </a:rPr>
              <a:t>Ses ve görüntü kaydı yapılarak alınır. </a:t>
            </a:r>
          </a:p>
          <a:p>
            <a:endParaRPr lang="tr-TR" dirty="0"/>
          </a:p>
        </p:txBody>
      </p:sp>
      <p:pic>
        <p:nvPicPr>
          <p:cNvPr id="29698" name="Picture 2" descr="http://www.drsusanparks.com/psychologist.jpg"/>
          <p:cNvPicPr>
            <a:picLocks noChangeAspect="1" noChangeArrowheads="1"/>
          </p:cNvPicPr>
          <p:nvPr/>
        </p:nvPicPr>
        <p:blipFill>
          <a:blip r:embed="rId3" cstate="print"/>
          <a:srcRect/>
          <a:stretch>
            <a:fillRect/>
          </a:stretch>
        </p:blipFill>
        <p:spPr bwMode="auto">
          <a:xfrm>
            <a:off x="611560" y="1988840"/>
            <a:ext cx="2520280" cy="3489303"/>
          </a:xfrm>
          <a:prstGeom prst="rect">
            <a:avLst/>
          </a:prstGeom>
          <a:ln>
            <a:noFill/>
          </a:ln>
          <a:effectLst>
            <a:softEdge rad="112500"/>
          </a:effectLst>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9698"/>
                                        </p:tgtEl>
                                        <p:attrNameLst>
                                          <p:attrName>style.visibility</p:attrName>
                                        </p:attrNameLst>
                                      </p:cBhvr>
                                      <p:to>
                                        <p:strVal val="visible"/>
                                      </p:to>
                                    </p:set>
                                    <p:animEffect transition="in" filter="wipe(down)">
                                      <p:cBhvr>
                                        <p:cTn id="11" dur="500"/>
                                        <p:tgtEl>
                                          <p:spTgt spid="2969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467544" y="836712"/>
            <a:ext cx="8208912" cy="525658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2" name="1 Başlık"/>
          <p:cNvSpPr>
            <a:spLocks noGrp="1"/>
          </p:cNvSpPr>
          <p:nvPr>
            <p:ph type="title"/>
          </p:nvPr>
        </p:nvSpPr>
        <p:spPr>
          <a:xfrm>
            <a:off x="467544" y="188640"/>
            <a:ext cx="8229600" cy="868958"/>
          </a:xfrm>
        </p:spPr>
        <p:style>
          <a:lnRef idx="0">
            <a:schemeClr val="accent5"/>
          </a:lnRef>
          <a:fillRef idx="3">
            <a:schemeClr val="accent5"/>
          </a:fillRef>
          <a:effectRef idx="3">
            <a:schemeClr val="accent5"/>
          </a:effectRef>
          <a:fontRef idx="minor">
            <a:schemeClr val="lt1"/>
          </a:fontRef>
        </p:style>
        <p:txBody>
          <a:bodyPr>
            <a:normAutofit/>
          </a:bodyPr>
          <a:lstStyle/>
          <a:p>
            <a:r>
              <a:rPr lang="tr-TR" sz="3200" b="1" dirty="0" smtClean="0">
                <a:ln w="18415" cmpd="sng">
                  <a:solidFill>
                    <a:srgbClr val="FFFFFF"/>
                  </a:solidFill>
                  <a:prstDash val="solid"/>
                </a:ln>
                <a:effectLst>
                  <a:outerShdw blurRad="63500" dir="3600000" algn="tl" rotWithShape="0">
                    <a:srgbClr val="000000">
                      <a:alpha val="70000"/>
                    </a:srgbClr>
                  </a:outerShdw>
                </a:effectLst>
                <a:latin typeface="Kristen ITC" pitchFamily="66" charset="0"/>
              </a:rPr>
              <a:t>Çocuk İzlem Merkezinde adli </a:t>
            </a:r>
            <a:r>
              <a:rPr lang="tr-TR" sz="3200" b="1" dirty="0" err="1" smtClean="0">
                <a:ln w="18415" cmpd="sng">
                  <a:solidFill>
                    <a:srgbClr val="FFFFFF"/>
                  </a:solidFill>
                  <a:prstDash val="solid"/>
                </a:ln>
                <a:effectLst>
                  <a:outerShdw blurRad="63500" dir="3600000" algn="tl" rotWithShape="0">
                    <a:srgbClr val="000000">
                      <a:alpha val="70000"/>
                    </a:srgbClr>
                  </a:outerShdw>
                </a:effectLst>
                <a:latin typeface="Kristen ITC" pitchFamily="66" charset="0"/>
              </a:rPr>
              <a:t>görüsme</a:t>
            </a:r>
            <a:endParaRPr lang="tr-TR" sz="3200" dirty="0">
              <a:latin typeface="Kristen ITC" pitchFamily="66" charset="0"/>
            </a:endParaRPr>
          </a:p>
        </p:txBody>
      </p:sp>
      <p:sp>
        <p:nvSpPr>
          <p:cNvPr id="3" name="2 İçerik Yer Tutucusu"/>
          <p:cNvSpPr>
            <a:spLocks noGrp="1"/>
          </p:cNvSpPr>
          <p:nvPr>
            <p:ph idx="1"/>
          </p:nvPr>
        </p:nvSpPr>
        <p:spPr>
          <a:xfrm>
            <a:off x="539552" y="1052736"/>
            <a:ext cx="8229600" cy="4525963"/>
          </a:xfrm>
        </p:spPr>
        <p:txBody>
          <a:bodyPr/>
          <a:lstStyle/>
          <a:p>
            <a:pPr fontAlgn="auto">
              <a:lnSpc>
                <a:spcPts val="2880"/>
              </a:lnSpc>
              <a:spcBef>
                <a:spcPts val="0"/>
              </a:spcBef>
              <a:spcAft>
                <a:spcPts val="0"/>
              </a:spcAft>
              <a:defRPr/>
            </a:pPr>
            <a:r>
              <a:rPr lang="tr-TR" sz="2400" b="1" dirty="0">
                <a:solidFill>
                  <a:srgbClr val="002060"/>
                </a:solidFill>
              </a:rPr>
              <a:t>Çocuktan ifade alındığı sırada </a:t>
            </a:r>
          </a:p>
          <a:p>
            <a:pPr lvl="1">
              <a:lnSpc>
                <a:spcPts val="2880"/>
              </a:lnSpc>
              <a:spcBef>
                <a:spcPts val="0"/>
              </a:spcBef>
              <a:buFont typeface="Arial" pitchFamily="34" charset="0"/>
              <a:buChar char="•"/>
              <a:defRPr/>
            </a:pPr>
            <a:r>
              <a:rPr lang="tr-TR" sz="2000" b="1" dirty="0">
                <a:solidFill>
                  <a:schemeClr val="accent6">
                    <a:lumMod val="75000"/>
                  </a:schemeClr>
                </a:solidFill>
              </a:rPr>
              <a:t>Cumhuriyet Savcısı, </a:t>
            </a:r>
          </a:p>
          <a:p>
            <a:pPr lvl="1">
              <a:lnSpc>
                <a:spcPts val="2880"/>
              </a:lnSpc>
              <a:spcBef>
                <a:spcPts val="0"/>
              </a:spcBef>
              <a:buFont typeface="Arial" pitchFamily="34" charset="0"/>
              <a:buChar char="•"/>
              <a:defRPr/>
            </a:pPr>
            <a:r>
              <a:rPr lang="tr-TR" sz="2000" b="1" dirty="0">
                <a:solidFill>
                  <a:schemeClr val="accent6">
                    <a:lumMod val="75000"/>
                  </a:schemeClr>
                </a:solidFill>
              </a:rPr>
              <a:t>Kolluk kuvveti, </a:t>
            </a:r>
          </a:p>
          <a:p>
            <a:pPr lvl="1">
              <a:lnSpc>
                <a:spcPts val="2880"/>
              </a:lnSpc>
              <a:spcBef>
                <a:spcPts val="0"/>
              </a:spcBef>
              <a:buFont typeface="Arial" pitchFamily="34" charset="0"/>
              <a:buChar char="•"/>
              <a:defRPr/>
            </a:pPr>
            <a:r>
              <a:rPr lang="tr-TR" sz="2000" b="1" dirty="0">
                <a:solidFill>
                  <a:schemeClr val="accent6">
                    <a:lumMod val="75000"/>
                  </a:schemeClr>
                </a:solidFill>
              </a:rPr>
              <a:t>SHÇEK personeli </a:t>
            </a:r>
          </a:p>
          <a:p>
            <a:pPr lvl="1">
              <a:lnSpc>
                <a:spcPts val="2880"/>
              </a:lnSpc>
              <a:spcBef>
                <a:spcPts val="0"/>
              </a:spcBef>
              <a:buFont typeface="Arial" pitchFamily="34" charset="0"/>
              <a:buChar char="•"/>
              <a:defRPr/>
            </a:pPr>
            <a:r>
              <a:rPr lang="tr-TR" sz="2000" b="1" dirty="0">
                <a:solidFill>
                  <a:schemeClr val="accent6">
                    <a:lumMod val="75000"/>
                  </a:schemeClr>
                </a:solidFill>
              </a:rPr>
              <a:t>Çocuğun Avukatı  </a:t>
            </a:r>
          </a:p>
          <a:p>
            <a:pPr lvl="1">
              <a:lnSpc>
                <a:spcPts val="2880"/>
              </a:lnSpc>
              <a:spcBef>
                <a:spcPts val="0"/>
              </a:spcBef>
              <a:buFont typeface="Arial" pitchFamily="34" charset="0"/>
              <a:buChar char="•"/>
              <a:defRPr/>
            </a:pPr>
            <a:r>
              <a:rPr lang="tr-TR" sz="2000" b="1" dirty="0">
                <a:solidFill>
                  <a:schemeClr val="accent6">
                    <a:lumMod val="75000"/>
                  </a:schemeClr>
                </a:solidFill>
              </a:rPr>
              <a:t>Adli Tıp Uzmanı / Çocuk </a:t>
            </a:r>
            <a:r>
              <a:rPr lang="tr-TR" sz="2000" b="1" dirty="0" err="1">
                <a:solidFill>
                  <a:schemeClr val="accent6">
                    <a:lumMod val="75000"/>
                  </a:schemeClr>
                </a:solidFill>
              </a:rPr>
              <a:t>Psikiyatristi</a:t>
            </a:r>
            <a:r>
              <a:rPr lang="tr-TR" sz="2000" b="1" dirty="0">
                <a:solidFill>
                  <a:schemeClr val="accent6">
                    <a:lumMod val="75000"/>
                  </a:schemeClr>
                </a:solidFill>
              </a:rPr>
              <a:t> </a:t>
            </a:r>
            <a:endParaRPr lang="tr-TR" sz="2000" b="1" dirty="0" smtClean="0">
              <a:solidFill>
                <a:schemeClr val="accent6">
                  <a:lumMod val="75000"/>
                </a:schemeClr>
              </a:solidFill>
            </a:endParaRPr>
          </a:p>
          <a:p>
            <a:pPr lvl="1">
              <a:lnSpc>
                <a:spcPts val="2880"/>
              </a:lnSpc>
              <a:spcBef>
                <a:spcPts val="0"/>
              </a:spcBef>
              <a:buNone/>
              <a:defRPr/>
            </a:pPr>
            <a:r>
              <a:rPr lang="tr-TR" sz="2000" b="1" dirty="0" smtClean="0">
                <a:solidFill>
                  <a:srgbClr val="002060"/>
                </a:solidFill>
              </a:rPr>
              <a:t>aynanın </a:t>
            </a:r>
            <a:r>
              <a:rPr lang="tr-TR" sz="2000" b="1" dirty="0">
                <a:solidFill>
                  <a:srgbClr val="002060"/>
                </a:solidFill>
              </a:rPr>
              <a:t>arka tarafındaki bir odada bulunur ve ifadeyi izler. </a:t>
            </a:r>
          </a:p>
          <a:p>
            <a:pPr>
              <a:lnSpc>
                <a:spcPts val="2880"/>
              </a:lnSpc>
              <a:spcBef>
                <a:spcPts val="0"/>
              </a:spcBef>
              <a:defRPr/>
            </a:pPr>
            <a:endParaRPr lang="tr-TR" sz="2000" dirty="0"/>
          </a:p>
          <a:p>
            <a:pPr fontAlgn="auto">
              <a:lnSpc>
                <a:spcPts val="2880"/>
              </a:lnSpc>
              <a:spcBef>
                <a:spcPts val="0"/>
              </a:spcBef>
              <a:spcAft>
                <a:spcPts val="0"/>
              </a:spcAft>
              <a:defRPr/>
            </a:pPr>
            <a:r>
              <a:rPr lang="tr-TR" sz="2000" b="1" dirty="0">
                <a:solidFill>
                  <a:srgbClr val="002060"/>
                </a:solidFill>
              </a:rPr>
              <a:t>Ek sorular sormak gerektiğinde adli görüşme yapan personel kulaklıkla haberdar edilerek çocuktan </a:t>
            </a:r>
            <a:r>
              <a:rPr lang="en-US" sz="2000" b="1" dirty="0">
                <a:solidFill>
                  <a:srgbClr val="002060"/>
                </a:solidFill>
              </a:rPr>
              <a:t>t</a:t>
            </a:r>
            <a:r>
              <a:rPr lang="tr-TR" sz="2000" b="1" dirty="0">
                <a:solidFill>
                  <a:srgbClr val="002060"/>
                </a:solidFill>
              </a:rPr>
              <a:t>ü</a:t>
            </a:r>
            <a:r>
              <a:rPr lang="en-US" sz="2000" b="1" dirty="0">
                <a:solidFill>
                  <a:srgbClr val="002060"/>
                </a:solidFill>
              </a:rPr>
              <a:t>m kurumlar </a:t>
            </a:r>
            <a:r>
              <a:rPr lang="en-US" sz="2000" b="1" dirty="0" err="1">
                <a:solidFill>
                  <a:srgbClr val="002060"/>
                </a:solidFill>
              </a:rPr>
              <a:t>i</a:t>
            </a:r>
            <a:r>
              <a:rPr lang="tr-TR" sz="2000" b="1" dirty="0">
                <a:solidFill>
                  <a:srgbClr val="002060"/>
                </a:solidFill>
              </a:rPr>
              <a:t>ç</a:t>
            </a:r>
            <a:r>
              <a:rPr lang="en-US" sz="2000" b="1" dirty="0">
                <a:solidFill>
                  <a:srgbClr val="002060"/>
                </a:solidFill>
              </a:rPr>
              <a:t>in </a:t>
            </a:r>
            <a:r>
              <a:rPr lang="tr-TR" sz="2000" b="1" dirty="0">
                <a:solidFill>
                  <a:srgbClr val="002060"/>
                </a:solidFill>
              </a:rPr>
              <a:t>gereken bilginin alınması sağlanır.</a:t>
            </a:r>
          </a:p>
          <a:p>
            <a:endParaRPr lang="tr-TR" dirty="0"/>
          </a:p>
        </p:txBody>
      </p:sp>
      <p:pic>
        <p:nvPicPr>
          <p:cNvPr id="26626" name="Picture 2" descr="http://www.adanahaber.net/images/upload/3-siginma-cu.jpg"/>
          <p:cNvPicPr>
            <a:picLocks noChangeAspect="1" noChangeArrowheads="1"/>
          </p:cNvPicPr>
          <p:nvPr/>
        </p:nvPicPr>
        <p:blipFill>
          <a:blip r:embed="rId2" cstate="print"/>
          <a:srcRect/>
          <a:stretch>
            <a:fillRect/>
          </a:stretch>
        </p:blipFill>
        <p:spPr bwMode="auto">
          <a:xfrm>
            <a:off x="3491881" y="5146630"/>
            <a:ext cx="2232248" cy="1555374"/>
          </a:xfrm>
          <a:prstGeom prst="rect">
            <a:avLst/>
          </a:prstGeom>
          <a:solidFill>
            <a:srgbClr val="FFFFFF">
              <a:shade val="85000"/>
            </a:srgbClr>
          </a:solidFill>
          <a:ln w="38100" cap="sq">
            <a:solidFill>
              <a:srgbClr val="0070C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26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634082"/>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tr-TR" b="1" dirty="0" smtClean="0">
                <a:ln w="18415" cmpd="sng">
                  <a:solidFill>
                    <a:srgbClr val="FFFFFF"/>
                  </a:solidFill>
                  <a:prstDash val="solid"/>
                </a:ln>
                <a:effectLst>
                  <a:outerShdw blurRad="63500" dir="3600000" algn="tl" rotWithShape="0">
                    <a:srgbClr val="000000">
                      <a:alpha val="70000"/>
                    </a:srgbClr>
                  </a:outerShdw>
                </a:effectLst>
              </a:rPr>
              <a:t>Görüşme odası (Aynalı oda)</a:t>
            </a:r>
            <a:endParaRPr lang="tr-TR" dirty="0"/>
          </a:p>
        </p:txBody>
      </p:sp>
      <p:pic>
        <p:nvPicPr>
          <p:cNvPr id="2050" name="Picture 2" descr="C:\Users\SAMSUNG\Desktop\11086349_824179687663448_721369263_o.jpg"/>
          <p:cNvPicPr>
            <a:picLocks noGrp="1" noChangeAspect="1" noChangeArrowheads="1"/>
          </p:cNvPicPr>
          <p:nvPr>
            <p:ph idx="1"/>
          </p:nvPr>
        </p:nvPicPr>
        <p:blipFill>
          <a:blip r:embed="rId2" cstate="print"/>
          <a:srcRect/>
          <a:stretch>
            <a:fillRect/>
          </a:stretch>
        </p:blipFill>
        <p:spPr bwMode="auto">
          <a:xfrm>
            <a:off x="467544" y="1628800"/>
            <a:ext cx="3960440" cy="4655255"/>
          </a:xfrm>
          <a:prstGeom prst="rect">
            <a:avLst/>
          </a:prstGeom>
          <a:ln>
            <a:noFill/>
          </a:ln>
          <a:effectLst>
            <a:outerShdw blurRad="292100" dist="139700" dir="2700000" algn="tl" rotWithShape="0">
              <a:srgbClr val="333333">
                <a:alpha val="65000"/>
              </a:srgbClr>
            </a:outerShdw>
          </a:effectLst>
        </p:spPr>
      </p:pic>
      <p:pic>
        <p:nvPicPr>
          <p:cNvPr id="2051" name="Picture 3" descr="C:\Users\SAMSUNG\Desktop\10571530_824179304330153_1374623681_o.jpg"/>
          <p:cNvPicPr>
            <a:picLocks noChangeAspect="1" noChangeArrowheads="1"/>
          </p:cNvPicPr>
          <p:nvPr/>
        </p:nvPicPr>
        <p:blipFill>
          <a:blip r:embed="rId3" cstate="print">
            <a:lum bright="10000"/>
          </a:blip>
          <a:srcRect/>
          <a:stretch>
            <a:fillRect/>
          </a:stretch>
        </p:blipFill>
        <p:spPr bwMode="auto">
          <a:xfrm>
            <a:off x="4716016" y="1628800"/>
            <a:ext cx="3960440" cy="4680520"/>
          </a:xfrm>
          <a:prstGeom prst="rect">
            <a:avLst/>
          </a:prstGeom>
          <a:ln>
            <a:noFill/>
          </a:ln>
          <a:effectLst>
            <a:outerShdw blurRad="292100" dist="139700" dir="2700000" algn="tl" rotWithShape="0">
              <a:srgbClr val="333333">
                <a:alpha val="65000"/>
              </a:srgbClr>
            </a:outerShdw>
          </a:effectLst>
        </p:spPr>
      </p:pic>
      <p:pic>
        <p:nvPicPr>
          <p:cNvPr id="28674" name="Picture 2" descr="http://images.clipartlogo.com/files/images/42/420695/green-decorations-celtic-flourish-corner-tribal-knot-cross-design-flower-cartoon-page-border-rose-free-shape-cards-vine-ornamental-corners-decorative-decoration-vines-greeting-designs-borders_p.jpg"/>
          <p:cNvPicPr>
            <a:picLocks noChangeAspect="1" noChangeArrowheads="1"/>
          </p:cNvPicPr>
          <p:nvPr/>
        </p:nvPicPr>
        <p:blipFill>
          <a:blip r:embed="rId4" cstate="print">
            <a:clrChange>
              <a:clrFrom>
                <a:srgbClr val="FFFFFF"/>
              </a:clrFrom>
              <a:clrTo>
                <a:srgbClr val="FFFFFF">
                  <a:alpha val="0"/>
                </a:srgbClr>
              </a:clrTo>
            </a:clrChange>
            <a:duotone>
              <a:schemeClr val="accent2">
                <a:shade val="45000"/>
                <a:satMod val="135000"/>
              </a:schemeClr>
              <a:prstClr val="white"/>
            </a:duotone>
          </a:blip>
          <a:srcRect/>
          <a:stretch>
            <a:fillRect/>
          </a:stretch>
        </p:blipFill>
        <p:spPr bwMode="auto">
          <a:xfrm>
            <a:off x="179512" y="1412776"/>
            <a:ext cx="3028950" cy="2847976"/>
          </a:xfrm>
          <a:prstGeom prst="rect">
            <a:avLst/>
          </a:prstGeom>
          <a:noFill/>
        </p:spPr>
      </p:pic>
      <p:pic>
        <p:nvPicPr>
          <p:cNvPr id="6" name="Picture 2" descr="http://images.clipartlogo.com/files/images/42/420695/green-decorations-celtic-flourish-corner-tribal-knot-cross-design-flower-cartoon-page-border-rose-free-shape-cards-vine-ornamental-corners-decorative-decoration-vines-greeting-designs-borders_p.jpg"/>
          <p:cNvPicPr>
            <a:picLocks noChangeAspect="1" noChangeArrowheads="1"/>
          </p:cNvPicPr>
          <p:nvPr/>
        </p:nvPicPr>
        <p:blipFill>
          <a:blip r:embed="rId4" cstate="print">
            <a:clrChange>
              <a:clrFrom>
                <a:srgbClr val="FFFFFF"/>
              </a:clrFrom>
              <a:clrTo>
                <a:srgbClr val="FFFFFF">
                  <a:alpha val="0"/>
                </a:srgbClr>
              </a:clrTo>
            </a:clrChange>
            <a:duotone>
              <a:schemeClr val="accent2">
                <a:shade val="45000"/>
                <a:satMod val="135000"/>
              </a:schemeClr>
              <a:prstClr val="white"/>
            </a:duotone>
          </a:blip>
          <a:srcRect/>
          <a:stretch>
            <a:fillRect/>
          </a:stretch>
        </p:blipFill>
        <p:spPr bwMode="auto">
          <a:xfrm rot="10800000">
            <a:off x="5940152" y="3573016"/>
            <a:ext cx="3028950" cy="2952328"/>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620688"/>
            <a:ext cx="9144000" cy="850106"/>
          </a:xfrm>
        </p:spPr>
        <p:style>
          <a:lnRef idx="0">
            <a:schemeClr val="accent6"/>
          </a:lnRef>
          <a:fillRef idx="3">
            <a:schemeClr val="accent6"/>
          </a:fillRef>
          <a:effectRef idx="3">
            <a:schemeClr val="accent6"/>
          </a:effectRef>
          <a:fontRef idx="minor">
            <a:schemeClr val="lt1"/>
          </a:fontRef>
        </p:style>
        <p:txBody>
          <a:bodyPr>
            <a:noAutofit/>
          </a:bodyPr>
          <a:lstStyle/>
          <a:p>
            <a:r>
              <a:rPr lang="tr-TR" b="1" dirty="0" smtClean="0">
                <a:ln w="18415" cmpd="sng">
                  <a:solidFill>
                    <a:srgbClr val="FFFFFF"/>
                  </a:solidFill>
                  <a:prstDash val="solid"/>
                </a:ln>
                <a:effectLst>
                  <a:outerShdw blurRad="63500" dir="3600000" algn="tl" rotWithShape="0">
                    <a:srgbClr val="000000">
                      <a:alpha val="70000"/>
                    </a:srgbClr>
                  </a:outerShdw>
                </a:effectLst>
              </a:rPr>
              <a:t>Görüşme odası (Aynalı oda)</a:t>
            </a:r>
            <a:endParaRPr lang="tr-TR" dirty="0"/>
          </a:p>
        </p:txBody>
      </p:sp>
      <p:pic>
        <p:nvPicPr>
          <p:cNvPr id="6" name="Picture 3" descr="C:\Users\SAMSUNG\Desktop\11086445_824179434330140_545572167_o.jpg"/>
          <p:cNvPicPr>
            <a:picLocks noGrp="1" noChangeAspect="1" noChangeArrowheads="1"/>
          </p:cNvPicPr>
          <p:nvPr>
            <p:ph idx="1"/>
          </p:nvPr>
        </p:nvPicPr>
        <p:blipFill>
          <a:blip r:embed="rId2" cstate="print"/>
          <a:srcRect/>
          <a:stretch>
            <a:fillRect/>
          </a:stretch>
        </p:blipFill>
        <p:spPr bwMode="auto">
          <a:xfrm>
            <a:off x="1619672" y="2276872"/>
            <a:ext cx="5832648" cy="3844925"/>
          </a:xfrm>
          <a:prstGeom prst="rect">
            <a:avLst/>
          </a:prstGeom>
          <a:ln>
            <a:noFill/>
          </a:ln>
          <a:effectLst>
            <a:outerShdw blurRad="292100" dist="139700" dir="2700000" algn="tl" rotWithShape="0">
              <a:schemeClr val="accent6">
                <a:lumMod val="75000"/>
                <a:alpha val="65000"/>
              </a:schemeClr>
            </a:outerShdw>
          </a:effectLst>
        </p:spPr>
      </p:pic>
      <p:pic>
        <p:nvPicPr>
          <p:cNvPr id="27650" name="Picture 2" descr="http://nikkograff.n.i.pic.centerblog.net/mlo8opvs.png"/>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755576" y="1412776"/>
            <a:ext cx="2590800" cy="2628900"/>
          </a:xfrm>
          <a:prstGeom prst="rect">
            <a:avLst/>
          </a:prstGeom>
          <a:noFill/>
        </p:spPr>
      </p:pic>
      <p:pic>
        <p:nvPicPr>
          <p:cNvPr id="5" name="Picture 2" descr="http://nikkograff.n.i.pic.centerblog.net/mlo8opvs.png"/>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rot="10800000">
            <a:off x="5868144" y="4229100"/>
            <a:ext cx="2590800" cy="2628900"/>
          </a:xfrm>
          <a:prstGeom prst="rect">
            <a:avLst/>
          </a:prstGeom>
          <a:noFill/>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0" y="332656"/>
            <a:ext cx="9144000" cy="796950"/>
          </a:xfrm>
        </p:spPr>
        <p:style>
          <a:lnRef idx="0">
            <a:schemeClr val="accent5"/>
          </a:lnRef>
          <a:fillRef idx="3">
            <a:schemeClr val="accent5"/>
          </a:fillRef>
          <a:effectRef idx="3">
            <a:schemeClr val="accent5"/>
          </a:effectRef>
          <a:fontRef idx="minor">
            <a:schemeClr val="lt1"/>
          </a:fontRef>
        </p:style>
        <p:txBody>
          <a:bodyPr>
            <a:normAutofit/>
          </a:bodyPr>
          <a:lstStyle/>
          <a:p>
            <a:r>
              <a:rPr lang="tr-TR" b="1" dirty="0" smtClean="0">
                <a:ln w="18415" cmpd="sng">
                  <a:solidFill>
                    <a:srgbClr val="FFFFFF"/>
                  </a:solidFill>
                  <a:prstDash val="solid"/>
                </a:ln>
                <a:effectLst>
                  <a:outerShdw blurRad="63500" dir="3600000" algn="tl" rotWithShape="0">
                    <a:srgbClr val="000000">
                      <a:alpha val="70000"/>
                    </a:srgbClr>
                  </a:outerShdw>
                </a:effectLst>
              </a:rPr>
              <a:t>Gözlem odası (Aynanın arka tarafı)</a:t>
            </a:r>
            <a:endParaRPr lang="tr-TR" dirty="0"/>
          </a:p>
        </p:txBody>
      </p:sp>
      <p:pic>
        <p:nvPicPr>
          <p:cNvPr id="4" name="Picture 2" descr="C:\Users\SAMSUNG\Desktop\11085723_824179470996803_1025119580_o.jpg"/>
          <p:cNvPicPr>
            <a:picLocks noGrp="1" noChangeAspect="1" noChangeArrowheads="1"/>
          </p:cNvPicPr>
          <p:nvPr>
            <p:ph idx="1"/>
          </p:nvPr>
        </p:nvPicPr>
        <p:blipFill>
          <a:blip r:embed="rId2" cstate="print">
            <a:lum bright="30000" contrast="30000"/>
          </a:blip>
          <a:srcRect/>
          <a:stretch>
            <a:fillRect/>
          </a:stretch>
        </p:blipFill>
        <p:spPr bwMode="auto">
          <a:xfrm>
            <a:off x="1475656" y="1988840"/>
            <a:ext cx="6552728" cy="3939843"/>
          </a:xfrm>
          <a:prstGeom prst="rect">
            <a:avLst/>
          </a:prstGeom>
          <a:ln>
            <a:noFill/>
          </a:ln>
          <a:effectLst>
            <a:outerShdw blurRad="292100" dist="139700" dir="2700000" algn="tl" rotWithShape="0">
              <a:srgbClr val="0070C0">
                <a:alpha val="65000"/>
              </a:srgbClr>
            </a:outerShdw>
          </a:effectLst>
        </p:spPr>
      </p:pic>
      <p:pic>
        <p:nvPicPr>
          <p:cNvPr id="25602" name="Picture 2" descr="http://images.clipartlogo.com/files/ss/original/363/36310258/vector-border-ornaments.jpg"/>
          <p:cNvPicPr>
            <a:picLocks noChangeAspect="1" noChangeArrowheads="1"/>
          </p:cNvPicPr>
          <p:nvPr/>
        </p:nvPicPr>
        <p:blipFill>
          <a:blip r:embed="rId3" cstate="print">
            <a:clrChange>
              <a:clrFrom>
                <a:srgbClr val="F6F6F6"/>
              </a:clrFrom>
              <a:clrTo>
                <a:srgbClr val="F6F6F6">
                  <a:alpha val="0"/>
                </a:srgbClr>
              </a:clrTo>
            </a:clrChange>
            <a:duotone>
              <a:schemeClr val="accent5">
                <a:shade val="45000"/>
                <a:satMod val="135000"/>
              </a:schemeClr>
              <a:prstClr val="white"/>
            </a:duotone>
          </a:blip>
          <a:srcRect t="5040" b="72280"/>
          <a:stretch>
            <a:fillRect/>
          </a:stretch>
        </p:blipFill>
        <p:spPr bwMode="auto">
          <a:xfrm>
            <a:off x="2771800" y="6209928"/>
            <a:ext cx="4286250" cy="648072"/>
          </a:xfrm>
          <a:prstGeom prst="rect">
            <a:avLst/>
          </a:prstGeom>
          <a:noFill/>
        </p:spPr>
      </p:pic>
      <p:pic>
        <p:nvPicPr>
          <p:cNvPr id="25604" name="Picture 4" descr="http://images.clipartlogo.com/files/ss/original/363/36310258/vector-border-ornaments.jpg"/>
          <p:cNvPicPr>
            <a:picLocks noChangeAspect="1" noChangeArrowheads="1"/>
          </p:cNvPicPr>
          <p:nvPr/>
        </p:nvPicPr>
        <p:blipFill>
          <a:blip r:embed="rId3" cstate="print">
            <a:clrChange>
              <a:clrFrom>
                <a:srgbClr val="F6F6F6"/>
              </a:clrFrom>
              <a:clrTo>
                <a:srgbClr val="F6F6F6">
                  <a:alpha val="0"/>
                </a:srgbClr>
              </a:clrTo>
            </a:clrChange>
            <a:duotone>
              <a:schemeClr val="accent5">
                <a:shade val="45000"/>
                <a:satMod val="135000"/>
              </a:schemeClr>
              <a:prstClr val="white"/>
            </a:duotone>
          </a:blip>
          <a:srcRect t="70559" b="6761"/>
          <a:stretch>
            <a:fillRect/>
          </a:stretch>
        </p:blipFill>
        <p:spPr bwMode="auto">
          <a:xfrm>
            <a:off x="2483768" y="1340768"/>
            <a:ext cx="4286250" cy="648072"/>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noFill/>
        </p:spPr>
        <p:style>
          <a:lnRef idx="2">
            <a:schemeClr val="accent6"/>
          </a:lnRef>
          <a:fillRef idx="1">
            <a:schemeClr val="lt1"/>
          </a:fillRef>
          <a:effectRef idx="0">
            <a:schemeClr val="accent6"/>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Muayene</a:t>
            </a:r>
            <a:endParaRPr lang="tr-TR"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2 İçerik Yer Tutucusu"/>
          <p:cNvSpPr>
            <a:spLocks noGrp="1"/>
          </p:cNvSpPr>
          <p:nvPr>
            <p:ph idx="1"/>
          </p:nvPr>
        </p:nvSpPr>
        <p:spPr>
          <a:xfrm>
            <a:off x="467544" y="1988840"/>
            <a:ext cx="8229600" cy="4525963"/>
          </a:xfrm>
        </p:spPr>
        <p:txBody>
          <a:bodyPr/>
          <a:lstStyle/>
          <a:p>
            <a:pPr algn="just" fontAlgn="auto">
              <a:spcBef>
                <a:spcPts val="0"/>
              </a:spcBef>
              <a:spcAft>
                <a:spcPts val="0"/>
              </a:spcAft>
              <a:defRPr/>
            </a:pPr>
            <a:r>
              <a:rPr lang="tr-TR" sz="2800" b="1" dirty="0">
                <a:solidFill>
                  <a:srgbClr val="00B050"/>
                </a:solidFill>
              </a:rPr>
              <a:t>Çocuğun muayenesi merkezde bulunan hekimler (Adli Tıp Uzmanı, Çocuk </a:t>
            </a:r>
            <a:r>
              <a:rPr lang="tr-TR" sz="2800" b="1" dirty="0" err="1">
                <a:solidFill>
                  <a:srgbClr val="00B050"/>
                </a:solidFill>
              </a:rPr>
              <a:t>Psikiyatristi</a:t>
            </a:r>
            <a:r>
              <a:rPr lang="tr-TR" sz="2800" b="1" dirty="0">
                <a:solidFill>
                  <a:srgbClr val="00B050"/>
                </a:solidFill>
              </a:rPr>
              <a:t> ve Çocuk Hekimi) tarafından yapılır</a:t>
            </a:r>
            <a:r>
              <a:rPr lang="tr-TR" sz="2800" dirty="0"/>
              <a:t>. </a:t>
            </a:r>
          </a:p>
          <a:p>
            <a:pPr algn="just" fontAlgn="auto">
              <a:spcBef>
                <a:spcPts val="0"/>
              </a:spcBef>
              <a:spcAft>
                <a:spcPts val="0"/>
              </a:spcAft>
              <a:buNone/>
              <a:defRPr/>
            </a:pPr>
            <a:r>
              <a:rPr lang="tr-TR" sz="2800" dirty="0"/>
              <a:t> </a:t>
            </a:r>
          </a:p>
          <a:p>
            <a:pPr algn="just" fontAlgn="auto">
              <a:spcBef>
                <a:spcPts val="0"/>
              </a:spcBef>
              <a:spcAft>
                <a:spcPts val="0"/>
              </a:spcAft>
              <a:defRPr/>
            </a:pPr>
            <a:r>
              <a:rPr lang="tr-TR" sz="2800" b="1" dirty="0">
                <a:solidFill>
                  <a:srgbClr val="C00000"/>
                </a:solidFill>
              </a:rPr>
              <a:t>Vücudun tümü (cinsel organlar da dahil olmak üzere) detaylıca muayene edilir, gerekli durumlarda fizik bulgular görüntülü olarak kaydedilir. </a:t>
            </a:r>
          </a:p>
          <a:p>
            <a:endParaRPr lang="tr-TR" dirty="0"/>
          </a:p>
        </p:txBody>
      </p:sp>
      <p:sp>
        <p:nvSpPr>
          <p:cNvPr id="4" name="3 Dikdörtgen"/>
          <p:cNvSpPr/>
          <p:nvPr/>
        </p:nvSpPr>
        <p:spPr>
          <a:xfrm>
            <a:off x="467544" y="1340768"/>
            <a:ext cx="8208912" cy="496855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3"/>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1143000"/>
          </a:xfrm>
        </p:spPr>
        <p:style>
          <a:lnRef idx="0">
            <a:schemeClr val="accent6"/>
          </a:lnRef>
          <a:fillRef idx="3">
            <a:schemeClr val="accent6"/>
          </a:fillRef>
          <a:effectRef idx="3">
            <a:schemeClr val="accent6"/>
          </a:effectRef>
          <a:fontRef idx="minor">
            <a:schemeClr val="lt1"/>
          </a:fontRef>
        </p:style>
        <p:txBody>
          <a:bodyPr>
            <a:normAutofit/>
          </a:bodyPr>
          <a:lstStyle/>
          <a:p>
            <a:r>
              <a:rPr lang="tr-TR" b="1" dirty="0" smtClean="0">
                <a:ln w="18415" cmpd="sng">
                  <a:solidFill>
                    <a:srgbClr val="FFFFFF"/>
                  </a:solidFill>
                  <a:prstDash val="solid"/>
                </a:ln>
                <a:effectLst>
                  <a:outerShdw blurRad="63500" dir="3600000" algn="tl" rotWithShape="0">
                    <a:srgbClr val="000000">
                      <a:alpha val="70000"/>
                    </a:srgbClr>
                  </a:outerShdw>
                </a:effectLst>
              </a:rPr>
              <a:t>Muayene odası</a:t>
            </a:r>
            <a:endParaRPr lang="tr-TR" dirty="0"/>
          </a:p>
        </p:txBody>
      </p:sp>
      <p:pic>
        <p:nvPicPr>
          <p:cNvPr id="3074" name="Picture 2" descr="C:\Users\SAMSUNG\Desktop\11025560_824179657663451_1263833467_o.jpg"/>
          <p:cNvPicPr>
            <a:picLocks noChangeAspect="1" noChangeArrowheads="1"/>
          </p:cNvPicPr>
          <p:nvPr/>
        </p:nvPicPr>
        <p:blipFill>
          <a:blip r:embed="rId2" cstate="print"/>
          <a:srcRect/>
          <a:stretch>
            <a:fillRect/>
          </a:stretch>
        </p:blipFill>
        <p:spPr bwMode="auto">
          <a:xfrm>
            <a:off x="611560" y="1700808"/>
            <a:ext cx="3950153" cy="4320480"/>
          </a:xfrm>
          <a:prstGeom prst="rect">
            <a:avLst/>
          </a:prstGeom>
          <a:ln>
            <a:noFill/>
          </a:ln>
          <a:effectLst>
            <a:outerShdw blurRad="292100" dist="139700" dir="2700000" algn="tl" rotWithShape="0">
              <a:schemeClr val="accent6">
                <a:lumMod val="75000"/>
                <a:alpha val="65000"/>
              </a:schemeClr>
            </a:outerShdw>
          </a:effectLst>
        </p:spPr>
      </p:pic>
      <p:pic>
        <p:nvPicPr>
          <p:cNvPr id="3076" name="Picture 4" descr="C:\Users\SAMSUNG\Desktop\11072854_824179634330120_1159420858_o.jpg"/>
          <p:cNvPicPr>
            <a:picLocks noGrp="1" noChangeAspect="1" noChangeArrowheads="1"/>
          </p:cNvPicPr>
          <p:nvPr>
            <p:ph idx="1"/>
          </p:nvPr>
        </p:nvPicPr>
        <p:blipFill>
          <a:blip r:embed="rId3" cstate="print"/>
          <a:srcRect/>
          <a:stretch>
            <a:fillRect/>
          </a:stretch>
        </p:blipFill>
        <p:spPr bwMode="auto">
          <a:xfrm>
            <a:off x="4644008" y="1700808"/>
            <a:ext cx="3960440" cy="4320480"/>
          </a:xfrm>
          <a:prstGeom prst="rect">
            <a:avLst/>
          </a:prstGeom>
          <a:ln>
            <a:noFill/>
          </a:ln>
          <a:effectLst>
            <a:outerShdw blurRad="292100" dist="139700" dir="2700000" algn="tl" rotWithShape="0">
              <a:schemeClr val="accent6">
                <a:lumMod val="75000"/>
                <a:alpha val="65000"/>
              </a:schemeClr>
            </a:outerShdw>
          </a:effectLst>
        </p:spPr>
      </p:pic>
      <p:pic>
        <p:nvPicPr>
          <p:cNvPr id="5" name="Picture 4" descr="http://images.clipartlogo.com/files/ss/original/363/36310258/vector-border-ornaments.jpg"/>
          <p:cNvPicPr>
            <a:picLocks noChangeAspect="1" noChangeArrowheads="1"/>
          </p:cNvPicPr>
          <p:nvPr/>
        </p:nvPicPr>
        <p:blipFill>
          <a:blip r:embed="rId4" cstate="print">
            <a:clrChange>
              <a:clrFrom>
                <a:srgbClr val="F6F6F6"/>
              </a:clrFrom>
              <a:clrTo>
                <a:srgbClr val="F6F6F6">
                  <a:alpha val="0"/>
                </a:srgbClr>
              </a:clrTo>
            </a:clrChange>
            <a:duotone>
              <a:schemeClr val="accent6">
                <a:shade val="45000"/>
                <a:satMod val="135000"/>
              </a:schemeClr>
              <a:prstClr val="white"/>
            </a:duotone>
          </a:blip>
          <a:srcRect t="70559" b="6761"/>
          <a:stretch>
            <a:fillRect/>
          </a:stretch>
        </p:blipFill>
        <p:spPr bwMode="auto">
          <a:xfrm>
            <a:off x="2555776" y="6209928"/>
            <a:ext cx="4286250" cy="648072"/>
          </a:xfrm>
          <a:prstGeom prst="rect">
            <a:avLst/>
          </a:prstGeom>
          <a:noFill/>
        </p:spPr>
      </p:pic>
      <p:pic>
        <p:nvPicPr>
          <p:cNvPr id="6" name="Picture 4" descr="http://images.clipartlogo.com/files/ss/original/363/36310258/vector-border-ornaments.jpg"/>
          <p:cNvPicPr>
            <a:picLocks noChangeAspect="1" noChangeArrowheads="1"/>
          </p:cNvPicPr>
          <p:nvPr/>
        </p:nvPicPr>
        <p:blipFill>
          <a:blip r:embed="rId4" cstate="print">
            <a:clrChange>
              <a:clrFrom>
                <a:srgbClr val="F6F6F6"/>
              </a:clrFrom>
              <a:clrTo>
                <a:srgbClr val="F6F6F6">
                  <a:alpha val="0"/>
                </a:srgbClr>
              </a:clrTo>
            </a:clrChange>
            <a:duotone>
              <a:schemeClr val="accent6">
                <a:shade val="45000"/>
                <a:satMod val="135000"/>
              </a:schemeClr>
              <a:prstClr val="white"/>
            </a:duotone>
          </a:blip>
          <a:srcRect t="70559" b="6761"/>
          <a:stretch>
            <a:fillRect/>
          </a:stretch>
        </p:blipFill>
        <p:spPr bwMode="auto">
          <a:xfrm>
            <a:off x="2411760" y="1052736"/>
            <a:ext cx="4286250" cy="64807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l="-17000" r="-17000"/>
          </a:stretch>
        </a:blipFill>
        <a:effectLst/>
      </p:bgPr>
    </p:bg>
    <p:spTree>
      <p:nvGrpSpPr>
        <p:cNvPr id="1" name=""/>
        <p:cNvGrpSpPr/>
        <p:nvPr/>
      </p:nvGrpSpPr>
      <p:grpSpPr>
        <a:xfrm>
          <a:off x="0" y="0"/>
          <a:ext cx="0" cy="0"/>
          <a:chOff x="0" y="0"/>
          <a:chExt cx="0" cy="0"/>
        </a:xfrm>
      </p:grpSpPr>
      <p:pic>
        <p:nvPicPr>
          <p:cNvPr id="4" name="Picture 3" descr="C:\Users\SAMSUNG\Desktop\11086364_824179624330121_1743480155_o.jpg"/>
          <p:cNvPicPr>
            <a:picLocks noGrp="1" noChangeAspect="1" noChangeArrowheads="1"/>
          </p:cNvPicPr>
          <p:nvPr>
            <p:ph idx="1"/>
          </p:nvPr>
        </p:nvPicPr>
        <p:blipFill>
          <a:blip r:embed="rId3" cstate="print"/>
          <a:srcRect/>
          <a:stretch>
            <a:fillRect/>
          </a:stretch>
        </p:blipFill>
        <p:spPr bwMode="auto">
          <a:xfrm>
            <a:off x="755576" y="548680"/>
            <a:ext cx="3361419" cy="19168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8" name="Picture 2" descr="C:\Users\SAMSUNG\Desktop\11072854_824179634330120_1159420858_o.jpg"/>
          <p:cNvPicPr>
            <a:picLocks noChangeAspect="1" noChangeArrowheads="1"/>
          </p:cNvPicPr>
          <p:nvPr/>
        </p:nvPicPr>
        <p:blipFill>
          <a:blip r:embed="rId4" cstate="print"/>
          <a:srcRect/>
          <a:stretch>
            <a:fillRect/>
          </a:stretch>
        </p:blipFill>
        <p:spPr bwMode="auto">
          <a:xfrm>
            <a:off x="5004048" y="548680"/>
            <a:ext cx="3312368"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C:\Users\SAMSUNG\Desktop\ÇİM\ÇİM FOTO\11067589_824179534330130_1071884882_o.jpg"/>
          <p:cNvPicPr>
            <a:picLocks noChangeAspect="1" noChangeArrowheads="1"/>
          </p:cNvPicPr>
          <p:nvPr/>
        </p:nvPicPr>
        <p:blipFill>
          <a:blip r:embed="rId5" cstate="print"/>
          <a:srcRect/>
          <a:stretch>
            <a:fillRect/>
          </a:stretch>
        </p:blipFill>
        <p:spPr bwMode="auto">
          <a:xfrm>
            <a:off x="2771800" y="4005064"/>
            <a:ext cx="4392488" cy="24044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http://images.clipartlogo.com/files/ss/original/363/36310258/vector-border-ornaments.jpg"/>
          <p:cNvPicPr>
            <a:picLocks noChangeAspect="1" noChangeArrowheads="1"/>
          </p:cNvPicPr>
          <p:nvPr/>
        </p:nvPicPr>
        <p:blipFill>
          <a:blip r:embed="rId6" cstate="print">
            <a:clrChange>
              <a:clrFrom>
                <a:srgbClr val="F6F6F6"/>
              </a:clrFrom>
              <a:clrTo>
                <a:srgbClr val="F6F6F6">
                  <a:alpha val="0"/>
                </a:srgbClr>
              </a:clrTo>
            </a:clrChange>
            <a:duotone>
              <a:schemeClr val="accent3">
                <a:shade val="45000"/>
                <a:satMod val="135000"/>
              </a:schemeClr>
              <a:prstClr val="white"/>
            </a:duotone>
          </a:blip>
          <a:srcRect t="5040" b="72280"/>
          <a:stretch>
            <a:fillRect/>
          </a:stretch>
        </p:blipFill>
        <p:spPr bwMode="auto">
          <a:xfrm>
            <a:off x="971600" y="188640"/>
            <a:ext cx="2558058" cy="386773"/>
          </a:xfrm>
          <a:prstGeom prst="rect">
            <a:avLst/>
          </a:prstGeom>
          <a:noFill/>
        </p:spPr>
      </p:pic>
      <p:pic>
        <p:nvPicPr>
          <p:cNvPr id="7" name="Picture 2" descr="http://images.clipartlogo.com/files/ss/original/363/36310258/vector-border-ornaments.jpg"/>
          <p:cNvPicPr>
            <a:picLocks noChangeAspect="1" noChangeArrowheads="1"/>
          </p:cNvPicPr>
          <p:nvPr/>
        </p:nvPicPr>
        <p:blipFill>
          <a:blip r:embed="rId6" cstate="print">
            <a:clrChange>
              <a:clrFrom>
                <a:srgbClr val="F6F6F6"/>
              </a:clrFrom>
              <a:clrTo>
                <a:srgbClr val="F6F6F6">
                  <a:alpha val="0"/>
                </a:srgbClr>
              </a:clrTo>
            </a:clrChange>
            <a:duotone>
              <a:schemeClr val="accent3">
                <a:shade val="45000"/>
                <a:satMod val="135000"/>
              </a:schemeClr>
              <a:prstClr val="white"/>
            </a:duotone>
          </a:blip>
          <a:srcRect t="5040" b="72280"/>
          <a:stretch>
            <a:fillRect/>
          </a:stretch>
        </p:blipFill>
        <p:spPr bwMode="auto">
          <a:xfrm>
            <a:off x="5220072" y="188640"/>
            <a:ext cx="2558058" cy="386773"/>
          </a:xfrm>
          <a:prstGeom prst="rect">
            <a:avLst/>
          </a:prstGeom>
          <a:noFill/>
        </p:spPr>
      </p:pic>
      <p:pic>
        <p:nvPicPr>
          <p:cNvPr id="8" name="Picture 2" descr="http://images.clipartlogo.com/files/ss/original/363/36310258/vector-border-ornaments.jpg"/>
          <p:cNvPicPr>
            <a:picLocks noChangeAspect="1" noChangeArrowheads="1"/>
          </p:cNvPicPr>
          <p:nvPr/>
        </p:nvPicPr>
        <p:blipFill>
          <a:blip r:embed="rId6" cstate="print">
            <a:clrChange>
              <a:clrFrom>
                <a:srgbClr val="F6F6F6"/>
              </a:clrFrom>
              <a:clrTo>
                <a:srgbClr val="F6F6F6">
                  <a:alpha val="0"/>
                </a:srgbClr>
              </a:clrTo>
            </a:clrChange>
            <a:duotone>
              <a:schemeClr val="accent3">
                <a:shade val="45000"/>
                <a:satMod val="135000"/>
              </a:schemeClr>
              <a:prstClr val="white"/>
            </a:duotone>
          </a:blip>
          <a:srcRect t="7335" b="72280"/>
          <a:stretch>
            <a:fillRect/>
          </a:stretch>
        </p:blipFill>
        <p:spPr bwMode="auto">
          <a:xfrm>
            <a:off x="2771800" y="3501008"/>
            <a:ext cx="4248472" cy="639688"/>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l="-45000" r="-26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style>
          <a:lnRef idx="0">
            <a:schemeClr val="accent4"/>
          </a:lnRef>
          <a:fillRef idx="3">
            <a:schemeClr val="accent4"/>
          </a:fillRef>
          <a:effectRef idx="3">
            <a:schemeClr val="accent4"/>
          </a:effectRef>
          <a:fontRef idx="minor">
            <a:schemeClr val="lt1"/>
          </a:fontRef>
        </p:style>
        <p:txBody>
          <a:bodyPr>
            <a:normAutofit/>
          </a:bodyPr>
          <a:lstStyle/>
          <a:p>
            <a:r>
              <a:rPr lang="tr-TR" b="1" dirty="0" smtClean="0">
                <a:ln w="18415" cmpd="sng">
                  <a:solidFill>
                    <a:srgbClr val="FFFFFF"/>
                  </a:solidFill>
                  <a:prstDash val="solid"/>
                </a:ln>
                <a:effectLst>
                  <a:outerShdw blurRad="63500" dir="3600000" algn="tl" rotWithShape="0">
                    <a:srgbClr val="000000">
                      <a:alpha val="70000"/>
                    </a:srgbClr>
                  </a:outerShdw>
                </a:effectLst>
              </a:rPr>
              <a:t>Çocukların bekleme odaları</a:t>
            </a:r>
            <a:endParaRPr lang="tr-TR" dirty="0"/>
          </a:p>
        </p:txBody>
      </p:sp>
      <p:pic>
        <p:nvPicPr>
          <p:cNvPr id="7170" name="Picture 2" descr="C:\Users\SAMSUNG\Desktop\11086531_824179507663466_1239172183_o.jpg"/>
          <p:cNvPicPr>
            <a:picLocks noChangeAspect="1" noChangeArrowheads="1"/>
          </p:cNvPicPr>
          <p:nvPr/>
        </p:nvPicPr>
        <p:blipFill>
          <a:blip r:embed="rId3" cstate="print"/>
          <a:srcRect/>
          <a:stretch>
            <a:fillRect/>
          </a:stretch>
        </p:blipFill>
        <p:spPr bwMode="auto">
          <a:xfrm>
            <a:off x="611560" y="1628800"/>
            <a:ext cx="3528392" cy="3960440"/>
          </a:xfrm>
          <a:prstGeom prst="rect">
            <a:avLst/>
          </a:prstGeom>
          <a:ln>
            <a:noFill/>
          </a:ln>
          <a:effectLst>
            <a:outerShdw blurRad="292100" dist="139700" dir="2700000" algn="tl" rotWithShape="0">
              <a:srgbClr val="7030A0">
                <a:alpha val="65000"/>
              </a:srgbClr>
            </a:outerShdw>
          </a:effectLst>
        </p:spPr>
      </p:pic>
      <p:pic>
        <p:nvPicPr>
          <p:cNvPr id="7171" name="Picture 3" descr="C:\Users\SAMSUNG\Desktop\11086181_824179487663468_590361669_o.jpg"/>
          <p:cNvPicPr>
            <a:picLocks noChangeAspect="1" noChangeArrowheads="1"/>
          </p:cNvPicPr>
          <p:nvPr/>
        </p:nvPicPr>
        <p:blipFill>
          <a:blip r:embed="rId4" cstate="print"/>
          <a:srcRect/>
          <a:stretch>
            <a:fillRect/>
          </a:stretch>
        </p:blipFill>
        <p:spPr bwMode="auto">
          <a:xfrm>
            <a:off x="4788024" y="1628800"/>
            <a:ext cx="3456384" cy="3960440"/>
          </a:xfrm>
          <a:prstGeom prst="rect">
            <a:avLst/>
          </a:prstGeom>
          <a:ln>
            <a:noFill/>
          </a:ln>
          <a:effectLst>
            <a:outerShdw blurRad="292100" dist="139700" dir="2700000" algn="tl" rotWithShape="0">
              <a:srgbClr val="7030A0">
                <a:alpha val="65000"/>
              </a:srgbClr>
            </a:outerShdw>
          </a:effectLst>
        </p:spPr>
      </p:pic>
      <p:pic>
        <p:nvPicPr>
          <p:cNvPr id="6" name="Picture 4" descr="http://images.clipartlogo.com/files/ss/original/363/36310258/vector-border-ornaments.jpg"/>
          <p:cNvPicPr>
            <a:picLocks noChangeAspect="1" noChangeArrowheads="1"/>
          </p:cNvPicPr>
          <p:nvPr/>
        </p:nvPicPr>
        <p:blipFill>
          <a:blip r:embed="rId5" cstate="print">
            <a:clrChange>
              <a:clrFrom>
                <a:srgbClr val="F6F6F6"/>
              </a:clrFrom>
              <a:clrTo>
                <a:srgbClr val="F6F6F6">
                  <a:alpha val="0"/>
                </a:srgbClr>
              </a:clrTo>
            </a:clrChange>
            <a:duotone>
              <a:schemeClr val="accent4">
                <a:shade val="45000"/>
                <a:satMod val="135000"/>
              </a:schemeClr>
              <a:prstClr val="white"/>
            </a:duotone>
          </a:blip>
          <a:srcRect t="73892" b="6761"/>
          <a:stretch>
            <a:fillRect/>
          </a:stretch>
        </p:blipFill>
        <p:spPr bwMode="auto">
          <a:xfrm>
            <a:off x="683568" y="5733256"/>
            <a:ext cx="3240360" cy="417928"/>
          </a:xfrm>
          <a:prstGeom prst="rect">
            <a:avLst/>
          </a:prstGeom>
          <a:noFill/>
        </p:spPr>
      </p:pic>
      <p:pic>
        <p:nvPicPr>
          <p:cNvPr id="8" name="Picture 4" descr="http://images.clipartlogo.com/files/ss/original/363/36310258/vector-border-ornaments.jpg"/>
          <p:cNvPicPr>
            <a:picLocks noChangeAspect="1" noChangeArrowheads="1"/>
          </p:cNvPicPr>
          <p:nvPr/>
        </p:nvPicPr>
        <p:blipFill>
          <a:blip r:embed="rId5" cstate="print">
            <a:clrChange>
              <a:clrFrom>
                <a:srgbClr val="F6F6F6"/>
              </a:clrFrom>
              <a:clrTo>
                <a:srgbClr val="F6F6F6">
                  <a:alpha val="0"/>
                </a:srgbClr>
              </a:clrTo>
            </a:clrChange>
            <a:duotone>
              <a:schemeClr val="accent4">
                <a:shade val="45000"/>
                <a:satMod val="135000"/>
              </a:schemeClr>
              <a:prstClr val="white"/>
            </a:duotone>
          </a:blip>
          <a:srcRect t="73892" b="6761"/>
          <a:stretch>
            <a:fillRect/>
          </a:stretch>
        </p:blipFill>
        <p:spPr bwMode="auto">
          <a:xfrm>
            <a:off x="4932040" y="5733256"/>
            <a:ext cx="3240360" cy="417928"/>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2000"/>
                                        <p:tgtEl>
                                          <p:spTgt spid="7170"/>
                                        </p:tgtEl>
                                      </p:cBhvr>
                                    </p:animEffect>
                                  </p:childTnLst>
                                </p:cTn>
                              </p:par>
                              <p:par>
                                <p:cTn id="11" presetID="10" presetClass="entr" presetSubtype="0" fill="hold" nodeType="withEffect">
                                  <p:stCondLst>
                                    <p:cond delay="0"/>
                                  </p:stCondLst>
                                  <p:childTnLst>
                                    <p:set>
                                      <p:cBhvr>
                                        <p:cTn id="12" dur="1" fill="hold">
                                          <p:stCondLst>
                                            <p:cond delay="0"/>
                                          </p:stCondLst>
                                        </p:cTn>
                                        <p:tgtEl>
                                          <p:spTgt spid="7171"/>
                                        </p:tgtEl>
                                        <p:attrNameLst>
                                          <p:attrName>style.visibility</p:attrName>
                                        </p:attrNameLst>
                                      </p:cBhvr>
                                      <p:to>
                                        <p:strVal val="visible"/>
                                      </p:to>
                                    </p:set>
                                    <p:animEffect transition="in" filter="fade">
                                      <p:cBhvr>
                                        <p:cTn id="13" dur="2000"/>
                                        <p:tgtEl>
                                          <p:spTgt spid="7171"/>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5311" y="836712"/>
            <a:ext cx="8229600" cy="1143000"/>
          </a:xfrm>
        </p:spPr>
        <p:txBody>
          <a:bodyPr>
            <a:normAutofit fontScale="90000"/>
          </a:bodyPr>
          <a:lstStyle/>
          <a:p>
            <a:r>
              <a:rPr lang="tr-TR" b="1" dirty="0" smtClean="0">
                <a:solidFill>
                  <a:srgbClr val="00B0F0"/>
                </a:solidFill>
              </a:rPr>
              <a:t>Çocuk İzlem Merkezi</a:t>
            </a:r>
            <a:r>
              <a:rPr lang="tr-TR" dirty="0" smtClean="0">
                <a:solidFill>
                  <a:srgbClr val="00B0F0"/>
                </a:solidFill>
              </a:rPr>
              <a:t/>
            </a:r>
            <a:br>
              <a:rPr lang="tr-TR" dirty="0" smtClean="0">
                <a:solidFill>
                  <a:srgbClr val="00B0F0"/>
                </a:solidFill>
              </a:rPr>
            </a:br>
            <a:endParaRPr lang="tr-TR" dirty="0">
              <a:solidFill>
                <a:srgbClr val="00B0F0"/>
              </a:solidFill>
            </a:endParaRPr>
          </a:p>
        </p:txBody>
      </p:sp>
      <p:sp>
        <p:nvSpPr>
          <p:cNvPr id="3" name="2 İçerik Yer Tutucusu"/>
          <p:cNvSpPr>
            <a:spLocks noGrp="1"/>
          </p:cNvSpPr>
          <p:nvPr>
            <p:ph idx="1"/>
          </p:nvPr>
        </p:nvSpPr>
        <p:spPr>
          <a:xfrm>
            <a:off x="255311" y="1844825"/>
            <a:ext cx="8435280" cy="2376264"/>
          </a:xfrm>
        </p:spPr>
        <p:txBody>
          <a:bodyPr/>
          <a:lstStyle/>
          <a:p>
            <a:pPr marL="0" lvl="1" indent="0" algn="ctr">
              <a:buNone/>
            </a:pPr>
            <a:r>
              <a:rPr lang="tr-TR" b="1" dirty="0" smtClean="0"/>
              <a:t>Cinsel istismar </a:t>
            </a:r>
            <a:r>
              <a:rPr lang="tr-TR" dirty="0" smtClean="0"/>
              <a:t>şüphesi olan çocuğun </a:t>
            </a:r>
            <a:r>
              <a:rPr lang="tr-TR" b="1" dirty="0" smtClean="0"/>
              <a:t>beyanının alınması, muayenesinin yapılması, aile görüşmesinin yapılması ve raporunun hazırlanması </a:t>
            </a:r>
            <a:r>
              <a:rPr lang="tr-TR" dirty="0" smtClean="0"/>
              <a:t>için gereken tüm personel ve ekipmanın bulunduğu, işlemlerin her aşamada çocuğun yüksek yararı gözetilerek yürütüldüğü bir merkezdir</a:t>
            </a:r>
          </a:p>
          <a:p>
            <a:pPr algn="ctr"/>
            <a:endParaRPr lang="tr-TR" dirty="0"/>
          </a:p>
        </p:txBody>
      </p:sp>
      <p:pic>
        <p:nvPicPr>
          <p:cNvPr id="5" name="Resim 4"/>
          <p:cNvPicPr>
            <a:picLocks noChangeAspect="1"/>
          </p:cNvPicPr>
          <p:nvPr/>
        </p:nvPicPr>
        <p:blipFill>
          <a:blip r:embed="rId2" cstate="print">
            <a:clrChange>
              <a:clrFrom>
                <a:srgbClr val="FFFFFF"/>
              </a:clrFrom>
              <a:clrTo>
                <a:srgbClr val="FFFFFF">
                  <a:alpha val="0"/>
                </a:srgbClr>
              </a:clrTo>
            </a:clrChange>
          </a:blip>
          <a:stretch>
            <a:fillRect/>
          </a:stretch>
        </p:blipFill>
        <p:spPr>
          <a:xfrm>
            <a:off x="2987824" y="4488889"/>
            <a:ext cx="2984620" cy="1898526"/>
          </a:xfrm>
          <a:prstGeom prst="rect">
            <a:avLst/>
          </a:prstGeom>
        </p:spPr>
      </p:pic>
      <p:sp>
        <p:nvSpPr>
          <p:cNvPr id="6" name="Dikdörtgen 5"/>
          <p:cNvSpPr/>
          <p:nvPr/>
        </p:nvSpPr>
        <p:spPr>
          <a:xfrm>
            <a:off x="107504" y="-315416"/>
            <a:ext cx="648072" cy="914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sp>
        <p:nvSpPr>
          <p:cNvPr id="7" name="Dikdörtgen 6"/>
          <p:cNvSpPr/>
          <p:nvPr/>
        </p:nvSpPr>
        <p:spPr>
          <a:xfrm>
            <a:off x="8366555" y="6165304"/>
            <a:ext cx="648072" cy="914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pic>
        <p:nvPicPr>
          <p:cNvPr id="9" name="Resim 8"/>
          <p:cNvPicPr>
            <a:picLocks noChangeAspect="1"/>
          </p:cNvPicPr>
          <p:nvPr/>
        </p:nvPicPr>
        <p:blipFill rotWithShape="1">
          <a:blip r:embed="rId3" cstate="print">
            <a:clrChange>
              <a:clrFrom>
                <a:srgbClr val="FDFDFD"/>
              </a:clrFrom>
              <a:clrTo>
                <a:srgbClr val="FDFDFD">
                  <a:alpha val="0"/>
                </a:srgbClr>
              </a:clrTo>
            </a:clrChange>
          </a:blip>
          <a:srcRect l="46665" t="4527" r="16333" b="55684"/>
          <a:stretch/>
        </p:blipFill>
        <p:spPr>
          <a:xfrm>
            <a:off x="8780957" y="6370787"/>
            <a:ext cx="162018" cy="16486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Resim 9"/>
          <p:cNvPicPr>
            <a:picLocks noChangeAspect="1"/>
          </p:cNvPicPr>
          <p:nvPr/>
        </p:nvPicPr>
        <p:blipFill rotWithShape="1">
          <a:blip r:embed="rId3" cstate="print">
            <a:clrChange>
              <a:clrFrom>
                <a:srgbClr val="FDFDFD"/>
              </a:clrFrom>
              <a:clrTo>
                <a:srgbClr val="FDFDFD">
                  <a:alpha val="0"/>
                </a:srgbClr>
              </a:clrTo>
            </a:clrChange>
          </a:blip>
          <a:srcRect l="46665" t="4527" r="16333" b="55684"/>
          <a:stretch/>
        </p:blipFill>
        <p:spPr>
          <a:xfrm>
            <a:off x="8511000" y="6288357"/>
            <a:ext cx="162018" cy="16486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Resim 10"/>
          <p:cNvPicPr>
            <a:picLocks noChangeAspect="1"/>
          </p:cNvPicPr>
          <p:nvPr/>
        </p:nvPicPr>
        <p:blipFill rotWithShape="1">
          <a:blip r:embed="rId3" cstate="print">
            <a:clrChange>
              <a:clrFrom>
                <a:srgbClr val="FDFDFD"/>
              </a:clrFrom>
              <a:clrTo>
                <a:srgbClr val="FDFDFD">
                  <a:alpha val="0"/>
                </a:srgbClr>
              </a:clrTo>
            </a:clrChange>
          </a:blip>
          <a:srcRect l="46665" t="4527" r="16333" b="55684"/>
          <a:stretch/>
        </p:blipFill>
        <p:spPr>
          <a:xfrm>
            <a:off x="174302" y="360008"/>
            <a:ext cx="162018" cy="16486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Resim 11"/>
          <p:cNvPicPr>
            <a:picLocks noChangeAspect="1"/>
          </p:cNvPicPr>
          <p:nvPr/>
        </p:nvPicPr>
        <p:blipFill rotWithShape="1">
          <a:blip r:embed="rId3" cstate="print">
            <a:clrChange>
              <a:clrFrom>
                <a:srgbClr val="FDFDFD"/>
              </a:clrFrom>
              <a:clrTo>
                <a:srgbClr val="FDFDFD">
                  <a:alpha val="0"/>
                </a:srgbClr>
              </a:clrTo>
            </a:clrChange>
          </a:blip>
          <a:srcRect l="46665" t="4527" r="16333" b="55684"/>
          <a:stretch/>
        </p:blipFill>
        <p:spPr>
          <a:xfrm>
            <a:off x="487919" y="277578"/>
            <a:ext cx="162018" cy="16486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l="-33000" r="-17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a:bodyPr>
          <a:lstStyle/>
          <a:p>
            <a:r>
              <a:rPr lang="tr-TR" sz="3200" b="1" dirty="0" smtClean="0">
                <a:ln w="18415" cmpd="sng">
                  <a:solidFill>
                    <a:srgbClr val="FFFFFF"/>
                  </a:solidFill>
                  <a:prstDash val="solid"/>
                </a:ln>
                <a:effectLst>
                  <a:outerShdw blurRad="63500" dir="3600000" algn="tl" rotWithShape="0">
                    <a:srgbClr val="000000">
                      <a:alpha val="70000"/>
                    </a:srgbClr>
                  </a:outerShdw>
                </a:effectLst>
              </a:rPr>
              <a:t>Çocukların kısa süreli konaklama mekanları</a:t>
            </a:r>
            <a:endParaRPr lang="tr-TR" sz="3200" b="1" dirty="0"/>
          </a:p>
        </p:txBody>
      </p:sp>
      <p:pic>
        <p:nvPicPr>
          <p:cNvPr id="8194" name="Picture 2" descr="C:\Users\SAMSUNG\Desktop\11086222_824179510996799_1500290097_o.jpg"/>
          <p:cNvPicPr>
            <a:picLocks noChangeAspect="1" noChangeArrowheads="1"/>
          </p:cNvPicPr>
          <p:nvPr/>
        </p:nvPicPr>
        <p:blipFill>
          <a:blip r:embed="rId3" cstate="print"/>
          <a:srcRect/>
          <a:stretch>
            <a:fillRect/>
          </a:stretch>
        </p:blipFill>
        <p:spPr bwMode="auto">
          <a:xfrm>
            <a:off x="611560" y="1844824"/>
            <a:ext cx="3096344" cy="4248472"/>
          </a:xfrm>
          <a:prstGeom prst="rect">
            <a:avLst/>
          </a:prstGeom>
          <a:ln>
            <a:noFill/>
          </a:ln>
          <a:effectLst>
            <a:outerShdw blurRad="292100" dist="139700" dir="2700000" algn="tl" rotWithShape="0">
              <a:srgbClr val="00B050">
                <a:alpha val="65000"/>
              </a:srgbClr>
            </a:outerShdw>
          </a:effectLst>
        </p:spPr>
      </p:pic>
      <p:pic>
        <p:nvPicPr>
          <p:cNvPr id="8195" name="Picture 3" descr="C:\Users\SAMSUNG\Desktop\11085693_824179707663446_767877794_o.jpg"/>
          <p:cNvPicPr>
            <a:picLocks noGrp="1" noChangeAspect="1" noChangeArrowheads="1"/>
          </p:cNvPicPr>
          <p:nvPr>
            <p:ph idx="1"/>
          </p:nvPr>
        </p:nvPicPr>
        <p:blipFill>
          <a:blip r:embed="rId4" cstate="print"/>
          <a:srcRect/>
          <a:stretch>
            <a:fillRect/>
          </a:stretch>
        </p:blipFill>
        <p:spPr bwMode="auto">
          <a:xfrm>
            <a:off x="4355976" y="2564904"/>
            <a:ext cx="4464496" cy="2645541"/>
          </a:xfrm>
          <a:prstGeom prst="rect">
            <a:avLst/>
          </a:prstGeom>
          <a:ln>
            <a:noFill/>
          </a:ln>
          <a:effectLst>
            <a:outerShdw blurRad="292100" dist="139700" dir="2700000" algn="tl" rotWithShape="0">
              <a:srgbClr val="00B050">
                <a:alpha val="65000"/>
              </a:srgbClr>
            </a:outerShdw>
          </a:effectLst>
        </p:spPr>
      </p:pic>
      <p:pic>
        <p:nvPicPr>
          <p:cNvPr id="5" name="Picture 2" descr="http://nikkograff.n.i.pic.centerblog.net/mlo8opvs.png"/>
          <p:cNvPicPr>
            <a:picLocks noChangeAspect="1" noChangeArrowheads="1"/>
          </p:cNvPicPr>
          <p:nvPr/>
        </p:nvPicPr>
        <p:blipFill>
          <a:blip r:embed="rId5" cstate="print">
            <a:duotone>
              <a:prstClr val="black"/>
              <a:schemeClr val="accent3">
                <a:tint val="45000"/>
                <a:satMod val="400000"/>
              </a:schemeClr>
            </a:duotone>
          </a:blip>
          <a:srcRect/>
          <a:stretch>
            <a:fillRect/>
          </a:stretch>
        </p:blipFill>
        <p:spPr bwMode="auto">
          <a:xfrm>
            <a:off x="251520" y="1484784"/>
            <a:ext cx="936104" cy="949870"/>
          </a:xfrm>
          <a:prstGeom prst="rect">
            <a:avLst/>
          </a:prstGeom>
          <a:noFill/>
        </p:spPr>
      </p:pic>
      <p:pic>
        <p:nvPicPr>
          <p:cNvPr id="6" name="Picture 2" descr="http://nikkograff.n.i.pic.centerblog.net/mlo8opvs.png"/>
          <p:cNvPicPr>
            <a:picLocks noChangeAspect="1" noChangeArrowheads="1"/>
          </p:cNvPicPr>
          <p:nvPr/>
        </p:nvPicPr>
        <p:blipFill>
          <a:blip r:embed="rId5" cstate="print">
            <a:duotone>
              <a:prstClr val="black"/>
              <a:schemeClr val="accent3">
                <a:tint val="45000"/>
                <a:satMod val="400000"/>
              </a:schemeClr>
            </a:duotone>
          </a:blip>
          <a:srcRect/>
          <a:stretch>
            <a:fillRect/>
          </a:stretch>
        </p:blipFill>
        <p:spPr bwMode="auto">
          <a:xfrm>
            <a:off x="3995936" y="2132856"/>
            <a:ext cx="936104" cy="949870"/>
          </a:xfrm>
          <a:prstGeom prst="rect">
            <a:avLst/>
          </a:prstGeo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fade">
                                      <p:cBhvr>
                                        <p:cTn id="13" dur="2000"/>
                                        <p:tgtEl>
                                          <p:spTgt spid="8194"/>
                                        </p:tgtEl>
                                      </p:cBhvr>
                                    </p:animEffect>
                                    <p:anim calcmode="lin" valueType="num">
                                      <p:cBhvr>
                                        <p:cTn id="14" dur="2000" fill="hold"/>
                                        <p:tgtEl>
                                          <p:spTgt spid="8194"/>
                                        </p:tgtEl>
                                        <p:attrNameLst>
                                          <p:attrName>style.rotation</p:attrName>
                                        </p:attrNameLst>
                                      </p:cBhvr>
                                      <p:tavLst>
                                        <p:tav tm="0">
                                          <p:val>
                                            <p:fltVal val="720"/>
                                          </p:val>
                                        </p:tav>
                                        <p:tav tm="100000">
                                          <p:val>
                                            <p:fltVal val="0"/>
                                          </p:val>
                                        </p:tav>
                                      </p:tavLst>
                                    </p:anim>
                                    <p:anim calcmode="lin" valueType="num">
                                      <p:cBhvr>
                                        <p:cTn id="15" dur="2000" fill="hold"/>
                                        <p:tgtEl>
                                          <p:spTgt spid="8194"/>
                                        </p:tgtEl>
                                        <p:attrNameLst>
                                          <p:attrName>ppt_h</p:attrName>
                                        </p:attrNameLst>
                                      </p:cBhvr>
                                      <p:tavLst>
                                        <p:tav tm="0">
                                          <p:val>
                                            <p:fltVal val="0"/>
                                          </p:val>
                                        </p:tav>
                                        <p:tav tm="100000">
                                          <p:val>
                                            <p:strVal val="#ppt_h"/>
                                          </p:val>
                                        </p:tav>
                                      </p:tavLst>
                                    </p:anim>
                                    <p:anim calcmode="lin" valueType="num">
                                      <p:cBhvr>
                                        <p:cTn id="16" dur="2000" fill="hold"/>
                                        <p:tgtEl>
                                          <p:spTgt spid="8194"/>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8195"/>
                                        </p:tgtEl>
                                        <p:attrNameLst>
                                          <p:attrName>style.visibility</p:attrName>
                                        </p:attrNameLst>
                                      </p:cBhvr>
                                      <p:to>
                                        <p:strVal val="visible"/>
                                      </p:to>
                                    </p:set>
                                    <p:animEffect transition="in" filter="fade">
                                      <p:cBhvr>
                                        <p:cTn id="19" dur="2000"/>
                                        <p:tgtEl>
                                          <p:spTgt spid="8195"/>
                                        </p:tgtEl>
                                      </p:cBhvr>
                                    </p:animEffect>
                                    <p:anim calcmode="lin" valueType="num">
                                      <p:cBhvr>
                                        <p:cTn id="20" dur="2000" fill="hold"/>
                                        <p:tgtEl>
                                          <p:spTgt spid="8195"/>
                                        </p:tgtEl>
                                        <p:attrNameLst>
                                          <p:attrName>style.rotation</p:attrName>
                                        </p:attrNameLst>
                                      </p:cBhvr>
                                      <p:tavLst>
                                        <p:tav tm="0">
                                          <p:val>
                                            <p:fltVal val="720"/>
                                          </p:val>
                                        </p:tav>
                                        <p:tav tm="100000">
                                          <p:val>
                                            <p:fltVal val="0"/>
                                          </p:val>
                                        </p:tav>
                                      </p:tavLst>
                                    </p:anim>
                                    <p:anim calcmode="lin" valueType="num">
                                      <p:cBhvr>
                                        <p:cTn id="21" dur="2000" fill="hold"/>
                                        <p:tgtEl>
                                          <p:spTgt spid="8195"/>
                                        </p:tgtEl>
                                        <p:attrNameLst>
                                          <p:attrName>ppt_h</p:attrName>
                                        </p:attrNameLst>
                                      </p:cBhvr>
                                      <p:tavLst>
                                        <p:tav tm="0">
                                          <p:val>
                                            <p:fltVal val="0"/>
                                          </p:val>
                                        </p:tav>
                                        <p:tav tm="100000">
                                          <p:val>
                                            <p:strVal val="#ppt_h"/>
                                          </p:val>
                                        </p:tav>
                                      </p:tavLst>
                                    </p:anim>
                                    <p:anim calcmode="lin" valueType="num">
                                      <p:cBhvr>
                                        <p:cTn id="22" dur="2000" fill="hold"/>
                                        <p:tgtEl>
                                          <p:spTgt spid="8195"/>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style.rotation</p:attrName>
                                        </p:attrNameLst>
                                      </p:cBhvr>
                                      <p:tavLst>
                                        <p:tav tm="0">
                                          <p:val>
                                            <p:fltVal val="720"/>
                                          </p:val>
                                        </p:tav>
                                        <p:tav tm="100000">
                                          <p:val>
                                            <p:fltVal val="0"/>
                                          </p:val>
                                        </p:tav>
                                      </p:tavLst>
                                    </p:anim>
                                    <p:anim calcmode="lin" valueType="num">
                                      <p:cBhvr>
                                        <p:cTn id="27" dur="2000" fill="hold"/>
                                        <p:tgtEl>
                                          <p:spTgt spid="5"/>
                                        </p:tgtEl>
                                        <p:attrNameLst>
                                          <p:attrName>ppt_h</p:attrName>
                                        </p:attrNameLst>
                                      </p:cBhvr>
                                      <p:tavLst>
                                        <p:tav tm="0">
                                          <p:val>
                                            <p:fltVal val="0"/>
                                          </p:val>
                                        </p:tav>
                                        <p:tav tm="100000">
                                          <p:val>
                                            <p:strVal val="#ppt_h"/>
                                          </p:val>
                                        </p:tav>
                                      </p:tavLst>
                                    </p:anim>
                                    <p:anim calcmode="lin" valueType="num">
                                      <p:cBhvr>
                                        <p:cTn id="28" dur="2000" fill="hold"/>
                                        <p:tgtEl>
                                          <p:spTgt spid="5"/>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anim calcmode="lin" valueType="num">
                                      <p:cBhvr>
                                        <p:cTn id="32" dur="2000" fill="hold"/>
                                        <p:tgtEl>
                                          <p:spTgt spid="6"/>
                                        </p:tgtEl>
                                        <p:attrNameLst>
                                          <p:attrName>style.rotation</p:attrName>
                                        </p:attrNameLst>
                                      </p:cBhvr>
                                      <p:tavLst>
                                        <p:tav tm="0">
                                          <p:val>
                                            <p:fltVal val="720"/>
                                          </p:val>
                                        </p:tav>
                                        <p:tav tm="100000">
                                          <p:val>
                                            <p:fltVal val="0"/>
                                          </p:val>
                                        </p:tav>
                                      </p:tavLst>
                                    </p:anim>
                                    <p:anim calcmode="lin" valueType="num">
                                      <p:cBhvr>
                                        <p:cTn id="33" dur="2000" fill="hold"/>
                                        <p:tgtEl>
                                          <p:spTgt spid="6"/>
                                        </p:tgtEl>
                                        <p:attrNameLst>
                                          <p:attrName>ppt_h</p:attrName>
                                        </p:attrNameLst>
                                      </p:cBhvr>
                                      <p:tavLst>
                                        <p:tav tm="0">
                                          <p:val>
                                            <p:fltVal val="0"/>
                                          </p:val>
                                        </p:tav>
                                        <p:tav tm="100000">
                                          <p:val>
                                            <p:strVal val="#ppt_h"/>
                                          </p:val>
                                        </p:tav>
                                      </p:tavLst>
                                    </p:anim>
                                    <p:anim calcmode="lin" valueType="num">
                                      <p:cBhvr>
                                        <p:cTn id="34"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2000"/>
            <a:lum/>
          </a:blip>
          <a:srcRect/>
          <a:stretch>
            <a:fillRect l="-35000" t="-1000" r="-20000" b="-10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a:bodyPr>
          <a:lstStyle/>
          <a:p>
            <a:r>
              <a:rPr lang="tr-TR" b="1" dirty="0" smtClean="0">
                <a:ln w="18415" cmpd="sng">
                  <a:solidFill>
                    <a:srgbClr val="FFFFFF"/>
                  </a:solidFill>
                  <a:prstDash val="solid"/>
                </a:ln>
                <a:effectLst>
                  <a:outerShdw blurRad="63500" dir="3600000" algn="tl" rotWithShape="0">
                    <a:srgbClr val="000000">
                      <a:alpha val="70000"/>
                    </a:srgbClr>
                  </a:outerShdw>
                </a:effectLst>
              </a:rPr>
              <a:t>Aile görüşme odaları</a:t>
            </a:r>
            <a:endParaRPr lang="tr-TR" dirty="0"/>
          </a:p>
        </p:txBody>
      </p:sp>
      <p:pic>
        <p:nvPicPr>
          <p:cNvPr id="9218" name="Picture 2" descr="C:\Users\SAMSUNG\Desktop\11086522_824179420996808_312995372_o.jpg"/>
          <p:cNvPicPr>
            <a:picLocks noChangeAspect="1" noChangeArrowheads="1"/>
          </p:cNvPicPr>
          <p:nvPr/>
        </p:nvPicPr>
        <p:blipFill>
          <a:blip r:embed="rId3" cstate="print">
            <a:lum bright="20000" contrast="20000"/>
          </a:blip>
          <a:srcRect/>
          <a:stretch>
            <a:fillRect/>
          </a:stretch>
        </p:blipFill>
        <p:spPr bwMode="auto">
          <a:xfrm>
            <a:off x="1619672" y="1772816"/>
            <a:ext cx="6235434" cy="3816424"/>
          </a:xfrm>
          <a:prstGeom prst="rect">
            <a:avLst/>
          </a:prstGeom>
          <a:noFill/>
          <a:effectLst>
            <a:outerShdw blurRad="50800" dist="50800" dir="5400000" sx="103000" sy="103000" algn="ctr" rotWithShape="0">
              <a:srgbClr val="C00000"/>
            </a:outerShdw>
          </a:effectLst>
        </p:spPr>
      </p:pic>
      <p:pic>
        <p:nvPicPr>
          <p:cNvPr id="5" name="Picture 2" descr="http://images.clipartlogo.com/files/ss/original/363/36310258/vector-border-ornaments.jpg"/>
          <p:cNvPicPr>
            <a:picLocks noChangeAspect="1" noChangeArrowheads="1"/>
          </p:cNvPicPr>
          <p:nvPr/>
        </p:nvPicPr>
        <p:blipFill>
          <a:blip r:embed="rId4" cstate="print">
            <a:clrChange>
              <a:clrFrom>
                <a:srgbClr val="F6F6F6"/>
              </a:clrFrom>
              <a:clrTo>
                <a:srgbClr val="F6F6F6">
                  <a:alpha val="0"/>
                </a:srgbClr>
              </a:clrTo>
            </a:clrChange>
            <a:duotone>
              <a:schemeClr val="accent2">
                <a:shade val="45000"/>
                <a:satMod val="135000"/>
              </a:schemeClr>
              <a:prstClr val="white"/>
            </a:duotone>
          </a:blip>
          <a:srcRect t="7335" b="72280"/>
          <a:stretch>
            <a:fillRect/>
          </a:stretch>
        </p:blipFill>
        <p:spPr bwMode="auto">
          <a:xfrm>
            <a:off x="2339752" y="5949280"/>
            <a:ext cx="4608512" cy="693899"/>
          </a:xfrm>
          <a:prstGeom prst="rect">
            <a:avLst/>
          </a:prstGeom>
          <a:noFill/>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fade">
                                      <p:cBhvr>
                                        <p:cTn id="13" dur="1000"/>
                                        <p:tgtEl>
                                          <p:spTgt spid="9218"/>
                                        </p:tgtEl>
                                      </p:cBhvr>
                                    </p:animEffect>
                                    <p:anim calcmode="lin" valueType="num">
                                      <p:cBhvr>
                                        <p:cTn id="14" dur="1000" fill="hold"/>
                                        <p:tgtEl>
                                          <p:spTgt spid="9218"/>
                                        </p:tgtEl>
                                        <p:attrNameLst>
                                          <p:attrName>ppt_x</p:attrName>
                                        </p:attrNameLst>
                                      </p:cBhvr>
                                      <p:tavLst>
                                        <p:tav tm="0">
                                          <p:val>
                                            <p:strVal val="#ppt_x"/>
                                          </p:val>
                                        </p:tav>
                                        <p:tav tm="100000">
                                          <p:val>
                                            <p:strVal val="#ppt_x"/>
                                          </p:val>
                                        </p:tav>
                                      </p:tavLst>
                                    </p:anim>
                                    <p:anim calcmode="lin" valueType="num">
                                      <p:cBhvr>
                                        <p:cTn id="15" dur="900" decel="100000" fill="hold"/>
                                        <p:tgtEl>
                                          <p:spTgt spid="921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218"/>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0000"/>
            <a:lum/>
          </a:blip>
          <a:srcRect/>
          <a:stretch>
            <a:fillRect t="-4000" b="-4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323528" y="2564904"/>
            <a:ext cx="8424936" cy="4525963"/>
          </a:xfrm>
        </p:spPr>
        <p:txBody>
          <a:bodyPr>
            <a:normAutofit/>
          </a:bodyPr>
          <a:lstStyle/>
          <a:p>
            <a:pPr algn="just">
              <a:buNone/>
            </a:pPr>
            <a:r>
              <a:rPr lang="tr-TR" dirty="0" smtClean="0"/>
              <a:t>	</a:t>
            </a:r>
            <a:r>
              <a:rPr lang="tr-TR" sz="2600" b="1" dirty="0" smtClean="0"/>
              <a:t>18 yaş altındakilerin veya 18 yaşından büyük olup akıl sağlığı yerinde olmayanların cinsel istismara </a:t>
            </a:r>
            <a:r>
              <a:rPr lang="es-ES" sz="2600" b="1" dirty="0" smtClean="0"/>
              <a:t>veya taciz ya da tecavüze uğramış olma</a:t>
            </a:r>
            <a:r>
              <a:rPr lang="tr-TR" sz="2600" b="1" dirty="0" smtClean="0"/>
              <a:t> şüphesi söz konusu olduğunda görevli savcının talimatı ile mağdurların getirildiği yer olan </a:t>
            </a:r>
            <a:r>
              <a:rPr lang="tr-TR" sz="2600" b="1" dirty="0" smtClean="0">
                <a:solidFill>
                  <a:srgbClr val="C00000"/>
                </a:solidFill>
              </a:rPr>
              <a:t>Çocuk İzlem Merkezi’</a:t>
            </a:r>
            <a:r>
              <a:rPr lang="tr-TR" sz="2600" b="1" dirty="0" smtClean="0"/>
              <a:t>nin üniversitelerin Tıp Fakültelerinin gözetiminde kurulan </a:t>
            </a:r>
            <a:r>
              <a:rPr lang="tr-TR" sz="2600" b="1" dirty="0" smtClean="0">
                <a:solidFill>
                  <a:srgbClr val="00B050"/>
                </a:solidFill>
              </a:rPr>
              <a:t>Çocuk Koruma Merkezlerinden </a:t>
            </a:r>
            <a:r>
              <a:rPr lang="tr-TR" sz="2600" b="1" dirty="0" smtClean="0"/>
              <a:t>farkı; savcı talimatı ile hareket edilmesi ve vakıaların Aile ve Sosyal Politikalar Bakanlığı temsilcisinin yargı sürecini takip ettiği kadar izlenmesi oluşturmaktadır. </a:t>
            </a:r>
            <a:endParaRPr lang="tr-TR" sz="2600" b="1" dirty="0"/>
          </a:p>
        </p:txBody>
      </p:sp>
      <p:pic>
        <p:nvPicPr>
          <p:cNvPr id="16386" name="Picture 2" descr="http://gazi.edu.tr/upload/659/2013/5/24/9601ab8e9612c157cc4a87f70820ddbd7dc4a0dc"/>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3203848" y="0"/>
            <a:ext cx="2508895" cy="2301671"/>
          </a:xfrm>
          <a:prstGeom prst="rect">
            <a:avLst/>
          </a:prstGeom>
          <a:noFill/>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500"/>
                                        <p:tgtEl>
                                          <p:spTgt spid="1638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1000"/>
            <a:lum/>
          </a:blip>
          <a:srcRect/>
          <a:stretch>
            <a:fillRect t="-6000" b="-6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ormAutofit/>
          </a:bodyPr>
          <a:lstStyle/>
          <a:p>
            <a:r>
              <a:rPr lang="tr-TR" sz="2800" b="1" dirty="0" smtClean="0"/>
              <a:t>ÇOCUK İZLEM MERKEZİ İÇİN ÇEŞİTLİ KURUMLAR TARAFINDAN YÜRÜTÜLEN ÇALIŞMALAR</a:t>
            </a:r>
            <a:endParaRPr lang="tr-TR" sz="2800" b="1" dirty="0"/>
          </a:p>
        </p:txBody>
      </p:sp>
      <p:sp>
        <p:nvSpPr>
          <p:cNvPr id="3" name="2 İçerik Yer Tutucusu"/>
          <p:cNvSpPr>
            <a:spLocks noGrp="1"/>
          </p:cNvSpPr>
          <p:nvPr>
            <p:ph idx="1"/>
          </p:nvPr>
        </p:nvSpPr>
        <p:spPr>
          <a:xfrm>
            <a:off x="457200" y="1600200"/>
            <a:ext cx="8229600" cy="4781128"/>
          </a:xfrm>
        </p:spPr>
        <p:style>
          <a:lnRef idx="2">
            <a:schemeClr val="accent4"/>
          </a:lnRef>
          <a:fillRef idx="1">
            <a:schemeClr val="lt1"/>
          </a:fillRef>
          <a:effectRef idx="0">
            <a:schemeClr val="accent4"/>
          </a:effectRef>
          <a:fontRef idx="minor">
            <a:schemeClr val="dk1"/>
          </a:fontRef>
        </p:style>
        <p:txBody>
          <a:bodyPr>
            <a:normAutofit fontScale="85000" lnSpcReduction="10000"/>
          </a:bodyPr>
          <a:lstStyle/>
          <a:p>
            <a:pPr>
              <a:buNone/>
            </a:pPr>
            <a:r>
              <a:rPr lang="tr-TR" dirty="0" smtClean="0"/>
              <a:t>	2010 yılından beri Sağlık Bakanlığı adına;</a:t>
            </a:r>
          </a:p>
          <a:p>
            <a:pPr>
              <a:buNone/>
            </a:pPr>
            <a:r>
              <a:rPr lang="tr-TR" b="1" dirty="0" smtClean="0">
                <a:solidFill>
                  <a:srgbClr val="7030A0"/>
                </a:solidFill>
              </a:rPr>
              <a:t>	Ankara Üniversitesinden Prof. Dr. Betül </a:t>
            </a:r>
            <a:r>
              <a:rPr lang="tr-TR" b="1" dirty="0" err="1" smtClean="0">
                <a:solidFill>
                  <a:srgbClr val="7030A0"/>
                </a:solidFill>
              </a:rPr>
              <a:t>Ulukol</a:t>
            </a:r>
            <a:endParaRPr lang="tr-TR" b="1" dirty="0" smtClean="0">
              <a:solidFill>
                <a:srgbClr val="7030A0"/>
              </a:solidFill>
            </a:endParaRPr>
          </a:p>
          <a:p>
            <a:pPr>
              <a:buNone/>
            </a:pPr>
            <a:r>
              <a:rPr lang="tr-TR" b="1" dirty="0" smtClean="0">
                <a:solidFill>
                  <a:schemeClr val="accent6">
                    <a:lumMod val="75000"/>
                  </a:schemeClr>
                </a:solidFill>
              </a:rPr>
              <a:t>	</a:t>
            </a:r>
            <a:r>
              <a:rPr lang="tr-TR" b="1" dirty="0" err="1" smtClean="0">
                <a:solidFill>
                  <a:schemeClr val="accent6">
                    <a:lumMod val="75000"/>
                  </a:schemeClr>
                </a:solidFill>
              </a:rPr>
              <a:t>Lowa</a:t>
            </a:r>
            <a:r>
              <a:rPr lang="tr-TR" b="1" dirty="0" smtClean="0">
                <a:solidFill>
                  <a:schemeClr val="accent6">
                    <a:lumMod val="75000"/>
                  </a:schemeClr>
                </a:solidFill>
              </a:rPr>
              <a:t> Üniversitesinden Prof. Dr. Resmiye Oral </a:t>
            </a:r>
          </a:p>
          <a:p>
            <a:pPr>
              <a:buNone/>
            </a:pPr>
            <a:r>
              <a:rPr lang="tr-TR" dirty="0" smtClean="0"/>
              <a:t>	tarafından 137 kişiye Ankara’da eğitim verilmiştir. </a:t>
            </a:r>
          </a:p>
          <a:p>
            <a:pPr>
              <a:buNone/>
            </a:pPr>
            <a:endParaRPr lang="tr-TR" dirty="0" smtClean="0"/>
          </a:p>
          <a:p>
            <a:pPr algn="just">
              <a:buNone/>
            </a:pPr>
            <a:r>
              <a:rPr lang="tr-TR" dirty="0" smtClean="0"/>
              <a:t>	Bu eğitim </a:t>
            </a:r>
            <a:r>
              <a:rPr lang="tr-TR" b="1" dirty="0" smtClean="0">
                <a:solidFill>
                  <a:srgbClr val="FF0000"/>
                </a:solidFill>
              </a:rPr>
              <a:t>Ankara Barosu</a:t>
            </a:r>
            <a:r>
              <a:rPr lang="tr-TR" dirty="0" smtClean="0"/>
              <a:t>, </a:t>
            </a:r>
            <a:r>
              <a:rPr lang="tr-TR" b="1" dirty="0" smtClean="0">
                <a:solidFill>
                  <a:srgbClr val="0070C0"/>
                </a:solidFill>
              </a:rPr>
              <a:t>Milli Eğitim Bakanlığı</a:t>
            </a:r>
            <a:r>
              <a:rPr lang="tr-TR" dirty="0" smtClean="0"/>
              <a:t>, </a:t>
            </a:r>
            <a:r>
              <a:rPr lang="tr-TR" b="1" dirty="0" smtClean="0">
                <a:solidFill>
                  <a:schemeClr val="accent6">
                    <a:lumMod val="75000"/>
                  </a:schemeClr>
                </a:solidFill>
              </a:rPr>
              <a:t>Sağlık Bakanlığı</a:t>
            </a:r>
            <a:r>
              <a:rPr lang="tr-TR" dirty="0" smtClean="0"/>
              <a:t>, </a:t>
            </a:r>
            <a:r>
              <a:rPr lang="tr-TR" b="1" dirty="0" smtClean="0">
                <a:solidFill>
                  <a:srgbClr val="00B050"/>
                </a:solidFill>
              </a:rPr>
              <a:t>Emniyet</a:t>
            </a:r>
            <a:r>
              <a:rPr lang="tr-TR" dirty="0" smtClean="0"/>
              <a:t>, </a:t>
            </a:r>
            <a:r>
              <a:rPr lang="tr-TR" b="1" dirty="0" smtClean="0">
                <a:solidFill>
                  <a:srgbClr val="FF0066"/>
                </a:solidFill>
              </a:rPr>
              <a:t>Diyanet İşleri Başkanlığı</a:t>
            </a:r>
            <a:r>
              <a:rPr lang="tr-TR" dirty="0" smtClean="0"/>
              <a:t>, gibi kurumların temsilcilerinin olduğu </a:t>
            </a:r>
            <a:r>
              <a:rPr lang="tr-TR" sz="4700" b="1" i="1" u="sng" dirty="0" smtClean="0"/>
              <a:t>137</a:t>
            </a:r>
            <a:r>
              <a:rPr lang="tr-TR" dirty="0" smtClean="0"/>
              <a:t> kişiye verilmiştir. Temsilci olarak eğitim alanların, çocukla karşılaşması muhtemel toplamda altmış bin kişiyi eğittiği ifade edilmektedir.</a:t>
            </a:r>
            <a:endParaRPr lang="tr-TR" dirty="0"/>
          </a:p>
        </p:txBody>
      </p:sp>
      <p:pic>
        <p:nvPicPr>
          <p:cNvPr id="15362" name="Picture 2" descr="https://media.licdn.com/mpr/mpr/shrinknp_400_400/p/4/000/16f/21d/368afac.jpg"/>
          <p:cNvPicPr>
            <a:picLocks noChangeAspect="1" noChangeArrowheads="1"/>
          </p:cNvPicPr>
          <p:nvPr/>
        </p:nvPicPr>
        <p:blipFill>
          <a:blip r:embed="rId3" cstate="print"/>
          <a:srcRect/>
          <a:stretch>
            <a:fillRect/>
          </a:stretch>
        </p:blipFill>
        <p:spPr bwMode="auto">
          <a:xfrm>
            <a:off x="7380312" y="1628800"/>
            <a:ext cx="1001688" cy="1001688"/>
          </a:xfrm>
          <a:prstGeom prst="ellipse">
            <a:avLst/>
          </a:prstGeom>
          <a:ln>
            <a:noFill/>
          </a:ln>
          <a:effectLst>
            <a:softEdge rad="112500"/>
          </a:effectLst>
        </p:spPr>
      </p:pic>
      <p:pic>
        <p:nvPicPr>
          <p:cNvPr id="15364" name="Picture 4" descr="http://img.haberler.com/haber/614/turkiye-nin-cocuk-istismari-gercegi-5325614_o.jpg"/>
          <p:cNvPicPr>
            <a:picLocks noChangeAspect="1" noChangeArrowheads="1"/>
          </p:cNvPicPr>
          <p:nvPr/>
        </p:nvPicPr>
        <p:blipFill>
          <a:blip r:embed="rId4" cstate="print"/>
          <a:srcRect b="31822"/>
          <a:stretch>
            <a:fillRect/>
          </a:stretch>
        </p:blipFill>
        <p:spPr bwMode="auto">
          <a:xfrm>
            <a:off x="7740352" y="2348880"/>
            <a:ext cx="999138" cy="936104"/>
          </a:xfrm>
          <a:prstGeom prst="ellipse">
            <a:avLst/>
          </a:prstGeom>
          <a:ln>
            <a:noFill/>
          </a:ln>
          <a:effectLst>
            <a:softEdge rad="112500"/>
          </a:effec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blinds(horizontal)">
                                      <p:cBhvr>
                                        <p:cTn id="10" dur="500"/>
                                        <p:tgtEl>
                                          <p:spTgt spid="3">
                                            <p:bg/>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67544" y="2530218"/>
            <a:ext cx="8229600" cy="3052936"/>
          </a:xfrm>
        </p:spPr>
        <p:txBody>
          <a:bodyPr>
            <a:normAutofit/>
          </a:bodyPr>
          <a:lstStyle/>
          <a:p>
            <a:pPr algn="just">
              <a:buNone/>
            </a:pPr>
            <a:r>
              <a:rPr lang="tr-TR" dirty="0" smtClean="0"/>
              <a:t>	</a:t>
            </a:r>
            <a:r>
              <a:rPr lang="tr-TR" sz="2400" b="1" dirty="0" smtClean="0"/>
              <a:t>Eğitim alanların atama ile görev yaptıkları dikkate alındığında eğitimden bu yana geçen süre de eğitim verilen kamu görevlilerinin çoğunun başka şehirlere atamasının yapıldığı ve mesleklere yeni katılanların olduğu dikkate alındığında; </a:t>
            </a:r>
            <a:r>
              <a:rPr lang="tr-TR" sz="2400" b="1" dirty="0" smtClean="0">
                <a:solidFill>
                  <a:srgbClr val="FF0066"/>
                </a:solidFill>
              </a:rPr>
              <a:t>Çocuk İzlem Merkezi ile işbirliği yapmak durumunda kalan emniyet, jandarma, hastaneler, yargı organları arasında iletişim zorluğu doğacağı bir gerçektir.</a:t>
            </a:r>
            <a:endParaRPr lang="tr-TR" sz="2400" b="1" dirty="0">
              <a:solidFill>
                <a:srgbClr val="FF0066"/>
              </a:solidFill>
            </a:endParaRPr>
          </a:p>
        </p:txBody>
      </p:sp>
      <p:sp>
        <p:nvSpPr>
          <p:cNvPr id="4" name="3 Metin kutusu"/>
          <p:cNvSpPr txBox="1"/>
          <p:nvPr/>
        </p:nvSpPr>
        <p:spPr>
          <a:xfrm rot="20513673">
            <a:off x="1061586" y="1421823"/>
            <a:ext cx="1580882" cy="830997"/>
          </a:xfrm>
          <a:prstGeom prst="rect">
            <a:avLst/>
          </a:prstGeom>
          <a:noFill/>
        </p:spPr>
        <p:txBody>
          <a:bodyPr wrap="none" rtlCol="0">
            <a:spAutoFit/>
          </a:bodyPr>
          <a:lstStyle/>
          <a:p>
            <a:r>
              <a:rPr lang="tr-TR" sz="4800" dirty="0" err="1" smtClean="0">
                <a:solidFill>
                  <a:srgbClr val="FF0000"/>
                </a:solidFill>
                <a:latin typeface="AR ESSENCE" pitchFamily="2" charset="0"/>
              </a:rPr>
              <a:t>A</a:t>
            </a:r>
            <a:r>
              <a:rPr lang="tr-TR" sz="4800" dirty="0" err="1" smtClean="0">
                <a:solidFill>
                  <a:srgbClr val="00B050"/>
                </a:solidFill>
                <a:latin typeface="AR ESSENCE" pitchFamily="2" charset="0"/>
              </a:rPr>
              <a:t>n</a:t>
            </a:r>
            <a:r>
              <a:rPr lang="tr-TR" sz="4800" dirty="0" err="1" smtClean="0">
                <a:solidFill>
                  <a:srgbClr val="0070C0"/>
                </a:solidFill>
                <a:latin typeface="AR ESSENCE" pitchFamily="2" charset="0"/>
              </a:rPr>
              <a:t>c</a:t>
            </a:r>
            <a:r>
              <a:rPr lang="tr-TR" sz="4800" dirty="0" err="1" smtClean="0">
                <a:solidFill>
                  <a:srgbClr val="FF0000"/>
                </a:solidFill>
                <a:latin typeface="AR ESSENCE" pitchFamily="2" charset="0"/>
              </a:rPr>
              <a:t>A</a:t>
            </a:r>
            <a:r>
              <a:rPr lang="tr-TR" sz="4800" dirty="0" err="1" smtClean="0">
                <a:solidFill>
                  <a:srgbClr val="FFC000"/>
                </a:solidFill>
                <a:latin typeface="AR ESSENCE" pitchFamily="2" charset="0"/>
              </a:rPr>
              <a:t>k</a:t>
            </a:r>
            <a:endParaRPr lang="tr-TR" sz="4800" dirty="0">
              <a:solidFill>
                <a:srgbClr val="FFC000"/>
              </a:solidFill>
              <a:latin typeface="AR ESSENCE" pitchFamily="2"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3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800" decel="100000"/>
                                        <p:tgtEl>
                                          <p:spTgt spid="3">
                                            <p:txEl>
                                              <p:pRg st="0" end="0"/>
                                            </p:txEl>
                                          </p:spTgt>
                                        </p:tgtEl>
                                      </p:cBhvr>
                                    </p:animEffect>
                                    <p:anim calcmode="lin" valueType="num">
                                      <p:cBhvr>
                                        <p:cTn id="11"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2"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3"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1643042"/>
          </a:xfrm>
        </p:spPr>
        <p:txBody>
          <a:bodyPr>
            <a:normAutofit fontScale="90000"/>
          </a:bodyPr>
          <a:lstStyle/>
          <a:p>
            <a:r>
              <a:rPr lang="tr-TR" dirty="0" smtClean="0"/>
              <a:t/>
            </a:r>
            <a:br>
              <a:rPr lang="tr-TR" dirty="0" smtClean="0"/>
            </a:br>
            <a:r>
              <a:rPr lang="tr-TR" b="1" dirty="0" smtClean="0">
                <a:solidFill>
                  <a:srgbClr val="FF0066"/>
                </a:solidFill>
              </a:rPr>
              <a:t>Çocuk </a:t>
            </a:r>
            <a:r>
              <a:rPr lang="tr-TR" b="1" dirty="0">
                <a:solidFill>
                  <a:srgbClr val="FF0066"/>
                </a:solidFill>
              </a:rPr>
              <a:t>İzlem Merkez’lerine 4 yılda 9 bin istismar vakası </a:t>
            </a:r>
            <a:r>
              <a:rPr lang="tr-TR" b="1" dirty="0" smtClean="0">
                <a:solidFill>
                  <a:srgbClr val="FF0066"/>
                </a:solidFill>
              </a:rPr>
              <a:t>geldi                      (23 Ekim 2014, Perşembe)</a:t>
            </a:r>
            <a:r>
              <a:rPr lang="tr-TR" b="1" dirty="0"/>
              <a:t/>
            </a:r>
            <a:br>
              <a:rPr lang="tr-TR" b="1" dirty="0"/>
            </a:br>
            <a:endParaRPr lang="tr-TR" b="1" dirty="0"/>
          </a:p>
        </p:txBody>
      </p:sp>
      <p:pic>
        <p:nvPicPr>
          <p:cNvPr id="4" name="3 İçerik Yer Tutucusu" descr="siddet.jpg"/>
          <p:cNvPicPr>
            <a:picLocks noGrp="1" noChangeAspect="1"/>
          </p:cNvPicPr>
          <p:nvPr>
            <p:ph idx="1"/>
          </p:nvPr>
        </p:nvPicPr>
        <p:blipFill>
          <a:blip r:embed="rId2" cstate="print"/>
          <a:stretch>
            <a:fillRect/>
          </a:stretch>
        </p:blipFill>
        <p:spPr>
          <a:xfrm>
            <a:off x="1043608" y="1628800"/>
            <a:ext cx="7150100" cy="4445000"/>
          </a:xfrm>
          <a:prstGeom prst="rect">
            <a:avLst/>
          </a:prstGeom>
          <a:ln>
            <a:noFill/>
          </a:ln>
          <a:effectLst>
            <a:outerShdw blurRad="292100" dist="139700" dir="2700000" algn="tl" rotWithShape="0">
              <a:srgbClr val="333333">
                <a:alpha val="65000"/>
              </a:srgbClr>
            </a:outerShdw>
          </a:effectLst>
        </p:spPr>
      </p:pic>
      <p:pic>
        <p:nvPicPr>
          <p:cNvPr id="12290" name="Picture 2" descr="http://us.cdn1.123rf.com/168nwm/branche/branche1303/branche130301065/18661819-el-i%C5%9Fareti-dur.jpg"/>
          <p:cNvPicPr>
            <a:picLocks noChangeAspect="1" noChangeArrowheads="1"/>
          </p:cNvPicPr>
          <p:nvPr/>
        </p:nvPicPr>
        <p:blipFill>
          <a:blip r:embed="rId3" cstate="print">
            <a:lum contrast="40000"/>
          </a:blip>
          <a:srcRect l="10356" t="2872" r="11974" b="31065"/>
          <a:stretch>
            <a:fillRect/>
          </a:stretch>
        </p:blipFill>
        <p:spPr bwMode="auto">
          <a:xfrm>
            <a:off x="3059832" y="2204864"/>
            <a:ext cx="3384376" cy="3312368"/>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3000"/>
                                  </p:stCondLst>
                                  <p:childTnLst>
                                    <p:set>
                                      <p:cBhvr>
                                        <p:cTn id="6" dur="1" fill="hold">
                                          <p:stCondLst>
                                            <p:cond delay="0"/>
                                          </p:stCondLst>
                                        </p:cTn>
                                        <p:tgtEl>
                                          <p:spTgt spid="12290"/>
                                        </p:tgtEl>
                                        <p:attrNameLst>
                                          <p:attrName>style.visibility</p:attrName>
                                        </p:attrNameLst>
                                      </p:cBhvr>
                                      <p:to>
                                        <p:strVal val="visible"/>
                                      </p:to>
                                    </p:set>
                                    <p:animEffect transition="in" filter="wipe(down)">
                                      <p:cBhvr>
                                        <p:cTn id="7" dur="580">
                                          <p:stCondLst>
                                            <p:cond delay="0"/>
                                          </p:stCondLst>
                                        </p:cTn>
                                        <p:tgtEl>
                                          <p:spTgt spid="12290"/>
                                        </p:tgtEl>
                                      </p:cBhvr>
                                    </p:animEffect>
                                    <p:anim calcmode="lin" valueType="num">
                                      <p:cBhvr>
                                        <p:cTn id="8" dur="1822" tmFilter="0,0; 0.14,0.36; 0.43,0.73; 0.71,0.91; 1.0,1.0">
                                          <p:stCondLst>
                                            <p:cond delay="0"/>
                                          </p:stCondLst>
                                        </p:cTn>
                                        <p:tgtEl>
                                          <p:spTgt spid="1229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29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29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29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290"/>
                                        </p:tgtEl>
                                        <p:attrNameLst>
                                          <p:attrName>ppt_y</p:attrName>
                                        </p:attrNameLst>
                                      </p:cBhvr>
                                      <p:tavLst>
                                        <p:tav tm="0" fmla="#ppt_y-sin(pi*$)/81">
                                          <p:val>
                                            <p:fltVal val="0"/>
                                          </p:val>
                                        </p:tav>
                                        <p:tav tm="100000">
                                          <p:val>
                                            <p:fltVal val="1"/>
                                          </p:val>
                                        </p:tav>
                                      </p:tavLst>
                                    </p:anim>
                                    <p:animScale>
                                      <p:cBhvr>
                                        <p:cTn id="13" dur="26">
                                          <p:stCondLst>
                                            <p:cond delay="650"/>
                                          </p:stCondLst>
                                        </p:cTn>
                                        <p:tgtEl>
                                          <p:spTgt spid="12290"/>
                                        </p:tgtEl>
                                      </p:cBhvr>
                                      <p:to x="100000" y="60000"/>
                                    </p:animScale>
                                    <p:animScale>
                                      <p:cBhvr>
                                        <p:cTn id="14" dur="166" decel="50000">
                                          <p:stCondLst>
                                            <p:cond delay="676"/>
                                          </p:stCondLst>
                                        </p:cTn>
                                        <p:tgtEl>
                                          <p:spTgt spid="12290"/>
                                        </p:tgtEl>
                                      </p:cBhvr>
                                      <p:to x="100000" y="100000"/>
                                    </p:animScale>
                                    <p:animScale>
                                      <p:cBhvr>
                                        <p:cTn id="15" dur="26">
                                          <p:stCondLst>
                                            <p:cond delay="1312"/>
                                          </p:stCondLst>
                                        </p:cTn>
                                        <p:tgtEl>
                                          <p:spTgt spid="12290"/>
                                        </p:tgtEl>
                                      </p:cBhvr>
                                      <p:to x="100000" y="80000"/>
                                    </p:animScale>
                                    <p:animScale>
                                      <p:cBhvr>
                                        <p:cTn id="16" dur="166" decel="50000">
                                          <p:stCondLst>
                                            <p:cond delay="1338"/>
                                          </p:stCondLst>
                                        </p:cTn>
                                        <p:tgtEl>
                                          <p:spTgt spid="12290"/>
                                        </p:tgtEl>
                                      </p:cBhvr>
                                      <p:to x="100000" y="100000"/>
                                    </p:animScale>
                                    <p:animScale>
                                      <p:cBhvr>
                                        <p:cTn id="17" dur="26">
                                          <p:stCondLst>
                                            <p:cond delay="1642"/>
                                          </p:stCondLst>
                                        </p:cTn>
                                        <p:tgtEl>
                                          <p:spTgt spid="12290"/>
                                        </p:tgtEl>
                                      </p:cBhvr>
                                      <p:to x="100000" y="90000"/>
                                    </p:animScale>
                                    <p:animScale>
                                      <p:cBhvr>
                                        <p:cTn id="18" dur="166" decel="50000">
                                          <p:stCondLst>
                                            <p:cond delay="1668"/>
                                          </p:stCondLst>
                                        </p:cTn>
                                        <p:tgtEl>
                                          <p:spTgt spid="12290"/>
                                        </p:tgtEl>
                                      </p:cBhvr>
                                      <p:to x="100000" y="100000"/>
                                    </p:animScale>
                                    <p:animScale>
                                      <p:cBhvr>
                                        <p:cTn id="19" dur="26">
                                          <p:stCondLst>
                                            <p:cond delay="1808"/>
                                          </p:stCondLst>
                                        </p:cTn>
                                        <p:tgtEl>
                                          <p:spTgt spid="12290"/>
                                        </p:tgtEl>
                                      </p:cBhvr>
                                      <p:to x="100000" y="95000"/>
                                    </p:animScale>
                                    <p:animScale>
                                      <p:cBhvr>
                                        <p:cTn id="20" dur="166" decel="50000">
                                          <p:stCondLst>
                                            <p:cond delay="1834"/>
                                          </p:stCondLst>
                                        </p:cTn>
                                        <p:tgtEl>
                                          <p:spTgt spid="1229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0000"/>
            <a:lum/>
          </a:blip>
          <a:srcRect/>
          <a:stretch>
            <a:fillRect t="-7000" b="-7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88640"/>
            <a:ext cx="8424936" cy="6453336"/>
          </a:xfrm>
        </p:spPr>
        <p:txBody>
          <a:bodyPr>
            <a:normAutofit fontScale="55000" lnSpcReduction="20000"/>
          </a:bodyPr>
          <a:lstStyle/>
          <a:p>
            <a:pPr algn="just">
              <a:buNone/>
            </a:pPr>
            <a:r>
              <a:rPr lang="tr-TR" sz="4200" dirty="0" smtClean="0">
                <a:latin typeface="AR ESSENCE" pitchFamily="2" charset="0"/>
              </a:rPr>
              <a:t>Ankara </a:t>
            </a:r>
            <a:r>
              <a:rPr lang="tr-TR" sz="4200" dirty="0">
                <a:latin typeface="AR ESSENCE" pitchFamily="2" charset="0"/>
              </a:rPr>
              <a:t>Yenimahalle Eğitim ve Araştırma Hastanesi Çocuk İzlem Merkezi’nde (ÇİM) çalışan </a:t>
            </a:r>
            <a:r>
              <a:rPr lang="tr-TR" sz="4200" dirty="0" err="1">
                <a:latin typeface="AR ESSENCE" pitchFamily="2" charset="0"/>
              </a:rPr>
              <a:t>Uzm</a:t>
            </a:r>
            <a:r>
              <a:rPr lang="tr-TR" sz="4200" dirty="0">
                <a:latin typeface="AR ESSENCE" pitchFamily="2" charset="0"/>
              </a:rPr>
              <a:t>. Dr. Fadime Yüksel’in anlattıkları, istismar vakalarının vahametini gözler önüne serdi. Sadece gariban çocukların istismara uğramadığının altını çizen Yüksel, “Doktor çocukları da var, hukukçu çocukları da var, hatta milletvekili çocukları da var. İstismarın cezasını bilen bir avukat bile kendi çocuğuna tacizde bulunabiliyor. Hepimizin çocuğu risk altında.” diyor. Sağlık Bakanlığı’nın, cinsel istismara maruz kalmış çocukların korunmasını sağlamak, örselenmelerini asgariye indirmek amacıyla kurduğu Çocuk İzlem Merkezleri dört yıldır sadece 18 ilde faaliyet gösteriyor. </a:t>
            </a:r>
            <a:endParaRPr lang="tr-TR" sz="4200" dirty="0" smtClean="0">
              <a:latin typeface="AR ESSENCE" pitchFamily="2" charset="0"/>
            </a:endParaRPr>
          </a:p>
          <a:p>
            <a:pPr algn="just">
              <a:buNone/>
            </a:pPr>
            <a:endParaRPr lang="tr-TR" sz="4200" dirty="0" smtClean="0">
              <a:latin typeface="AR ESSENCE" pitchFamily="2" charset="0"/>
            </a:endParaRPr>
          </a:p>
          <a:p>
            <a:pPr algn="just">
              <a:buNone/>
            </a:pPr>
            <a:endParaRPr lang="tr-TR" sz="4200" dirty="0" smtClean="0">
              <a:latin typeface="AR ESSENCE" pitchFamily="2" charset="0"/>
            </a:endParaRPr>
          </a:p>
          <a:p>
            <a:pPr algn="just">
              <a:buNone/>
            </a:pPr>
            <a:endParaRPr lang="tr-TR" sz="4200" dirty="0" smtClean="0">
              <a:latin typeface="AR ESSENCE" pitchFamily="2" charset="0"/>
            </a:endParaRPr>
          </a:p>
          <a:p>
            <a:pPr algn="just">
              <a:buNone/>
            </a:pPr>
            <a:endParaRPr lang="tr-TR" sz="4200" dirty="0" smtClean="0">
              <a:latin typeface="AR ESSENCE" pitchFamily="2" charset="0"/>
            </a:endParaRPr>
          </a:p>
          <a:p>
            <a:pPr algn="just">
              <a:buNone/>
            </a:pPr>
            <a:r>
              <a:rPr lang="tr-TR" sz="4200" dirty="0" smtClean="0">
                <a:latin typeface="AR ESSENCE" pitchFamily="2" charset="0"/>
              </a:rPr>
              <a:t>Yüksel</a:t>
            </a:r>
            <a:r>
              <a:rPr lang="tr-TR" sz="4200" dirty="0">
                <a:latin typeface="AR ESSENCE" pitchFamily="2" charset="0"/>
              </a:rPr>
              <a:t>, </a:t>
            </a:r>
            <a:r>
              <a:rPr lang="tr-TR" sz="4200" dirty="0" err="1">
                <a:solidFill>
                  <a:srgbClr val="FF0000"/>
                </a:solidFill>
                <a:latin typeface="AR ESSENCE" pitchFamily="2" charset="0"/>
              </a:rPr>
              <a:t>ÇİM’lere</a:t>
            </a:r>
            <a:r>
              <a:rPr lang="tr-TR" sz="4200" dirty="0">
                <a:solidFill>
                  <a:srgbClr val="FF0000"/>
                </a:solidFill>
                <a:latin typeface="AR ESSENCE" pitchFamily="2" charset="0"/>
              </a:rPr>
              <a:t> 2010 yılından itibaren 9 bin vakası geldiğini söylüyor. Vakaların istismara uğrayan ve olaya tanıklık eden çocuklardan oluştuğunu belirtiyor.  630 cinsel istismar vakası üzerinde yapılmış bir araştırmada çocukların yüzde 79’unun maruz kaldıkları istismarı yalanladıklarını ya da anlatmakta tereddüt yaşadığını aktaran Yüksel, yüzde 22’sinin ifadelerini geri aldığını, çok az bir kısmının olayı anlattığını kaydediyor.</a:t>
            </a:r>
          </a:p>
          <a:p>
            <a:pPr algn="just"/>
            <a:endParaRPr lang="tr-TR" dirty="0"/>
          </a:p>
        </p:txBody>
      </p:sp>
      <p:pic>
        <p:nvPicPr>
          <p:cNvPr id="11266" name="Picture 2" descr="http://cdnimage.zaman.com.tr/embedded/71/d9/c638a4d09152f29df5beb5a56d57.png"/>
          <p:cNvPicPr>
            <a:picLocks noChangeAspect="1" noChangeArrowheads="1"/>
          </p:cNvPicPr>
          <p:nvPr/>
        </p:nvPicPr>
        <p:blipFill>
          <a:blip r:embed="rId3" cstate="print"/>
          <a:srcRect/>
          <a:stretch>
            <a:fillRect/>
          </a:stretch>
        </p:blipFill>
        <p:spPr bwMode="auto">
          <a:xfrm>
            <a:off x="3899224" y="2924944"/>
            <a:ext cx="1088363" cy="1313707"/>
          </a:xfrm>
          <a:prstGeom prst="rect">
            <a:avLst/>
          </a:prstGeom>
          <a:ln>
            <a:noFill/>
          </a:ln>
          <a:effectLst>
            <a:softEdge rad="112500"/>
          </a:effectLst>
        </p:spPr>
      </p:pic>
    </p:spTree>
  </p:cSld>
  <p:clrMapOvr>
    <a:masterClrMapping/>
  </p:clrMapOvr>
  <p:transition spd="slow">
    <p:split orient="vert"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9000"/>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2292896" y="260648"/>
            <a:ext cx="6851104" cy="940966"/>
          </a:xfrm>
        </p:spPr>
        <p:txBody>
          <a:bodyPr>
            <a:normAutofit fontScale="90000"/>
          </a:bodyPr>
          <a:lstStyle/>
          <a:p>
            <a:r>
              <a:rPr lang="tr-TR" b="1" dirty="0" smtClean="0">
                <a:solidFill>
                  <a:schemeClr val="bg1"/>
                </a:solidFill>
                <a:latin typeface="AR ESSENCE" pitchFamily="2" charset="0"/>
              </a:rPr>
              <a:t>İstismar vakalarında </a:t>
            </a:r>
            <a:br>
              <a:rPr lang="tr-TR" b="1" dirty="0" smtClean="0">
                <a:solidFill>
                  <a:schemeClr val="bg1"/>
                </a:solidFill>
                <a:latin typeface="AR ESSENCE" pitchFamily="2" charset="0"/>
              </a:rPr>
            </a:br>
            <a:r>
              <a:rPr lang="tr-TR" sz="3600" b="1" dirty="0" smtClean="0">
                <a:solidFill>
                  <a:srgbClr val="0070C0"/>
                </a:solidFill>
              </a:rPr>
              <a:t>bunlara dikkat</a:t>
            </a:r>
            <a:endParaRPr lang="tr-TR" sz="6700" b="1" dirty="0">
              <a:solidFill>
                <a:schemeClr val="bg1"/>
              </a:solidFill>
            </a:endParaRPr>
          </a:p>
        </p:txBody>
      </p:sp>
      <p:pic>
        <p:nvPicPr>
          <p:cNvPr id="9218" name="Picture 2" descr="3 Boyutlu Ok İşaretleri"/>
          <p:cNvPicPr>
            <a:picLocks noChangeAspect="1" noChangeArrowheads="1"/>
          </p:cNvPicPr>
          <p:nvPr/>
        </p:nvPicPr>
        <p:blipFill>
          <a:blip r:embed="rId3" cstate="print">
            <a:clrChange>
              <a:clrFrom>
                <a:srgbClr val="FFFFFF"/>
              </a:clrFrom>
              <a:clrTo>
                <a:srgbClr val="FFFFFF">
                  <a:alpha val="0"/>
                </a:srgbClr>
              </a:clrTo>
            </a:clrChange>
          </a:blip>
          <a:srcRect l="34020" t="23939" r="47080" b="58496"/>
          <a:stretch>
            <a:fillRect/>
          </a:stretch>
        </p:blipFill>
        <p:spPr bwMode="auto">
          <a:xfrm rot="13740110">
            <a:off x="2271662" y="903568"/>
            <a:ext cx="778395" cy="1319222"/>
          </a:xfrm>
          <a:prstGeom prst="rect">
            <a:avLst/>
          </a:prstGeom>
          <a:noFill/>
        </p:spPr>
      </p:pic>
      <p:sp>
        <p:nvSpPr>
          <p:cNvPr id="5" name="4 Oval"/>
          <p:cNvSpPr/>
          <p:nvPr/>
        </p:nvSpPr>
        <p:spPr>
          <a:xfrm>
            <a:off x="179512" y="1628800"/>
            <a:ext cx="2088232" cy="2088232"/>
          </a:xfrm>
          <a:prstGeom prst="ellipse">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t>İstismar konusunda hikâye uyduran çocuklar çok azdır.</a:t>
            </a:r>
          </a:p>
          <a:p>
            <a:pPr algn="ctr"/>
            <a:endParaRPr lang="tr-TR" dirty="0"/>
          </a:p>
        </p:txBody>
      </p:sp>
      <p:sp>
        <p:nvSpPr>
          <p:cNvPr id="6" name="5 Oval"/>
          <p:cNvSpPr/>
          <p:nvPr/>
        </p:nvSpPr>
        <p:spPr>
          <a:xfrm>
            <a:off x="899592" y="3933056"/>
            <a:ext cx="1944216" cy="1944216"/>
          </a:xfrm>
          <a:prstGeom prst="ellipse">
            <a:avLst/>
          </a:prstGeom>
          <a:blipFill>
            <a:blip r:embed="rId5" cstate="print"/>
            <a:tile tx="0" ty="0" sx="100000" sy="100000" flip="none" algn="tl"/>
          </a:bli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İstismarın kısa ve uzun dönem etkileri vardır.</a:t>
            </a:r>
          </a:p>
          <a:p>
            <a:pPr algn="ctr"/>
            <a:endParaRPr lang="tr-TR" dirty="0"/>
          </a:p>
        </p:txBody>
      </p:sp>
      <p:pic>
        <p:nvPicPr>
          <p:cNvPr id="7" name="Picture 2" descr="3 Boyutlu Ok İşaretleri"/>
          <p:cNvPicPr>
            <a:picLocks noChangeAspect="1" noChangeArrowheads="1"/>
          </p:cNvPicPr>
          <p:nvPr/>
        </p:nvPicPr>
        <p:blipFill>
          <a:blip r:embed="rId3" cstate="print">
            <a:clrChange>
              <a:clrFrom>
                <a:srgbClr val="FFFFFF"/>
              </a:clrFrom>
              <a:clrTo>
                <a:srgbClr val="FFFFFF">
                  <a:alpha val="0"/>
                </a:srgbClr>
              </a:clrTo>
            </a:clrChange>
          </a:blip>
          <a:srcRect l="34020" t="23939" r="47080" b="58469"/>
          <a:stretch>
            <a:fillRect/>
          </a:stretch>
        </p:blipFill>
        <p:spPr bwMode="auto">
          <a:xfrm rot="12559448">
            <a:off x="2571424" y="1786689"/>
            <a:ext cx="778395" cy="2169046"/>
          </a:xfrm>
          <a:prstGeom prst="rect">
            <a:avLst/>
          </a:prstGeom>
          <a:noFill/>
        </p:spPr>
      </p:pic>
      <p:sp>
        <p:nvSpPr>
          <p:cNvPr id="8" name="7 Oval"/>
          <p:cNvSpPr/>
          <p:nvPr/>
        </p:nvSpPr>
        <p:spPr>
          <a:xfrm>
            <a:off x="2915816" y="2924944"/>
            <a:ext cx="1944216" cy="1944216"/>
          </a:xfrm>
          <a:prstGeom prst="ellipse">
            <a:avLst/>
          </a:prstGeom>
          <a:blipFill>
            <a:blip r:embed="rId6" cstate="print"/>
            <a:tile tx="0" ty="0" sx="100000" sy="100000" flip="none" algn="tl"/>
          </a:blip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Çocukların görünüş ya da davranışı istismara neden olmaz.</a:t>
            </a:r>
            <a:endParaRPr lang="tr-TR" b="1" dirty="0">
              <a:solidFill>
                <a:schemeClr val="tx1"/>
              </a:solidFill>
            </a:endParaRPr>
          </a:p>
        </p:txBody>
      </p:sp>
      <p:pic>
        <p:nvPicPr>
          <p:cNvPr id="9" name="Picture 2" descr="3 Boyutlu Ok İşaretleri"/>
          <p:cNvPicPr>
            <a:picLocks noChangeAspect="1" noChangeArrowheads="1"/>
          </p:cNvPicPr>
          <p:nvPr/>
        </p:nvPicPr>
        <p:blipFill>
          <a:blip r:embed="rId3" cstate="print">
            <a:clrChange>
              <a:clrFrom>
                <a:srgbClr val="FFFFFF"/>
              </a:clrFrom>
              <a:clrTo>
                <a:srgbClr val="FFFFFF">
                  <a:alpha val="0"/>
                </a:srgbClr>
              </a:clrTo>
            </a:clrChange>
          </a:blip>
          <a:srcRect l="40178" t="23939" r="46499" b="62598"/>
          <a:stretch>
            <a:fillRect/>
          </a:stretch>
        </p:blipFill>
        <p:spPr bwMode="auto">
          <a:xfrm rot="11873617">
            <a:off x="3877646" y="1312914"/>
            <a:ext cx="548753" cy="1660028"/>
          </a:xfrm>
          <a:prstGeom prst="rect">
            <a:avLst/>
          </a:prstGeom>
          <a:noFill/>
        </p:spPr>
      </p:pic>
      <p:sp>
        <p:nvSpPr>
          <p:cNvPr id="10" name="9 Oval"/>
          <p:cNvSpPr/>
          <p:nvPr/>
        </p:nvSpPr>
        <p:spPr>
          <a:xfrm>
            <a:off x="3635896" y="4913784"/>
            <a:ext cx="2016224" cy="1944216"/>
          </a:xfrm>
          <a:prstGeom prst="ellipse">
            <a:avLst/>
          </a:prstGeom>
          <a:blipFill>
            <a:blip r:embed="rId7" cstate="print"/>
            <a:tile tx="0" ty="0" sx="100000" sy="100000" flip="none" algn="tl"/>
          </a:blip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İstismarcılar, yüzde 80-95 çocuğun tanıdığı kişilerdir.</a:t>
            </a:r>
          </a:p>
        </p:txBody>
      </p:sp>
      <p:pic>
        <p:nvPicPr>
          <p:cNvPr id="11" name="Picture 2" descr="3 Boyutlu Ok İşaretleri"/>
          <p:cNvPicPr>
            <a:picLocks noChangeAspect="1" noChangeArrowheads="1"/>
          </p:cNvPicPr>
          <p:nvPr/>
        </p:nvPicPr>
        <p:blipFill>
          <a:blip r:embed="rId3" cstate="print">
            <a:clrChange>
              <a:clrFrom>
                <a:srgbClr val="FFFFFF"/>
              </a:clrFrom>
              <a:clrTo>
                <a:srgbClr val="FFFFFF">
                  <a:alpha val="0"/>
                </a:srgbClr>
              </a:clrTo>
            </a:clrChange>
          </a:blip>
          <a:srcRect l="34020" t="23939" r="47080" b="58469"/>
          <a:stretch>
            <a:fillRect/>
          </a:stretch>
        </p:blipFill>
        <p:spPr bwMode="auto">
          <a:xfrm rot="11426028" flipH="1">
            <a:off x="4559334" y="1762626"/>
            <a:ext cx="1068266" cy="3138587"/>
          </a:xfrm>
          <a:prstGeom prst="rect">
            <a:avLst/>
          </a:prstGeom>
          <a:noFill/>
        </p:spPr>
      </p:pic>
      <p:sp>
        <p:nvSpPr>
          <p:cNvPr id="12" name="11 Oval"/>
          <p:cNvSpPr/>
          <p:nvPr/>
        </p:nvSpPr>
        <p:spPr>
          <a:xfrm>
            <a:off x="5508104" y="3717032"/>
            <a:ext cx="2016224" cy="1944216"/>
          </a:xfrm>
          <a:prstGeom prst="ellipse">
            <a:avLst/>
          </a:prstGeom>
          <a:blipFill>
            <a:blip r:embed="rId8" cstate="print"/>
            <a:tile tx="0" ty="0" sx="100000" sy="100000" flip="none" algn="tl"/>
          </a:blip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chemeClr val="tx1"/>
                </a:solidFill>
              </a:rPr>
              <a:t>Olay genellikle çocuğun çevresinde ve bildiği mekânlarda gerçekleşir</a:t>
            </a:r>
          </a:p>
        </p:txBody>
      </p:sp>
      <p:sp>
        <p:nvSpPr>
          <p:cNvPr id="13" name="12 Oval"/>
          <p:cNvSpPr/>
          <p:nvPr/>
        </p:nvSpPr>
        <p:spPr>
          <a:xfrm>
            <a:off x="7380312" y="4653136"/>
            <a:ext cx="2016224" cy="1944216"/>
          </a:xfrm>
          <a:prstGeom prst="ellipse">
            <a:avLst/>
          </a:prstGeom>
          <a:blipFill>
            <a:blip r:embed="rId9" cstate="print"/>
            <a:tile tx="0" ty="0" sx="100000" sy="100000" flip="none" algn="tl"/>
          </a:blip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Düşük oranda da olsa kadınlar da istismarcı olabilir.</a:t>
            </a:r>
          </a:p>
        </p:txBody>
      </p:sp>
      <p:sp>
        <p:nvSpPr>
          <p:cNvPr id="14" name="13 Oval"/>
          <p:cNvSpPr/>
          <p:nvPr/>
        </p:nvSpPr>
        <p:spPr>
          <a:xfrm>
            <a:off x="7524328" y="1772816"/>
            <a:ext cx="2016224" cy="1944216"/>
          </a:xfrm>
          <a:prstGeom prst="ellipse">
            <a:avLst/>
          </a:prstGeom>
          <a:blipFill>
            <a:blip r:embed="rId10" cstate="print"/>
            <a:tile tx="0" ty="0" sx="100000" sy="100000" flip="none" algn="tl"/>
          </a:blip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Özürlü çocuklardan alınan bilgi güvenilirdir.</a:t>
            </a:r>
          </a:p>
        </p:txBody>
      </p:sp>
      <p:pic>
        <p:nvPicPr>
          <p:cNvPr id="15" name="Picture 2" descr="3 Boyutlu Ok İşaretleri"/>
          <p:cNvPicPr>
            <a:picLocks noChangeAspect="1" noChangeArrowheads="1"/>
          </p:cNvPicPr>
          <p:nvPr/>
        </p:nvPicPr>
        <p:blipFill>
          <a:blip r:embed="rId3" cstate="print">
            <a:clrChange>
              <a:clrFrom>
                <a:srgbClr val="FFFFFF"/>
              </a:clrFrom>
              <a:clrTo>
                <a:srgbClr val="FFFFFF">
                  <a:alpha val="0"/>
                </a:srgbClr>
              </a:clrTo>
            </a:clrChange>
          </a:blip>
          <a:srcRect l="40178" t="23939" r="46499" b="62598"/>
          <a:stretch>
            <a:fillRect/>
          </a:stretch>
        </p:blipFill>
        <p:spPr bwMode="auto">
          <a:xfrm rot="9942566" flipH="1">
            <a:off x="6035142" y="1597754"/>
            <a:ext cx="599714" cy="2057260"/>
          </a:xfrm>
          <a:prstGeom prst="rect">
            <a:avLst/>
          </a:prstGeom>
          <a:noFill/>
        </p:spPr>
      </p:pic>
      <p:pic>
        <p:nvPicPr>
          <p:cNvPr id="17" name="Picture 2" descr="3 Boyutlu Ok İşaretleri"/>
          <p:cNvPicPr>
            <a:picLocks noChangeAspect="1" noChangeArrowheads="1"/>
          </p:cNvPicPr>
          <p:nvPr/>
        </p:nvPicPr>
        <p:blipFill>
          <a:blip r:embed="rId3" cstate="print">
            <a:clrChange>
              <a:clrFrom>
                <a:srgbClr val="FFFFFF"/>
              </a:clrFrom>
              <a:clrTo>
                <a:srgbClr val="FFFFFF">
                  <a:alpha val="0"/>
                </a:srgbClr>
              </a:clrTo>
            </a:clrChange>
          </a:blip>
          <a:srcRect l="40178" t="23939" r="46499" b="62598"/>
          <a:stretch>
            <a:fillRect/>
          </a:stretch>
        </p:blipFill>
        <p:spPr bwMode="auto">
          <a:xfrm rot="9018882" flipH="1">
            <a:off x="7816003" y="844562"/>
            <a:ext cx="599714" cy="1046050"/>
          </a:xfrm>
          <a:prstGeom prst="rect">
            <a:avLst/>
          </a:prstGeom>
          <a:noFill/>
        </p:spPr>
      </p:pic>
      <p:pic>
        <p:nvPicPr>
          <p:cNvPr id="18" name="Picture 2" descr="3 Boyutlu Ok İşaretleri"/>
          <p:cNvPicPr>
            <a:picLocks noChangeAspect="1" noChangeArrowheads="1"/>
          </p:cNvPicPr>
          <p:nvPr/>
        </p:nvPicPr>
        <p:blipFill>
          <a:blip r:embed="rId3" cstate="print">
            <a:clrChange>
              <a:clrFrom>
                <a:srgbClr val="FFFFFF"/>
              </a:clrFrom>
              <a:clrTo>
                <a:srgbClr val="FFFFFF">
                  <a:alpha val="0"/>
                </a:srgbClr>
              </a:clrTo>
            </a:clrChange>
          </a:blip>
          <a:srcRect l="34020" t="23939" r="47080" b="58469"/>
          <a:stretch>
            <a:fillRect/>
          </a:stretch>
        </p:blipFill>
        <p:spPr bwMode="auto">
          <a:xfrm rot="9587356">
            <a:off x="7276669" y="1584019"/>
            <a:ext cx="742942" cy="3284195"/>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2" presetClass="entr" presetSubtype="0" fill="hold" nodeType="afterEffect">
                                  <p:stCondLst>
                                    <p:cond delay="0"/>
                                  </p:stCondLst>
                                  <p:childTnLst>
                                    <p:set>
                                      <p:cBhvr>
                                        <p:cTn id="13" dur="1" fill="hold">
                                          <p:stCondLst>
                                            <p:cond delay="0"/>
                                          </p:stCondLst>
                                        </p:cTn>
                                        <p:tgtEl>
                                          <p:spTgt spid="9218"/>
                                        </p:tgtEl>
                                        <p:attrNameLst>
                                          <p:attrName>style.visibility</p:attrName>
                                        </p:attrNameLst>
                                      </p:cBhvr>
                                      <p:to>
                                        <p:strVal val="visible"/>
                                      </p:to>
                                    </p:set>
                                    <p:animScale>
                                      <p:cBhvr>
                                        <p:cTn id="14" dur="1000" decel="50000" fill="hold">
                                          <p:stCondLst>
                                            <p:cond delay="0"/>
                                          </p:stCondLst>
                                        </p:cTn>
                                        <p:tgtEl>
                                          <p:spTgt spid="92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9218"/>
                                        </p:tgtEl>
                                        <p:attrNameLst>
                                          <p:attrName>ppt_x</p:attrName>
                                          <p:attrName>ppt_y</p:attrName>
                                        </p:attrNameLst>
                                      </p:cBhvr>
                                    </p:animMotion>
                                    <p:animEffect transition="in" filter="fade">
                                      <p:cBhvr>
                                        <p:cTn id="16" dur="1000"/>
                                        <p:tgtEl>
                                          <p:spTgt spid="9218"/>
                                        </p:tgtEl>
                                      </p:cBhvr>
                                    </p:animEffect>
                                  </p:childTnLst>
                                </p:cTn>
                              </p:par>
                            </p:childTnLst>
                          </p:cTn>
                        </p:par>
                        <p:par>
                          <p:cTn id="17" fill="hold">
                            <p:stCondLst>
                              <p:cond delay="3000"/>
                            </p:stCondLst>
                            <p:childTnLst>
                              <p:par>
                                <p:cTn id="18" presetID="5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Scale>
                                      <p:cBhvr>
                                        <p:cTn id="20"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5"/>
                                        </p:tgtEl>
                                        <p:attrNameLst>
                                          <p:attrName>ppt_x</p:attrName>
                                          <p:attrName>ppt_y</p:attrName>
                                        </p:attrNameLst>
                                      </p:cBhvr>
                                    </p:animMotion>
                                    <p:animEffect transition="in" filter="fade">
                                      <p:cBhvr>
                                        <p:cTn id="22" dur="1000"/>
                                        <p:tgtEl>
                                          <p:spTgt spid="5"/>
                                        </p:tgtEl>
                                      </p:cBhvr>
                                    </p:animEffect>
                                  </p:childTnLst>
                                </p:cTn>
                              </p:par>
                            </p:childTnLst>
                          </p:cTn>
                        </p:par>
                        <p:par>
                          <p:cTn id="23" fill="hold">
                            <p:stCondLst>
                              <p:cond delay="4000"/>
                            </p:stCondLst>
                            <p:childTnLst>
                              <p:par>
                                <p:cTn id="24" presetID="52"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Scale>
                                      <p:cBhvr>
                                        <p:cTn id="2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7"/>
                                        </p:tgtEl>
                                        <p:attrNameLst>
                                          <p:attrName>ppt_x</p:attrName>
                                          <p:attrName>ppt_y</p:attrName>
                                        </p:attrNameLst>
                                      </p:cBhvr>
                                    </p:animMotion>
                                    <p:animEffect transition="in" filter="fade">
                                      <p:cBhvr>
                                        <p:cTn id="28" dur="1000"/>
                                        <p:tgtEl>
                                          <p:spTgt spid="7"/>
                                        </p:tgtEl>
                                      </p:cBhvr>
                                    </p:animEffect>
                                  </p:childTnLst>
                                </p:cTn>
                              </p:par>
                            </p:childTnLst>
                          </p:cTn>
                        </p:par>
                        <p:par>
                          <p:cTn id="29" fill="hold">
                            <p:stCondLst>
                              <p:cond delay="5000"/>
                            </p:stCondLst>
                            <p:childTnLst>
                              <p:par>
                                <p:cTn id="30" presetID="52"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Scale>
                                      <p:cBhvr>
                                        <p:cTn id="3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6"/>
                                        </p:tgtEl>
                                        <p:attrNameLst>
                                          <p:attrName>ppt_x</p:attrName>
                                          <p:attrName>ppt_y</p:attrName>
                                        </p:attrNameLst>
                                      </p:cBhvr>
                                    </p:animMotion>
                                    <p:animEffect transition="in" filter="fade">
                                      <p:cBhvr>
                                        <p:cTn id="34" dur="1000"/>
                                        <p:tgtEl>
                                          <p:spTgt spid="6"/>
                                        </p:tgtEl>
                                      </p:cBhvr>
                                    </p:animEffect>
                                  </p:childTnLst>
                                </p:cTn>
                              </p:par>
                            </p:childTnLst>
                          </p:cTn>
                        </p:par>
                        <p:par>
                          <p:cTn id="35" fill="hold">
                            <p:stCondLst>
                              <p:cond delay="6000"/>
                            </p:stCondLst>
                            <p:childTnLst>
                              <p:par>
                                <p:cTn id="36" presetID="52" presetClass="entr" presetSubtype="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Scale>
                                      <p:cBhvr>
                                        <p:cTn id="38"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9"/>
                                        </p:tgtEl>
                                        <p:attrNameLst>
                                          <p:attrName>ppt_x</p:attrName>
                                          <p:attrName>ppt_y</p:attrName>
                                        </p:attrNameLst>
                                      </p:cBhvr>
                                    </p:animMotion>
                                    <p:animEffect transition="in" filter="fade">
                                      <p:cBhvr>
                                        <p:cTn id="40" dur="1000"/>
                                        <p:tgtEl>
                                          <p:spTgt spid="9"/>
                                        </p:tgtEl>
                                      </p:cBhvr>
                                    </p:animEffect>
                                  </p:childTnLst>
                                </p:cTn>
                              </p:par>
                            </p:childTnLst>
                          </p:cTn>
                        </p:par>
                        <p:par>
                          <p:cTn id="41" fill="hold">
                            <p:stCondLst>
                              <p:cond delay="7000"/>
                            </p:stCondLst>
                            <p:childTnLst>
                              <p:par>
                                <p:cTn id="42" presetID="52"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Scale>
                                      <p:cBhvr>
                                        <p:cTn id="44"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8"/>
                                        </p:tgtEl>
                                        <p:attrNameLst>
                                          <p:attrName>ppt_x</p:attrName>
                                          <p:attrName>ppt_y</p:attrName>
                                        </p:attrNameLst>
                                      </p:cBhvr>
                                    </p:animMotion>
                                    <p:animEffect transition="in" filter="fade">
                                      <p:cBhvr>
                                        <p:cTn id="46" dur="1000"/>
                                        <p:tgtEl>
                                          <p:spTgt spid="8"/>
                                        </p:tgtEl>
                                      </p:cBhvr>
                                    </p:animEffect>
                                  </p:childTnLst>
                                </p:cTn>
                              </p:par>
                            </p:childTnLst>
                          </p:cTn>
                        </p:par>
                        <p:par>
                          <p:cTn id="47" fill="hold">
                            <p:stCondLst>
                              <p:cond delay="8000"/>
                            </p:stCondLst>
                            <p:childTnLst>
                              <p:par>
                                <p:cTn id="48" presetID="52" presetClass="entr" presetSubtype="0"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Scale>
                                      <p:cBhvr>
                                        <p:cTn id="50"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1"/>
                                        </p:tgtEl>
                                        <p:attrNameLst>
                                          <p:attrName>ppt_x</p:attrName>
                                          <p:attrName>ppt_y</p:attrName>
                                        </p:attrNameLst>
                                      </p:cBhvr>
                                    </p:animMotion>
                                    <p:animEffect transition="in" filter="fade">
                                      <p:cBhvr>
                                        <p:cTn id="52" dur="1000"/>
                                        <p:tgtEl>
                                          <p:spTgt spid="11"/>
                                        </p:tgtEl>
                                      </p:cBhvr>
                                    </p:animEffect>
                                  </p:childTnLst>
                                </p:cTn>
                              </p:par>
                            </p:childTnLst>
                          </p:cTn>
                        </p:par>
                        <p:par>
                          <p:cTn id="53" fill="hold">
                            <p:stCondLst>
                              <p:cond delay="9000"/>
                            </p:stCondLst>
                            <p:childTnLst>
                              <p:par>
                                <p:cTn id="54" presetID="52"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Scale>
                                      <p:cBhvr>
                                        <p:cTn id="56"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10"/>
                                        </p:tgtEl>
                                        <p:attrNameLst>
                                          <p:attrName>ppt_x</p:attrName>
                                          <p:attrName>ppt_y</p:attrName>
                                        </p:attrNameLst>
                                      </p:cBhvr>
                                    </p:animMotion>
                                    <p:animEffect transition="in" filter="fade">
                                      <p:cBhvr>
                                        <p:cTn id="58" dur="1000"/>
                                        <p:tgtEl>
                                          <p:spTgt spid="10"/>
                                        </p:tgtEl>
                                      </p:cBhvr>
                                    </p:animEffect>
                                  </p:childTnLst>
                                </p:cTn>
                              </p:par>
                            </p:childTnLst>
                          </p:cTn>
                        </p:par>
                        <p:par>
                          <p:cTn id="59" fill="hold">
                            <p:stCondLst>
                              <p:cond delay="10000"/>
                            </p:stCondLst>
                            <p:childTnLst>
                              <p:par>
                                <p:cTn id="60" presetID="52" presetClass="entr" presetSubtype="0"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Scale>
                                      <p:cBhvr>
                                        <p:cTn id="62"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15"/>
                                        </p:tgtEl>
                                        <p:attrNameLst>
                                          <p:attrName>ppt_x</p:attrName>
                                          <p:attrName>ppt_y</p:attrName>
                                        </p:attrNameLst>
                                      </p:cBhvr>
                                    </p:animMotion>
                                    <p:animEffect transition="in" filter="fade">
                                      <p:cBhvr>
                                        <p:cTn id="64" dur="1000"/>
                                        <p:tgtEl>
                                          <p:spTgt spid="15"/>
                                        </p:tgtEl>
                                      </p:cBhvr>
                                    </p:animEffect>
                                  </p:childTnLst>
                                </p:cTn>
                              </p:par>
                            </p:childTnLst>
                          </p:cTn>
                        </p:par>
                        <p:par>
                          <p:cTn id="65" fill="hold">
                            <p:stCondLst>
                              <p:cond delay="11000"/>
                            </p:stCondLst>
                            <p:childTnLst>
                              <p:par>
                                <p:cTn id="66" presetID="52" presetClass="entr" presetSubtype="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Scale>
                                      <p:cBhvr>
                                        <p:cTn id="68"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12"/>
                                        </p:tgtEl>
                                        <p:attrNameLst>
                                          <p:attrName>ppt_x</p:attrName>
                                          <p:attrName>ppt_y</p:attrName>
                                        </p:attrNameLst>
                                      </p:cBhvr>
                                    </p:animMotion>
                                    <p:animEffect transition="in" filter="fade">
                                      <p:cBhvr>
                                        <p:cTn id="70" dur="1000"/>
                                        <p:tgtEl>
                                          <p:spTgt spid="12"/>
                                        </p:tgtEl>
                                      </p:cBhvr>
                                    </p:animEffect>
                                  </p:childTnLst>
                                </p:cTn>
                              </p:par>
                            </p:childTnLst>
                          </p:cTn>
                        </p:par>
                        <p:par>
                          <p:cTn id="71" fill="hold">
                            <p:stCondLst>
                              <p:cond delay="12000"/>
                            </p:stCondLst>
                            <p:childTnLst>
                              <p:par>
                                <p:cTn id="72" presetID="52" presetClass="entr" presetSubtype="0"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Scale>
                                      <p:cBhvr>
                                        <p:cTn id="74"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18"/>
                                        </p:tgtEl>
                                        <p:attrNameLst>
                                          <p:attrName>ppt_x</p:attrName>
                                          <p:attrName>ppt_y</p:attrName>
                                        </p:attrNameLst>
                                      </p:cBhvr>
                                    </p:animMotion>
                                    <p:animEffect transition="in" filter="fade">
                                      <p:cBhvr>
                                        <p:cTn id="76" dur="1000"/>
                                        <p:tgtEl>
                                          <p:spTgt spid="18"/>
                                        </p:tgtEl>
                                      </p:cBhvr>
                                    </p:animEffect>
                                  </p:childTnLst>
                                </p:cTn>
                              </p:par>
                            </p:childTnLst>
                          </p:cTn>
                        </p:par>
                        <p:par>
                          <p:cTn id="77" fill="hold">
                            <p:stCondLst>
                              <p:cond delay="13000"/>
                            </p:stCondLst>
                            <p:childTnLst>
                              <p:par>
                                <p:cTn id="78" presetID="52" presetClass="entr" presetSubtype="0"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animScale>
                                      <p:cBhvr>
                                        <p:cTn id="80"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1" dur="1000" decel="50000" fill="hold">
                                          <p:stCondLst>
                                            <p:cond delay="0"/>
                                          </p:stCondLst>
                                        </p:cTn>
                                        <p:tgtEl>
                                          <p:spTgt spid="13"/>
                                        </p:tgtEl>
                                        <p:attrNameLst>
                                          <p:attrName>ppt_x</p:attrName>
                                          <p:attrName>ppt_y</p:attrName>
                                        </p:attrNameLst>
                                      </p:cBhvr>
                                    </p:animMotion>
                                    <p:animEffect transition="in" filter="fade">
                                      <p:cBhvr>
                                        <p:cTn id="82" dur="1000"/>
                                        <p:tgtEl>
                                          <p:spTgt spid="13"/>
                                        </p:tgtEl>
                                      </p:cBhvr>
                                    </p:animEffect>
                                  </p:childTnLst>
                                </p:cTn>
                              </p:par>
                            </p:childTnLst>
                          </p:cTn>
                        </p:par>
                        <p:par>
                          <p:cTn id="83" fill="hold">
                            <p:stCondLst>
                              <p:cond delay="14000"/>
                            </p:stCondLst>
                            <p:childTnLst>
                              <p:par>
                                <p:cTn id="84" presetID="52" presetClass="entr" presetSubtype="0"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Scale>
                                      <p:cBhvr>
                                        <p:cTn id="86"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000" decel="50000" fill="hold">
                                          <p:stCondLst>
                                            <p:cond delay="0"/>
                                          </p:stCondLst>
                                        </p:cTn>
                                        <p:tgtEl>
                                          <p:spTgt spid="17"/>
                                        </p:tgtEl>
                                        <p:attrNameLst>
                                          <p:attrName>ppt_x</p:attrName>
                                          <p:attrName>ppt_y</p:attrName>
                                        </p:attrNameLst>
                                      </p:cBhvr>
                                    </p:animMotion>
                                    <p:animEffect transition="in" filter="fade">
                                      <p:cBhvr>
                                        <p:cTn id="88" dur="1000"/>
                                        <p:tgtEl>
                                          <p:spTgt spid="17"/>
                                        </p:tgtEl>
                                      </p:cBhvr>
                                    </p:animEffect>
                                  </p:childTnLst>
                                </p:cTn>
                              </p:par>
                            </p:childTnLst>
                          </p:cTn>
                        </p:par>
                        <p:par>
                          <p:cTn id="89" fill="hold">
                            <p:stCondLst>
                              <p:cond delay="15000"/>
                            </p:stCondLst>
                            <p:childTnLst>
                              <p:par>
                                <p:cTn id="90" presetID="52" presetClass="entr" presetSubtype="0" fill="hold" grpId="0" nodeType="afterEffect">
                                  <p:stCondLst>
                                    <p:cond delay="0"/>
                                  </p:stCondLst>
                                  <p:childTnLst>
                                    <p:set>
                                      <p:cBhvr>
                                        <p:cTn id="91" dur="1" fill="hold">
                                          <p:stCondLst>
                                            <p:cond delay="0"/>
                                          </p:stCondLst>
                                        </p:cTn>
                                        <p:tgtEl>
                                          <p:spTgt spid="14"/>
                                        </p:tgtEl>
                                        <p:attrNameLst>
                                          <p:attrName>style.visibility</p:attrName>
                                        </p:attrNameLst>
                                      </p:cBhvr>
                                      <p:to>
                                        <p:strVal val="visible"/>
                                      </p:to>
                                    </p:set>
                                    <p:animScale>
                                      <p:cBhvr>
                                        <p:cTn id="9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3" dur="1000" decel="50000" fill="hold">
                                          <p:stCondLst>
                                            <p:cond delay="0"/>
                                          </p:stCondLst>
                                        </p:cTn>
                                        <p:tgtEl>
                                          <p:spTgt spid="14"/>
                                        </p:tgtEl>
                                        <p:attrNameLst>
                                          <p:attrName>ppt_x</p:attrName>
                                          <p:attrName>ppt_y</p:attrName>
                                        </p:attrNameLst>
                                      </p:cBhvr>
                                    </p:animMotion>
                                    <p:animEffect transition="in" filter="fade">
                                      <p:cBhvr>
                                        <p:cTn id="9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8" grpId="0" animBg="1"/>
      <p:bldP spid="10" grpId="0" animBg="1"/>
      <p:bldP spid="12" grpId="0" animBg="1"/>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4000"/>
            <a:lum/>
          </a:blip>
          <a:srcRect/>
          <a:stretch>
            <a:fillRect l="-11000" r="-11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76672"/>
            <a:ext cx="8229600" cy="1143000"/>
          </a:xfrm>
        </p:spPr>
        <p:style>
          <a:lnRef idx="2">
            <a:schemeClr val="accent1"/>
          </a:lnRef>
          <a:fillRef idx="1">
            <a:schemeClr val="lt1"/>
          </a:fillRef>
          <a:effectRef idx="0">
            <a:schemeClr val="accent1"/>
          </a:effectRef>
          <a:fontRef idx="minor">
            <a:schemeClr val="dk1"/>
          </a:fontRef>
        </p:style>
        <p:txBody>
          <a:bodyPr>
            <a:normAutofit/>
          </a:bodyPr>
          <a:lstStyle/>
          <a:p>
            <a:pPr lvl="0"/>
            <a:r>
              <a:rPr lang="tr-TR" b="0" dirty="0" smtClean="0">
                <a:latin typeface="Comic Sans MS" pitchFamily="66" charset="0"/>
              </a:rPr>
              <a:t>BİLDİRİM YÜKÜMLÜLÜĞÜ</a:t>
            </a:r>
            <a:endParaRPr lang="tr-TR" dirty="0">
              <a:latin typeface="Comic Sans MS" pitchFamily="66" charset="0"/>
            </a:endParaRPr>
          </a:p>
        </p:txBody>
      </p:sp>
      <p:sp>
        <p:nvSpPr>
          <p:cNvPr id="3" name="2 İçerik Yer Tutucusu"/>
          <p:cNvSpPr>
            <a:spLocks noGrp="1"/>
          </p:cNvSpPr>
          <p:nvPr>
            <p:ph idx="1"/>
          </p:nvPr>
        </p:nvSpPr>
        <p:spPr>
          <a:xfrm>
            <a:off x="467544" y="1988840"/>
            <a:ext cx="8229600" cy="4525963"/>
          </a:xfrm>
        </p:spPr>
        <p:txBody>
          <a:bodyPr>
            <a:normAutofit/>
          </a:bodyPr>
          <a:lstStyle/>
          <a:p>
            <a:pPr lvl="0">
              <a:buNone/>
            </a:pPr>
            <a:r>
              <a:rPr lang="tr-TR" sz="2800" b="1" u="sng" dirty="0" smtClean="0">
                <a:solidFill>
                  <a:srgbClr val="FF0000"/>
                </a:solidFill>
                <a:latin typeface="Comic Sans MS" pitchFamily="66" charset="0"/>
              </a:rPr>
              <a:t>Suçu bildirme</a:t>
            </a:r>
          </a:p>
          <a:p>
            <a:pPr lvl="0"/>
            <a:r>
              <a:rPr lang="tr-TR" sz="2800" b="1" dirty="0" smtClean="0">
                <a:latin typeface="Comic Sans MS" pitchFamily="66" charset="0"/>
              </a:rPr>
              <a:t>TCK 278., 279., 280. maddeler   </a:t>
            </a:r>
          </a:p>
          <a:p>
            <a:pPr>
              <a:buNone/>
            </a:pPr>
            <a:endParaRPr lang="tr-TR" sz="2800" b="1" u="sng" dirty="0" smtClean="0">
              <a:latin typeface="Comic Sans MS" pitchFamily="66" charset="0"/>
            </a:endParaRPr>
          </a:p>
          <a:p>
            <a:pPr>
              <a:buNone/>
            </a:pPr>
            <a:r>
              <a:rPr lang="tr-TR" sz="2800" b="1" u="sng" dirty="0" smtClean="0">
                <a:solidFill>
                  <a:srgbClr val="0070C0"/>
                </a:solidFill>
                <a:latin typeface="Comic Sans MS" pitchFamily="66" charset="0"/>
              </a:rPr>
              <a:t>Korunma gereksinimini bildirme</a:t>
            </a:r>
          </a:p>
          <a:p>
            <a:r>
              <a:rPr lang="tr-TR" sz="2800" b="1" dirty="0" smtClean="0">
                <a:latin typeface="Comic Sans MS" pitchFamily="66" charset="0"/>
              </a:rPr>
              <a:t>TCK  98. madde </a:t>
            </a:r>
          </a:p>
          <a:p>
            <a:pPr lvl="0"/>
            <a:r>
              <a:rPr lang="tr-TR" sz="2800" b="1" dirty="0" smtClean="0">
                <a:latin typeface="Comic Sans MS" pitchFamily="66" charset="0"/>
              </a:rPr>
              <a:t>SHÇEK  Kanunu 21. madde</a:t>
            </a:r>
          </a:p>
          <a:p>
            <a:pPr lvl="0"/>
            <a:r>
              <a:rPr lang="tr-TR" sz="2800" b="1" dirty="0" smtClean="0">
                <a:latin typeface="Comic Sans MS" pitchFamily="66" charset="0"/>
              </a:rPr>
              <a:t>Çocuk Koruma Kanunu 6. madde</a:t>
            </a:r>
          </a:p>
          <a:p>
            <a:pPr lvl="0">
              <a:buNone/>
            </a:pPr>
            <a:endParaRPr lang="tr-TR" sz="2800" b="0" dirty="0" smtClean="0">
              <a:latin typeface="Comic Sans MS" pitchFamily="66" charset="0"/>
            </a:endParaRPr>
          </a:p>
          <a:p>
            <a:endParaRPr lang="tr-TR" dirty="0"/>
          </a:p>
        </p:txBody>
      </p:sp>
      <p:pic>
        <p:nvPicPr>
          <p:cNvPr id="10242" name="Picture 2" descr="http://www.yalinosgb.com/sites/default/files/styles/large/public/field/image/tck_2004.png?itok=-9PDSzef"/>
          <p:cNvPicPr>
            <a:picLocks noChangeAspect="1" noChangeArrowheads="1"/>
          </p:cNvPicPr>
          <p:nvPr/>
        </p:nvPicPr>
        <p:blipFill>
          <a:blip r:embed="rId3" cstate="print"/>
          <a:srcRect/>
          <a:stretch>
            <a:fillRect/>
          </a:stretch>
        </p:blipFill>
        <p:spPr bwMode="auto">
          <a:xfrm rot="21271190">
            <a:off x="6774372" y="2213157"/>
            <a:ext cx="1800200" cy="2476501"/>
          </a:xfrm>
          <a:prstGeom prst="rect">
            <a:avLst/>
          </a:prstGeom>
          <a:noFill/>
        </p:spPr>
      </p:pic>
      <p:pic>
        <p:nvPicPr>
          <p:cNvPr id="10244" name="Picture 4" descr="http://www.isbilgisi.com/images/haberler/shcek_sosyal_hizmetler_ve_cocuk_esirgeme_kurumu_memur_personel_alimi_2015_h8628_ad851.jpg"/>
          <p:cNvPicPr>
            <a:picLocks noChangeAspect="1" noChangeArrowheads="1"/>
          </p:cNvPicPr>
          <p:nvPr/>
        </p:nvPicPr>
        <p:blipFill>
          <a:blip r:embed="rId4" cstate="print"/>
          <a:srcRect l="1428" r="3015" b="40986"/>
          <a:stretch>
            <a:fillRect/>
          </a:stretch>
        </p:blipFill>
        <p:spPr bwMode="auto">
          <a:xfrm rot="562938">
            <a:off x="6489805" y="4910833"/>
            <a:ext cx="2339752" cy="7513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omb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t="-7000" b="-7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1619672" y="404664"/>
            <a:ext cx="7127776" cy="1143000"/>
          </a:xfrm>
        </p:spPr>
        <p:style>
          <a:lnRef idx="2">
            <a:schemeClr val="accent6"/>
          </a:lnRef>
          <a:fillRef idx="1">
            <a:schemeClr val="lt1"/>
          </a:fillRef>
          <a:effectRef idx="0">
            <a:schemeClr val="accent6"/>
          </a:effectRef>
          <a:fontRef idx="minor">
            <a:schemeClr val="dk1"/>
          </a:fontRef>
        </p:style>
        <p:txBody>
          <a:bodyPr>
            <a:normAutofit fontScale="90000"/>
          </a:bodyPr>
          <a:lstStyle/>
          <a:p>
            <a:r>
              <a:rPr lang="tr-TR" sz="3600" b="1" dirty="0" smtClean="0"/>
              <a:t>Bildirimde bulunmamanın cezası nedir?</a:t>
            </a:r>
            <a:endParaRPr lang="tr-TR" dirty="0"/>
          </a:p>
        </p:txBody>
      </p:sp>
      <p:graphicFrame>
        <p:nvGraphicFramePr>
          <p:cNvPr id="4" name="3 Diyagram"/>
          <p:cNvGraphicFramePr/>
          <p:nvPr/>
        </p:nvGraphicFramePr>
        <p:xfrm>
          <a:off x="1187624" y="1772816"/>
          <a:ext cx="6888088" cy="4725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http://www.zekiyebasoglu.com/wp-content/uploads/2013/02/l%C3%BCtfen-dikkat.jpg"/>
          <p:cNvPicPr>
            <a:picLocks noChangeAspect="1" noChangeArrowheads="1"/>
          </p:cNvPicPr>
          <p:nvPr/>
        </p:nvPicPr>
        <p:blipFill>
          <a:blip r:embed="rId8" cstate="print"/>
          <a:srcRect/>
          <a:stretch>
            <a:fillRect/>
          </a:stretch>
        </p:blipFill>
        <p:spPr bwMode="auto">
          <a:xfrm rot="19532536">
            <a:off x="245620" y="434260"/>
            <a:ext cx="1258481" cy="1258481"/>
          </a:xfrm>
          <a:prstGeom prst="rect">
            <a:avLst/>
          </a:prstGeom>
          <a:noFill/>
        </p:spPr>
      </p:pic>
      <p:pic>
        <p:nvPicPr>
          <p:cNvPr id="3076" name="Picture 4" descr="http://flatcast.web.tr/attachments/31-png-susler-suslemeler/18345d1399315030t-metal-vidalar-metal-vida-suslemeleri-png-freebie_cajoline_metalhardware_cu_04_600x600pn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55576" y="260648"/>
            <a:ext cx="364604" cy="364604"/>
          </a:xfrm>
          <a:prstGeom prst="rect">
            <a:avLst/>
          </a:prstGeom>
          <a:noFill/>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Clr clrSpc="rgb" dir="cw">
                                      <p:cBhvr override="childStyle">
                                        <p:cTn id="6" dur="100" fill="hold"/>
                                        <p:tgtEl>
                                          <p:spTgt spid="3074"/>
                                        </p:tgtEl>
                                        <p:attrNameLst>
                                          <p:attrName>style.color</p:attrName>
                                        </p:attrNameLst>
                                      </p:cBhvr>
                                      <p:to>
                                        <a:schemeClr val="accent2"/>
                                      </p:to>
                                    </p:animClr>
                                    <p:animClr clrSpc="rgb" dir="cw">
                                      <p:cBhvr>
                                        <p:cTn id="7" dur="100" fill="hold"/>
                                        <p:tgtEl>
                                          <p:spTgt spid="3074"/>
                                        </p:tgtEl>
                                        <p:attrNameLst>
                                          <p:attrName>fillcolor</p:attrName>
                                        </p:attrNameLst>
                                      </p:cBhvr>
                                      <p:to>
                                        <a:schemeClr val="accent2"/>
                                      </p:to>
                                    </p:animClr>
                                    <p:set>
                                      <p:cBhvr>
                                        <p:cTn id="8" dur="100" fill="hold"/>
                                        <p:tgtEl>
                                          <p:spTgt spid="3074"/>
                                        </p:tgtEl>
                                        <p:attrNameLst>
                                          <p:attrName>fill.type</p:attrName>
                                        </p:attrNameLst>
                                      </p:cBhvr>
                                      <p:to>
                                        <p:strVal val="solid"/>
                                      </p:to>
                                    </p:set>
                                    <p:set>
                                      <p:cBhvr>
                                        <p:cTn id="9" dur="100" fill="hold"/>
                                        <p:tgtEl>
                                          <p:spTgt spid="3074"/>
                                        </p:tgtEl>
                                        <p:attrNameLst>
                                          <p:attrName>fill.on</p:attrName>
                                        </p:attrNameLst>
                                      </p:cBhvr>
                                      <p:to>
                                        <p:strVal val="true"/>
                                      </p:to>
                                    </p:set>
                                    <p:animRot by="120000">
                                      <p:cBhvr>
                                        <p:cTn id="10" dur="100" fill="hold">
                                          <p:stCondLst>
                                            <p:cond delay="0"/>
                                          </p:stCondLst>
                                        </p:cTn>
                                        <p:tgtEl>
                                          <p:spTgt spid="3074"/>
                                        </p:tgtEl>
                                        <p:attrNameLst>
                                          <p:attrName>r</p:attrName>
                                        </p:attrNameLst>
                                      </p:cBhvr>
                                    </p:animRot>
                                    <p:animRot by="-240000">
                                      <p:cBhvr>
                                        <p:cTn id="11" dur="200" fill="hold">
                                          <p:stCondLst>
                                            <p:cond delay="200"/>
                                          </p:stCondLst>
                                        </p:cTn>
                                        <p:tgtEl>
                                          <p:spTgt spid="3074"/>
                                        </p:tgtEl>
                                        <p:attrNameLst>
                                          <p:attrName>r</p:attrName>
                                        </p:attrNameLst>
                                      </p:cBhvr>
                                    </p:animRot>
                                    <p:animRot by="240000">
                                      <p:cBhvr>
                                        <p:cTn id="12" dur="200" fill="hold">
                                          <p:stCondLst>
                                            <p:cond delay="400"/>
                                          </p:stCondLst>
                                        </p:cTn>
                                        <p:tgtEl>
                                          <p:spTgt spid="3074"/>
                                        </p:tgtEl>
                                        <p:attrNameLst>
                                          <p:attrName>r</p:attrName>
                                        </p:attrNameLst>
                                      </p:cBhvr>
                                    </p:animRot>
                                    <p:animRot by="-240000">
                                      <p:cBhvr>
                                        <p:cTn id="13" dur="200" fill="hold">
                                          <p:stCondLst>
                                            <p:cond delay="600"/>
                                          </p:stCondLst>
                                        </p:cTn>
                                        <p:tgtEl>
                                          <p:spTgt spid="3074"/>
                                        </p:tgtEl>
                                        <p:attrNameLst>
                                          <p:attrName>r</p:attrName>
                                        </p:attrNameLst>
                                      </p:cBhvr>
                                    </p:animRot>
                                    <p:animRot by="120000">
                                      <p:cBhvr>
                                        <p:cTn id="14" dur="200" fill="hold">
                                          <p:stCondLst>
                                            <p:cond delay="800"/>
                                          </p:stCondLst>
                                        </p:cTn>
                                        <p:tgtEl>
                                          <p:spTgt spid="3074"/>
                                        </p:tgtEl>
                                        <p:attrNameLst>
                                          <p:attrName>r</p:attrName>
                                        </p:attrNameLst>
                                      </p:cBhvr>
                                    </p:animRot>
                                  </p:childTnLst>
                                </p:cTn>
                              </p:par>
                            </p:childTnLst>
                          </p:cTn>
                        </p:par>
                        <p:par>
                          <p:cTn id="15" fill="hold">
                            <p:stCondLst>
                              <p:cond delay="1000"/>
                            </p:stCondLst>
                            <p:childTnLst>
                              <p:par>
                                <p:cTn id="16" presetID="15"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15"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24809" y="3301008"/>
            <a:ext cx="7869560" cy="3556992"/>
          </a:xfrm>
        </p:spPr>
        <p:txBody>
          <a:bodyPr>
            <a:normAutofit/>
          </a:bodyPr>
          <a:lstStyle/>
          <a:p>
            <a:pPr marL="82550" indent="0" algn="ctr">
              <a:lnSpc>
                <a:spcPct val="150000"/>
              </a:lnSpc>
              <a:spcBef>
                <a:spcPts val="0"/>
              </a:spcBef>
              <a:buClr>
                <a:schemeClr val="accent1"/>
              </a:buClr>
              <a:buSzPct val="80000"/>
              <a:buNone/>
            </a:pPr>
            <a:r>
              <a:rPr lang="tr-TR" sz="2400" b="1" dirty="0">
                <a:solidFill>
                  <a:schemeClr val="accent5">
                    <a:lumMod val="75000"/>
                  </a:schemeClr>
                </a:solidFill>
              </a:rPr>
              <a:t>Çocuğun tekrar örselenmesini engelleyecek biçimde bütün adli</a:t>
            </a:r>
            <a:r>
              <a:rPr lang="en-US" sz="2400" b="1" dirty="0">
                <a:solidFill>
                  <a:schemeClr val="accent5">
                    <a:lumMod val="75000"/>
                  </a:schemeClr>
                </a:solidFill>
              </a:rPr>
              <a:t>, </a:t>
            </a:r>
            <a:r>
              <a:rPr lang="en-US" sz="2400" b="1" dirty="0" err="1" smtClean="0">
                <a:solidFill>
                  <a:schemeClr val="accent5">
                    <a:lumMod val="75000"/>
                  </a:schemeClr>
                </a:solidFill>
              </a:rPr>
              <a:t>sos</a:t>
            </a:r>
            <a:r>
              <a:rPr lang="tr-TR" sz="2400" b="1" dirty="0" smtClean="0">
                <a:solidFill>
                  <a:schemeClr val="accent5">
                    <a:lumMod val="75000"/>
                  </a:schemeClr>
                </a:solidFill>
              </a:rPr>
              <a:t>y</a:t>
            </a:r>
            <a:r>
              <a:rPr lang="en-US" sz="2400" b="1" dirty="0" smtClean="0">
                <a:solidFill>
                  <a:schemeClr val="accent5">
                    <a:lumMod val="75000"/>
                  </a:schemeClr>
                </a:solidFill>
              </a:rPr>
              <a:t>al</a:t>
            </a:r>
            <a:r>
              <a:rPr lang="tr-TR" sz="2400" b="1" dirty="0" smtClean="0">
                <a:solidFill>
                  <a:schemeClr val="accent5">
                    <a:lumMod val="75000"/>
                  </a:schemeClr>
                </a:solidFill>
              </a:rPr>
              <a:t> </a:t>
            </a:r>
            <a:r>
              <a:rPr lang="tr-TR" sz="2400" b="1" dirty="0">
                <a:solidFill>
                  <a:schemeClr val="accent5">
                    <a:lumMod val="75000"/>
                  </a:schemeClr>
                </a:solidFill>
              </a:rPr>
              <a:t>ve tıbbi işlemlerin tek merkezde, tek seferde yapılmasına imkan veren fizik donanımlara sahip olan Sağlık Bakanlığı’na bağlı bir hastane çatısı altında hizmet verir.</a:t>
            </a:r>
          </a:p>
          <a:p>
            <a:endParaRPr lang="tr-TR" dirty="0"/>
          </a:p>
        </p:txBody>
      </p:sp>
      <p:pic>
        <p:nvPicPr>
          <p:cNvPr id="4" name="Resim 3"/>
          <p:cNvPicPr>
            <a:picLocks noChangeAspect="1"/>
          </p:cNvPicPr>
          <p:nvPr/>
        </p:nvPicPr>
        <p:blipFill>
          <a:blip r:embed="rId2" cstate="print">
            <a:clrChange>
              <a:clrFrom>
                <a:srgbClr val="FFFFFF"/>
              </a:clrFrom>
              <a:clrTo>
                <a:srgbClr val="FFFFFF">
                  <a:alpha val="0"/>
                </a:srgbClr>
              </a:clrTo>
            </a:clrChange>
          </a:blip>
          <a:stretch>
            <a:fillRect/>
          </a:stretch>
        </p:blipFill>
        <p:spPr>
          <a:xfrm>
            <a:off x="0" y="-99392"/>
            <a:ext cx="9155690" cy="2524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5000"/>
            <a:lum/>
          </a:blip>
          <a:srcRect/>
          <a:stretch>
            <a:fillRect t="-2000" b="-2000"/>
          </a:stretch>
        </a:blipFill>
        <a:effectLst/>
      </p:bgPr>
    </p:bg>
    <p:spTree>
      <p:nvGrpSpPr>
        <p:cNvPr id="1" name=""/>
        <p:cNvGrpSpPr/>
        <p:nvPr/>
      </p:nvGrpSpPr>
      <p:grpSpPr>
        <a:xfrm>
          <a:off x="0" y="0"/>
          <a:ext cx="0" cy="0"/>
          <a:chOff x="0" y="0"/>
          <a:chExt cx="0" cy="0"/>
        </a:xfrm>
      </p:grpSpPr>
      <p:pic>
        <p:nvPicPr>
          <p:cNvPr id="7" name="Picture 2" descr="http://www.htanoropsikiyatri.com/wp-content/uploads/2015/02/cinsel-istismar.jpg"/>
          <p:cNvPicPr>
            <a:picLocks noChangeAspect="1" noChangeArrowheads="1"/>
          </p:cNvPicPr>
          <p:nvPr/>
        </p:nvPicPr>
        <p:blipFill>
          <a:blip r:embed="rId3" cstate="print"/>
          <a:srcRect l="77222" b="51527"/>
          <a:stretch>
            <a:fillRect/>
          </a:stretch>
        </p:blipFill>
        <p:spPr bwMode="auto">
          <a:xfrm rot="20832672">
            <a:off x="-269722" y="-812002"/>
            <a:ext cx="2483207" cy="1424220"/>
          </a:xfrm>
          <a:prstGeom prst="rect">
            <a:avLst/>
          </a:prstGeom>
          <a:noFill/>
        </p:spPr>
      </p:pic>
      <p:pic>
        <p:nvPicPr>
          <p:cNvPr id="6" name="Picture 2" descr="http://www.htanoropsikiyatri.com/wp-content/uploads/2015/02/cinsel-istismar.jpg"/>
          <p:cNvPicPr>
            <a:picLocks noChangeAspect="1" noChangeArrowheads="1"/>
          </p:cNvPicPr>
          <p:nvPr/>
        </p:nvPicPr>
        <p:blipFill>
          <a:blip r:embed="rId3" cstate="print"/>
          <a:srcRect l="77222" b="51527"/>
          <a:stretch>
            <a:fillRect/>
          </a:stretch>
        </p:blipFill>
        <p:spPr bwMode="auto">
          <a:xfrm rot="20832672">
            <a:off x="3653279" y="-333632"/>
            <a:ext cx="2569121" cy="1241474"/>
          </a:xfrm>
          <a:prstGeom prst="rect">
            <a:avLst/>
          </a:prstGeom>
          <a:noFill/>
        </p:spPr>
      </p:pic>
      <p:pic>
        <p:nvPicPr>
          <p:cNvPr id="8194" name="Picture 2" descr="http://www.htanoropsikiyatri.com/wp-content/uploads/2015/02/cinsel-istismar.jpg"/>
          <p:cNvPicPr>
            <a:picLocks noChangeAspect="1" noChangeArrowheads="1"/>
          </p:cNvPicPr>
          <p:nvPr/>
        </p:nvPicPr>
        <p:blipFill>
          <a:blip r:embed="rId3" cstate="print"/>
          <a:srcRect b="-3757"/>
          <a:stretch>
            <a:fillRect/>
          </a:stretch>
        </p:blipFill>
        <p:spPr bwMode="auto">
          <a:xfrm rot="20832672">
            <a:off x="-748061" y="157868"/>
            <a:ext cx="4487010" cy="1881140"/>
          </a:xfrm>
          <a:prstGeom prst="rect">
            <a:avLst/>
          </a:prstGeom>
          <a:noFill/>
        </p:spPr>
      </p:pic>
      <p:sp>
        <p:nvSpPr>
          <p:cNvPr id="2" name="1 Başlık"/>
          <p:cNvSpPr>
            <a:spLocks noGrp="1"/>
          </p:cNvSpPr>
          <p:nvPr>
            <p:ph type="title"/>
          </p:nvPr>
        </p:nvSpPr>
        <p:spPr>
          <a:xfrm rot="20576624">
            <a:off x="-815806" y="934450"/>
            <a:ext cx="8229600" cy="1321292"/>
          </a:xfrm>
        </p:spPr>
        <p:style>
          <a:lnRef idx="0">
            <a:schemeClr val="accent2"/>
          </a:lnRef>
          <a:fillRef idx="3">
            <a:schemeClr val="accent2"/>
          </a:fillRef>
          <a:effectRef idx="3">
            <a:schemeClr val="accent2"/>
          </a:effectRef>
          <a:fontRef idx="minor">
            <a:schemeClr val="lt1"/>
          </a:fontRef>
        </p:style>
        <p:txBody>
          <a:bodyPr>
            <a:noAutofit/>
          </a:bodyPr>
          <a:lstStyle/>
          <a:p>
            <a:r>
              <a:rPr lang="tr-TR" sz="2400" b="1" dirty="0" smtClean="0"/>
              <a:t>Cinsel istismardan şüpheniz var ama ihbardan önce danışmanlık almak istiyorsunuz, ne yapacaksınız?</a:t>
            </a:r>
            <a:br>
              <a:rPr lang="tr-TR" sz="2400" b="1" dirty="0" smtClean="0"/>
            </a:br>
            <a:endParaRPr lang="tr-TR" sz="2400" b="1" dirty="0"/>
          </a:p>
        </p:txBody>
      </p:sp>
      <p:sp>
        <p:nvSpPr>
          <p:cNvPr id="3" name="2 İçerik Yer Tutucusu"/>
          <p:cNvSpPr>
            <a:spLocks noGrp="1"/>
          </p:cNvSpPr>
          <p:nvPr>
            <p:ph idx="1"/>
          </p:nvPr>
        </p:nvSpPr>
        <p:spPr>
          <a:xfrm>
            <a:off x="1259632" y="2636912"/>
            <a:ext cx="7416824" cy="3517851"/>
          </a:xfrm>
        </p:spPr>
        <p:txBody>
          <a:bodyPr>
            <a:normAutofit/>
          </a:bodyPr>
          <a:lstStyle/>
          <a:p>
            <a:pPr algn="ctr">
              <a:buNone/>
            </a:pPr>
            <a:r>
              <a:rPr lang="tr-TR" dirty="0" smtClean="0"/>
              <a:t>	</a:t>
            </a:r>
            <a:r>
              <a:rPr lang="tr-TR" dirty="0" smtClean="0">
                <a:solidFill>
                  <a:srgbClr val="FF0000"/>
                </a:solidFill>
                <a:latin typeface="AR ESSENCE" pitchFamily="2" charset="0"/>
              </a:rPr>
              <a:t>Çocuğu ön inceleme (Sosyal İnceleme ve Adli Tıp Uzmanı ile ön görüşme) yapılması için </a:t>
            </a:r>
            <a:r>
              <a:rPr lang="tr-TR" dirty="0" err="1" smtClean="0">
                <a:solidFill>
                  <a:srgbClr val="FF0000"/>
                </a:solidFill>
                <a:latin typeface="AR ESSENCE" pitchFamily="2" charset="0"/>
              </a:rPr>
              <a:t>ÇİM’e</a:t>
            </a:r>
            <a:r>
              <a:rPr lang="tr-TR" dirty="0" smtClean="0">
                <a:solidFill>
                  <a:srgbClr val="FF0000"/>
                </a:solidFill>
                <a:latin typeface="AR ESSENCE" pitchFamily="2" charset="0"/>
              </a:rPr>
              <a:t> yönlendirebilirsiniz. </a:t>
            </a:r>
            <a:r>
              <a:rPr lang="tr-TR" dirty="0" smtClean="0">
                <a:solidFill>
                  <a:srgbClr val="0070C0"/>
                </a:solidFill>
                <a:latin typeface="AR ESSENCE" pitchFamily="2" charset="0"/>
              </a:rPr>
              <a:t>Eğer şüphe doğrulanırsa ÇİM savcılığa haber veriyor, </a:t>
            </a:r>
            <a:r>
              <a:rPr lang="tr-TR" dirty="0" smtClean="0">
                <a:solidFill>
                  <a:srgbClr val="00B050"/>
                </a:solidFill>
                <a:latin typeface="AR ESSENCE" pitchFamily="2" charset="0"/>
              </a:rPr>
              <a:t>doğrulanmazsa (farklı bir sorun olup olmadığının araştırılması için) çocuk psikiyatrisi ve Sosyal Hizmetleri arıyor.</a:t>
            </a:r>
            <a:endParaRPr lang="tr-TR" dirty="0">
              <a:solidFill>
                <a:srgbClr val="00B050"/>
              </a:solidFill>
              <a:latin typeface="AR ESSENCE" pitchFamily="2"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par>
                                <p:cTn id="21" presetID="3"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par>
                                <p:cTn id="24" presetID="3" presetClass="entr" presetSubtype="10" fill="hold" nodeType="withEffect">
                                  <p:stCondLst>
                                    <p:cond delay="0"/>
                                  </p:stCondLst>
                                  <p:childTnLst>
                                    <p:set>
                                      <p:cBhvr>
                                        <p:cTn id="25" dur="1" fill="hold">
                                          <p:stCondLst>
                                            <p:cond delay="0"/>
                                          </p:stCondLst>
                                        </p:cTn>
                                        <p:tgtEl>
                                          <p:spTgt spid="8194"/>
                                        </p:tgtEl>
                                        <p:attrNameLst>
                                          <p:attrName>style.visibility</p:attrName>
                                        </p:attrNameLst>
                                      </p:cBhvr>
                                      <p:to>
                                        <p:strVal val="visible"/>
                                      </p:to>
                                    </p:set>
                                    <p:animEffect transition="in" filter="blinds(horizontal)">
                                      <p:cBhvr>
                                        <p:cTn id="26"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5000"/>
            <a:lum/>
          </a:blip>
          <a:srcRect/>
          <a:stretch>
            <a:fillRect t="-2000" b="-2000"/>
          </a:stretch>
        </a:blipFill>
        <a:effectLst/>
      </p:bgPr>
    </p:bg>
    <p:spTree>
      <p:nvGrpSpPr>
        <p:cNvPr id="1" name=""/>
        <p:cNvGrpSpPr/>
        <p:nvPr/>
      </p:nvGrpSpPr>
      <p:grpSpPr>
        <a:xfrm>
          <a:off x="0" y="0"/>
          <a:ext cx="0" cy="0"/>
          <a:chOff x="0" y="0"/>
          <a:chExt cx="0" cy="0"/>
        </a:xfrm>
      </p:grpSpPr>
      <p:pic>
        <p:nvPicPr>
          <p:cNvPr id="7" name="Picture 2" descr="http://www.htanoropsikiyatri.com/wp-content/uploads/2015/02/cinsel-istismar.jpg"/>
          <p:cNvPicPr>
            <a:picLocks noChangeAspect="1" noChangeArrowheads="1"/>
          </p:cNvPicPr>
          <p:nvPr/>
        </p:nvPicPr>
        <p:blipFill>
          <a:blip r:embed="rId3" cstate="print"/>
          <a:srcRect l="77222" b="51527"/>
          <a:stretch>
            <a:fillRect/>
          </a:stretch>
        </p:blipFill>
        <p:spPr bwMode="auto">
          <a:xfrm rot="20832672">
            <a:off x="-269722" y="-812002"/>
            <a:ext cx="2483207" cy="1424220"/>
          </a:xfrm>
          <a:prstGeom prst="rect">
            <a:avLst/>
          </a:prstGeom>
          <a:noFill/>
        </p:spPr>
      </p:pic>
      <p:pic>
        <p:nvPicPr>
          <p:cNvPr id="6" name="Picture 2" descr="http://www.htanoropsikiyatri.com/wp-content/uploads/2015/02/cinsel-istismar.jpg"/>
          <p:cNvPicPr>
            <a:picLocks noChangeAspect="1" noChangeArrowheads="1"/>
          </p:cNvPicPr>
          <p:nvPr/>
        </p:nvPicPr>
        <p:blipFill>
          <a:blip r:embed="rId3" cstate="print"/>
          <a:srcRect l="77222" b="51527"/>
          <a:stretch>
            <a:fillRect/>
          </a:stretch>
        </p:blipFill>
        <p:spPr bwMode="auto">
          <a:xfrm rot="20832672">
            <a:off x="3653279" y="-333632"/>
            <a:ext cx="2569121" cy="1241474"/>
          </a:xfrm>
          <a:prstGeom prst="rect">
            <a:avLst/>
          </a:prstGeom>
          <a:noFill/>
        </p:spPr>
      </p:pic>
      <p:pic>
        <p:nvPicPr>
          <p:cNvPr id="8194" name="Picture 2" descr="http://www.htanoropsikiyatri.com/wp-content/uploads/2015/02/cinsel-istismar.jpg"/>
          <p:cNvPicPr>
            <a:picLocks noChangeAspect="1" noChangeArrowheads="1"/>
          </p:cNvPicPr>
          <p:nvPr/>
        </p:nvPicPr>
        <p:blipFill>
          <a:blip r:embed="rId3" cstate="print"/>
          <a:srcRect b="-3757"/>
          <a:stretch>
            <a:fillRect/>
          </a:stretch>
        </p:blipFill>
        <p:spPr bwMode="auto">
          <a:xfrm rot="20832672">
            <a:off x="-748061" y="157868"/>
            <a:ext cx="4487010" cy="1881140"/>
          </a:xfrm>
          <a:prstGeom prst="rect">
            <a:avLst/>
          </a:prstGeom>
          <a:noFill/>
        </p:spPr>
      </p:pic>
      <p:sp>
        <p:nvSpPr>
          <p:cNvPr id="2" name="1 Başlık"/>
          <p:cNvSpPr>
            <a:spLocks noGrp="1"/>
          </p:cNvSpPr>
          <p:nvPr>
            <p:ph type="title"/>
          </p:nvPr>
        </p:nvSpPr>
        <p:spPr>
          <a:xfrm rot="20576624">
            <a:off x="-815806" y="934450"/>
            <a:ext cx="8229600" cy="1321292"/>
          </a:xfrm>
        </p:spPr>
        <p:style>
          <a:lnRef idx="0">
            <a:schemeClr val="accent2"/>
          </a:lnRef>
          <a:fillRef idx="3">
            <a:schemeClr val="accent2"/>
          </a:fillRef>
          <a:effectRef idx="3">
            <a:schemeClr val="accent2"/>
          </a:effectRef>
          <a:fontRef idx="minor">
            <a:schemeClr val="lt1"/>
          </a:fontRef>
        </p:style>
        <p:txBody>
          <a:bodyPr>
            <a:noAutofit/>
          </a:bodyPr>
          <a:lstStyle/>
          <a:p>
            <a:r>
              <a:rPr lang="tr-TR" sz="2400" b="1" dirty="0" smtClean="0"/>
              <a:t>Cinsel istismardan şüphelendiniz nerelere ihbarda bulunacaksınız?</a:t>
            </a:r>
            <a:endParaRPr lang="tr-TR" sz="2400" dirty="0" smtClean="0"/>
          </a:p>
        </p:txBody>
      </p:sp>
      <p:sp>
        <p:nvSpPr>
          <p:cNvPr id="8" name="2 İçerik Yer Tutucusu"/>
          <p:cNvSpPr txBox="1">
            <a:spLocks/>
          </p:cNvSpPr>
          <p:nvPr/>
        </p:nvSpPr>
        <p:spPr>
          <a:xfrm>
            <a:off x="1691680" y="2852936"/>
            <a:ext cx="6552728" cy="3600400"/>
          </a:xfrm>
          <a:prstGeom prst="rect">
            <a:avLst/>
          </a:prstGeom>
        </p:spPr>
        <p:txBody>
          <a:bodyPr vert="horz" lIns="91440" tIns="45720" rIns="91440" bIns="45720" rtlCol="0">
            <a:normAutofit fontScale="85000" lnSpcReduction="20000"/>
          </a:bodyPr>
          <a:lstStyle/>
          <a:p>
            <a:pPr marL="342900" marR="0" lvl="0" indent="-342900" defTabSz="914400" rtl="0" eaLnBrk="1" fontAlgn="auto" latinLnBrk="0" hangingPunct="1">
              <a:lnSpc>
                <a:spcPct val="100000"/>
              </a:lnSpc>
              <a:spcBef>
                <a:spcPct val="20000"/>
              </a:spcBef>
              <a:spcAft>
                <a:spcPts val="0"/>
              </a:spcAft>
              <a:buClrTx/>
              <a:buSzTx/>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3200" b="1" i="0" u="none" strike="noStrike" kern="1200" cap="none" spc="0" normalizeH="0" baseline="0" noProof="0" dirty="0" smtClean="0">
                <a:ln>
                  <a:noFill/>
                </a:ln>
                <a:solidFill>
                  <a:schemeClr val="tx1"/>
                </a:solidFill>
                <a:effectLst/>
                <a:uLnTx/>
                <a:uFillTx/>
                <a:latin typeface="+mn-lt"/>
                <a:ea typeface="+mn-ea"/>
                <a:cs typeface="+mn-cs"/>
              </a:rPr>
              <a:t>1. </a:t>
            </a:r>
            <a:r>
              <a:rPr kumimoji="0" lang="tr-TR" sz="3200" b="1" i="0" u="none" strike="noStrike" kern="1200" cap="none" spc="0" normalizeH="0" baseline="0" noProof="0" dirty="0" err="1" smtClean="0">
                <a:ln>
                  <a:noFill/>
                </a:ln>
                <a:solidFill>
                  <a:srgbClr val="FF0000"/>
                </a:solidFill>
                <a:effectLst/>
                <a:uLnTx/>
                <a:uFillTx/>
                <a:latin typeface="+mn-lt"/>
                <a:ea typeface="+mn-ea"/>
                <a:cs typeface="+mn-cs"/>
              </a:rPr>
              <a:t>ÇİM’i</a:t>
            </a:r>
            <a:r>
              <a:rPr kumimoji="0" lang="tr-TR" sz="3200" b="1" i="0" u="none" strike="noStrike" kern="1200" cap="none" spc="0" normalizeH="0" baseline="0" noProof="0" dirty="0" smtClean="0">
                <a:ln>
                  <a:noFill/>
                </a:ln>
                <a:solidFill>
                  <a:srgbClr val="FF0000"/>
                </a:solidFill>
                <a:effectLst/>
                <a:uLnTx/>
                <a:uFillTx/>
                <a:latin typeface="+mn-lt"/>
                <a:ea typeface="+mn-ea"/>
                <a:cs typeface="+mn-cs"/>
              </a:rPr>
              <a:t> ihbar için arayabilirsiniz.</a:t>
            </a:r>
            <a:r>
              <a:rPr kumimoji="0" lang="tr-TR" sz="3200" b="1" i="0" u="none" strike="noStrike" kern="1200" cap="none" spc="0" normalizeH="0" baseline="0" noProof="0" dirty="0" smtClean="0">
                <a:ln>
                  <a:noFill/>
                </a:ln>
                <a:solidFill>
                  <a:schemeClr val="tx1"/>
                </a:solidFill>
                <a:effectLst/>
                <a:uLnTx/>
                <a:uFillTx/>
                <a:latin typeface="+mn-lt"/>
                <a:ea typeface="+mn-ea"/>
                <a:cs typeface="+mn-cs"/>
              </a:rPr>
              <a:t/>
            </a:r>
            <a:br>
              <a:rPr kumimoji="0" lang="tr-TR" sz="3200" b="1" i="0" u="none" strike="noStrike" kern="1200" cap="none" spc="0" normalizeH="0" baseline="0" noProof="0" dirty="0" smtClean="0">
                <a:ln>
                  <a:noFill/>
                </a:ln>
                <a:solidFill>
                  <a:schemeClr val="tx1"/>
                </a:solidFill>
                <a:effectLst/>
                <a:uLnTx/>
                <a:uFillTx/>
                <a:latin typeface="+mn-lt"/>
                <a:ea typeface="+mn-ea"/>
                <a:cs typeface="+mn-cs"/>
              </a:rPr>
            </a:br>
            <a:r>
              <a:rPr kumimoji="0" lang="tr-TR" sz="3200" b="1" i="0" u="none" strike="noStrike" kern="1200" cap="none" spc="0" normalizeH="0" baseline="0" noProof="0" dirty="0" smtClean="0">
                <a:ln>
                  <a:noFill/>
                </a:ln>
                <a:solidFill>
                  <a:schemeClr val="tx1"/>
                </a:solidFill>
                <a:effectLst/>
                <a:uLnTx/>
                <a:uFillTx/>
                <a:latin typeface="+mn-lt"/>
                <a:ea typeface="+mn-ea"/>
                <a:cs typeface="+mn-cs"/>
              </a:rPr>
              <a:t>2. </a:t>
            </a:r>
            <a:r>
              <a:rPr kumimoji="0" lang="tr-TR" sz="3200" b="1" i="0" u="none" strike="noStrike" kern="1200" cap="none" spc="0" normalizeH="0" baseline="0" noProof="0" dirty="0" smtClean="0">
                <a:ln>
                  <a:noFill/>
                </a:ln>
                <a:solidFill>
                  <a:srgbClr val="0070C0"/>
                </a:solidFill>
                <a:effectLst/>
                <a:uLnTx/>
                <a:uFillTx/>
                <a:latin typeface="+mn-lt"/>
                <a:ea typeface="+mn-ea"/>
                <a:cs typeface="+mn-cs"/>
              </a:rPr>
              <a:t>Jandarma Çocuk Kısım Amirliği’ni arayabilirsiniz</a:t>
            </a:r>
            <a:r>
              <a:rPr kumimoji="0" lang="tr-TR" sz="3200" b="1" i="0" u="none" strike="noStrike" kern="1200" cap="none" spc="0" normalizeH="0" baseline="0" noProof="0" dirty="0" smtClean="0">
                <a:ln>
                  <a:noFill/>
                </a:ln>
                <a:solidFill>
                  <a:schemeClr val="tx1"/>
                </a:solidFill>
                <a:effectLst/>
                <a:uLnTx/>
                <a:uFillTx/>
                <a:latin typeface="+mn-lt"/>
                <a:ea typeface="+mn-ea"/>
                <a:cs typeface="+mn-cs"/>
              </a:rPr>
              <a:t>.</a:t>
            </a:r>
            <a:br>
              <a:rPr kumimoji="0" lang="tr-TR" sz="3200" b="1" i="0" u="none" strike="noStrike" kern="1200" cap="none" spc="0" normalizeH="0" baseline="0" noProof="0" dirty="0" smtClean="0">
                <a:ln>
                  <a:noFill/>
                </a:ln>
                <a:solidFill>
                  <a:schemeClr val="tx1"/>
                </a:solidFill>
                <a:effectLst/>
                <a:uLnTx/>
                <a:uFillTx/>
                <a:latin typeface="+mn-lt"/>
                <a:ea typeface="+mn-ea"/>
                <a:cs typeface="+mn-cs"/>
              </a:rPr>
            </a:br>
            <a:r>
              <a:rPr kumimoji="0" lang="tr-TR" sz="3200" b="1" i="0" u="none" strike="noStrike" kern="1200" cap="none" spc="0" normalizeH="0" baseline="0" noProof="0" dirty="0" smtClean="0">
                <a:ln>
                  <a:noFill/>
                </a:ln>
                <a:solidFill>
                  <a:schemeClr val="tx1"/>
                </a:solidFill>
                <a:effectLst/>
                <a:uLnTx/>
                <a:uFillTx/>
                <a:latin typeface="+mn-lt"/>
                <a:ea typeface="+mn-ea"/>
                <a:cs typeface="+mn-cs"/>
              </a:rPr>
              <a:t>3. </a:t>
            </a:r>
            <a:r>
              <a:rPr kumimoji="0" lang="tr-TR" sz="3200" b="1" i="0" u="none" strike="noStrike" kern="1200" cap="none" spc="0" normalizeH="0" baseline="0" noProof="0" dirty="0" smtClean="0">
                <a:ln>
                  <a:noFill/>
                </a:ln>
                <a:solidFill>
                  <a:srgbClr val="00B050"/>
                </a:solidFill>
                <a:effectLst/>
                <a:uLnTx/>
                <a:uFillTx/>
                <a:latin typeface="+mn-lt"/>
                <a:ea typeface="+mn-ea"/>
                <a:cs typeface="+mn-cs"/>
              </a:rPr>
              <a:t>Çocuk Polisi’ni arayabilirsiniz.</a:t>
            </a:r>
          </a:p>
          <a:p>
            <a:pPr marL="342900" marR="0" lvl="0" indent="-342900" defTabSz="914400" rtl="0" eaLnBrk="1" fontAlgn="auto" latinLnBrk="0" hangingPunct="1">
              <a:lnSpc>
                <a:spcPct val="100000"/>
              </a:lnSpc>
              <a:spcBef>
                <a:spcPct val="20000"/>
              </a:spcBef>
              <a:spcAft>
                <a:spcPts val="0"/>
              </a:spcAft>
              <a:buClrTx/>
              <a:buSzTx/>
              <a:tabLst/>
              <a:defRPr/>
            </a:pPr>
            <a:endParaRPr kumimoji="0" lang="tr-TR" sz="3200" b="1" i="0" u="none" strike="noStrike" kern="1200" cap="none" spc="0" normalizeH="0" baseline="0" noProof="0" dirty="0" smtClean="0">
              <a:ln>
                <a:noFill/>
              </a:ln>
              <a:solidFill>
                <a:srgbClr val="00B050"/>
              </a:solidFill>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3200" b="1" i="0" u="none" strike="noStrike" kern="1200" cap="none" spc="0" normalizeH="0" baseline="0" noProof="0" dirty="0" smtClean="0">
                <a:ln>
                  <a:noFill/>
                </a:ln>
                <a:solidFill>
                  <a:schemeClr val="accent6">
                    <a:lumMod val="75000"/>
                  </a:schemeClr>
                </a:solidFill>
                <a:effectLst/>
                <a:uLnTx/>
                <a:uFillTx/>
                <a:latin typeface="+mn-lt"/>
                <a:ea typeface="+mn-ea"/>
                <a:cs typeface="+mn-cs"/>
              </a:rPr>
              <a:t>Eğer çocuğu istismar eden velisi ise ya da velinin bu konuda sizinle işbirliği yapmayacağını düşünüyor iseniz veliye haber vermeden ilgili yerleri aramanız gerekiyor.</a:t>
            </a:r>
            <a:endParaRPr kumimoji="0" lang="tr-TR" sz="3200" b="1" i="0" u="none" strike="noStrike" kern="1200" cap="none" spc="0" normalizeH="0" baseline="0" noProof="0" dirty="0">
              <a:ln>
                <a:noFill/>
              </a:ln>
              <a:solidFill>
                <a:schemeClr val="accent6">
                  <a:lumMod val="75000"/>
                </a:schemeClr>
              </a:solidFill>
              <a:effectLst/>
              <a:uLnTx/>
              <a:uFillTx/>
              <a:latin typeface="+mn-lt"/>
              <a:ea typeface="+mn-ea"/>
              <a:cs typeface="+mn-cs"/>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 presetClass="entr" presetSubtype="1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par>
                                <p:cTn id="15" presetID="3" presetClass="entr" presetSubtype="1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nodeType="withEffect">
                                  <p:stCondLst>
                                    <p:cond delay="0"/>
                                  </p:stCondLst>
                                  <p:childTnLst>
                                    <p:set>
                                      <p:cBhvr>
                                        <p:cTn id="19" dur="1" fill="hold">
                                          <p:stCondLst>
                                            <p:cond delay="0"/>
                                          </p:stCondLst>
                                        </p:cTn>
                                        <p:tgtEl>
                                          <p:spTgt spid="8194"/>
                                        </p:tgtEl>
                                        <p:attrNameLst>
                                          <p:attrName>style.visibility</p:attrName>
                                        </p:attrNameLst>
                                      </p:cBhvr>
                                      <p:to>
                                        <p:strVal val="visible"/>
                                      </p:to>
                                    </p:set>
                                    <p:animEffect transition="in" filter="blinds(horizontal)">
                                      <p:cBhvr>
                                        <p:cTn id="20" dur="500"/>
                                        <p:tgtEl>
                                          <p:spTgt spid="819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kizkenar Üçgen"/>
          <p:cNvSpPr/>
          <p:nvPr/>
        </p:nvSpPr>
        <p:spPr>
          <a:xfrm>
            <a:off x="-2052736" y="-315416"/>
            <a:ext cx="9001000" cy="6840760"/>
          </a:xfrm>
          <a:prstGeom prst="triangle">
            <a:avLst/>
          </a:prstGeom>
          <a:solidFill>
            <a:schemeClr val="accent1">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Oval"/>
          <p:cNvSpPr/>
          <p:nvPr/>
        </p:nvSpPr>
        <p:spPr>
          <a:xfrm>
            <a:off x="3923928" y="2348880"/>
            <a:ext cx="6552728" cy="5832648"/>
          </a:xfrm>
          <a:prstGeom prst="ellipse">
            <a:avLst/>
          </a:prstGeom>
          <a:solidFill>
            <a:schemeClr val="accent6">
              <a:lumMod val="20000"/>
              <a:lumOff val="8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1 Başlık"/>
          <p:cNvSpPr>
            <a:spLocks noGrp="1"/>
          </p:cNvSpPr>
          <p:nvPr>
            <p:ph type="title"/>
          </p:nvPr>
        </p:nvSpPr>
        <p:spPr>
          <a:xfrm>
            <a:off x="0" y="476672"/>
            <a:ext cx="7668344" cy="114300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tr-TR" sz="3600" b="1" dirty="0" smtClean="0">
                <a:solidFill>
                  <a:srgbClr val="C00000"/>
                </a:solidFill>
              </a:rPr>
              <a:t>Öğrencisinin cinsel istismara uğradığından şüphelenen öğretmen ne yapmalı?</a:t>
            </a:r>
            <a:endParaRPr lang="tr-TR" dirty="0">
              <a:solidFill>
                <a:srgbClr val="C00000"/>
              </a:solidFill>
            </a:endParaRPr>
          </a:p>
        </p:txBody>
      </p:sp>
      <p:sp>
        <p:nvSpPr>
          <p:cNvPr id="3" name="2 İçerik Yer Tutucusu"/>
          <p:cNvSpPr>
            <a:spLocks noGrp="1"/>
          </p:cNvSpPr>
          <p:nvPr>
            <p:ph idx="1"/>
          </p:nvPr>
        </p:nvSpPr>
        <p:spPr>
          <a:xfrm>
            <a:off x="251520" y="2636912"/>
            <a:ext cx="8229600" cy="3456384"/>
          </a:xfrm>
        </p:spPr>
        <p:txBody>
          <a:bodyPr>
            <a:normAutofit fontScale="70000" lnSpcReduction="20000"/>
          </a:bodyPr>
          <a:lstStyle/>
          <a:p>
            <a:r>
              <a:rPr lang="tr-TR" b="1" dirty="0" smtClean="0">
                <a:solidFill>
                  <a:srgbClr val="0070C0"/>
                </a:solidFill>
              </a:rPr>
              <a:t>Öncelikle öğrenci ile görüşmeli, görüşme sonucunda tutanak tutmalı, bu tutanağı hem kendisi hem de okul müdürü imzalamalı.</a:t>
            </a:r>
          </a:p>
          <a:p>
            <a:pPr>
              <a:buNone/>
            </a:pPr>
            <a:endParaRPr lang="tr-TR" b="1" dirty="0" smtClean="0">
              <a:solidFill>
                <a:srgbClr val="0070C0"/>
              </a:solidFill>
            </a:endParaRPr>
          </a:p>
          <a:p>
            <a:r>
              <a:rPr lang="tr-TR" b="1" dirty="0" smtClean="0">
                <a:solidFill>
                  <a:srgbClr val="00B050"/>
                </a:solidFill>
              </a:rPr>
              <a:t>Ardından müdürün ilgili yerlere ihbarda bulunması gerekiyor. Müdür durumu bildirmek istemezse öğretmen ilgili yerleri arayarak ihbarda bulunmalı.</a:t>
            </a:r>
            <a:r>
              <a:rPr lang="tr-TR" dirty="0" smtClean="0"/>
              <a:t> </a:t>
            </a:r>
          </a:p>
          <a:p>
            <a:endParaRPr lang="tr-TR" dirty="0" smtClean="0"/>
          </a:p>
          <a:p>
            <a:r>
              <a:rPr lang="tr-TR" b="1" dirty="0" smtClean="0">
                <a:solidFill>
                  <a:schemeClr val="accent6">
                    <a:lumMod val="75000"/>
                  </a:schemeClr>
                </a:solidFill>
              </a:rPr>
              <a:t>Bir öğretmen durumdan haberdar olduğu halde gerekli yerlere ihbarda bulunmazsa 6 ay ila 2 yıl arasında hapis cezası alabilmektedir.</a:t>
            </a:r>
          </a:p>
          <a:p>
            <a:endParaRPr lang="tr-TR" dirty="0"/>
          </a:p>
        </p:txBody>
      </p:sp>
      <p:pic>
        <p:nvPicPr>
          <p:cNvPr id="4" name="Picture 2" descr="http://www.zekiyebasoglu.com/wp-content/uploads/2013/02/l%C3%BCtfen-dikkat.jpg"/>
          <p:cNvPicPr>
            <a:picLocks noChangeAspect="1" noChangeArrowheads="1"/>
          </p:cNvPicPr>
          <p:nvPr/>
        </p:nvPicPr>
        <p:blipFill>
          <a:blip r:embed="rId2" cstate="print">
            <a:clrChange>
              <a:clrFrom>
                <a:srgbClr val="FFBE00"/>
              </a:clrFrom>
              <a:clrTo>
                <a:srgbClr val="FFBE00">
                  <a:alpha val="0"/>
                </a:srgbClr>
              </a:clrTo>
            </a:clrChange>
            <a:duotone>
              <a:prstClr val="black"/>
              <a:schemeClr val="accent2">
                <a:tint val="45000"/>
                <a:satMod val="400000"/>
              </a:schemeClr>
            </a:duotone>
          </a:blip>
          <a:srcRect/>
          <a:stretch>
            <a:fillRect/>
          </a:stretch>
        </p:blipFill>
        <p:spPr bwMode="auto">
          <a:xfrm rot="1277193">
            <a:off x="7357431" y="623830"/>
            <a:ext cx="1834219" cy="1834219"/>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5" name="Picture 4" descr="http://flatcast.web.tr/attachments/31-png-susler-suslemeler/18345d1399315030t-metal-vidalar-metal-vida-suslemeleri-png-freebie_cajoline_metalhardware_cu_04_600x600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12360" y="476672"/>
            <a:ext cx="364604" cy="3646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Clr clrSpc="rgb" dir="cw">
                                      <p:cBhvr override="childStyle">
                                        <p:cTn id="6" dur="100" fill="hold"/>
                                        <p:tgtEl>
                                          <p:spTgt spid="4"/>
                                        </p:tgtEl>
                                        <p:attrNameLst>
                                          <p:attrName>style.color</p:attrName>
                                        </p:attrNameLst>
                                      </p:cBhvr>
                                      <p:to>
                                        <a:schemeClr val="accent2"/>
                                      </p:to>
                                    </p:animClr>
                                    <p:animClr clrSpc="rgb" dir="cw">
                                      <p:cBhvr>
                                        <p:cTn id="7" dur="100" fill="hold"/>
                                        <p:tgtEl>
                                          <p:spTgt spid="4"/>
                                        </p:tgtEl>
                                        <p:attrNameLst>
                                          <p:attrName>fillcolor</p:attrName>
                                        </p:attrNameLst>
                                      </p:cBhvr>
                                      <p:to>
                                        <a:schemeClr val="accent2"/>
                                      </p:to>
                                    </p:animClr>
                                    <p:set>
                                      <p:cBhvr>
                                        <p:cTn id="8" dur="100" fill="hold"/>
                                        <p:tgtEl>
                                          <p:spTgt spid="4"/>
                                        </p:tgtEl>
                                        <p:attrNameLst>
                                          <p:attrName>fill.type</p:attrName>
                                        </p:attrNameLst>
                                      </p:cBhvr>
                                      <p:to>
                                        <p:strVal val="solid"/>
                                      </p:to>
                                    </p:set>
                                    <p:set>
                                      <p:cBhvr>
                                        <p:cTn id="9" dur="100" fill="hold"/>
                                        <p:tgtEl>
                                          <p:spTgt spid="4"/>
                                        </p:tgtEl>
                                        <p:attrNameLst>
                                          <p:attrName>fill.on</p:attrName>
                                        </p:attrNameLst>
                                      </p:cBhvr>
                                      <p:to>
                                        <p:strVal val="true"/>
                                      </p:to>
                                    </p:se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par>
                          <p:cTn id="15" fill="hold">
                            <p:stCondLst>
                              <p:cond delay="1000"/>
                            </p:stCondLst>
                            <p:childTnLst>
                              <p:par>
                                <p:cTn id="16" presetID="15"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15" presetClass="entr" presetSubtype="0" fill="hold" grpId="0" nodeType="after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3000"/>
                            </p:stCondLst>
                            <p:childTnLst>
                              <p:par>
                                <p:cTn id="30" presetID="15" presetClass="entr" presetSubtype="0"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8600" y="476672"/>
            <a:ext cx="4978896" cy="1143000"/>
          </a:xfrm>
        </p:spPr>
        <p:txBody>
          <a:bodyPr>
            <a:normAutofit/>
          </a:bodyPr>
          <a:lstStyle/>
          <a:p>
            <a:r>
              <a:rPr lang="tr-TR" sz="3200" dirty="0" smtClean="0">
                <a:solidFill>
                  <a:schemeClr val="bg1">
                    <a:lumMod val="65000"/>
                  </a:schemeClr>
                </a:solidFill>
                <a:latin typeface="AR ESSENCE" pitchFamily="2" charset="0"/>
              </a:rPr>
              <a:t>Özetle</a:t>
            </a:r>
            <a:r>
              <a:rPr lang="tr-TR" sz="5400" dirty="0" smtClean="0">
                <a:latin typeface="AR ESSENCE" pitchFamily="2" charset="0"/>
              </a:rPr>
              <a:t> Çocuk </a:t>
            </a:r>
            <a:endParaRPr lang="tr-TR" sz="5400" dirty="0">
              <a:latin typeface="AR ESSENCE" pitchFamily="2" charset="0"/>
            </a:endParaRPr>
          </a:p>
        </p:txBody>
      </p:sp>
      <p:sp>
        <p:nvSpPr>
          <p:cNvPr id="3" name="2 İçerik Yer Tutucusu"/>
          <p:cNvSpPr>
            <a:spLocks noGrp="1"/>
          </p:cNvSpPr>
          <p:nvPr>
            <p:ph idx="1"/>
          </p:nvPr>
        </p:nvSpPr>
        <p:spPr>
          <a:xfrm>
            <a:off x="251520" y="1844825"/>
            <a:ext cx="8445624" cy="5013176"/>
          </a:xfrm>
        </p:spPr>
        <p:txBody>
          <a:bodyPr>
            <a:normAutofit fontScale="62500" lnSpcReduction="20000"/>
          </a:bodyPr>
          <a:lstStyle/>
          <a:p>
            <a:pPr algn="just"/>
            <a:r>
              <a:rPr lang="tr-TR" b="1" dirty="0" smtClean="0">
                <a:solidFill>
                  <a:srgbClr val="FF0000"/>
                </a:solidFill>
              </a:rPr>
              <a:t>Çocuk </a:t>
            </a:r>
            <a:r>
              <a:rPr lang="tr-TR" b="1" dirty="0" err="1" smtClean="0">
                <a:solidFill>
                  <a:srgbClr val="FF0000"/>
                </a:solidFill>
              </a:rPr>
              <a:t>ÇİM’e</a:t>
            </a:r>
            <a:r>
              <a:rPr lang="tr-TR" b="1" dirty="0" smtClean="0">
                <a:solidFill>
                  <a:srgbClr val="FF0000"/>
                </a:solidFill>
              </a:rPr>
              <a:t> geldikten sonra bekleme odasında oyun oynarken cumhuriyet savcısı, kolluk kuvveti, SHÇEK personeli, avukat, adli tıp uzmanı merkeze geliyor. Böylece çocuk her biri için farklı yerlere götürülmüyor.</a:t>
            </a:r>
            <a:r>
              <a:rPr lang="tr-TR" b="1" dirty="0" smtClean="0"/>
              <a:t> </a:t>
            </a:r>
            <a:r>
              <a:rPr lang="tr-TR" b="1" dirty="0" err="1" smtClean="0">
                <a:solidFill>
                  <a:srgbClr val="00B050"/>
                </a:solidFill>
              </a:rPr>
              <a:t>ÇİM’de</a:t>
            </a:r>
            <a:r>
              <a:rPr lang="tr-TR" b="1" dirty="0" smtClean="0">
                <a:solidFill>
                  <a:srgbClr val="00B050"/>
                </a:solidFill>
              </a:rPr>
              <a:t> rutin değerlendirme yapılıyor. Adli görüşme, muayene, rapor, izlem planı… </a:t>
            </a:r>
            <a:r>
              <a:rPr lang="tr-TR" b="1" dirty="0" smtClean="0">
                <a:solidFill>
                  <a:srgbClr val="7030A0"/>
                </a:solidFill>
              </a:rPr>
              <a:t>Merkezde Adli Görüşmeci (bu konuda eğitim almış Psikolog, Sosyal Çalışmacı ya da Psikolojik Danışman) çocukla aynalı odada görüşerek ifadesini alıyor. Aynanın diğer tarafında ise avukat, savcı, kolluk kuvveti, SHÇEK personeli bu görüşmeyi hem izliyor hem de ek sorular sormak istediklerinde dışarıdan görünmeyen bir kulaklık takan görüşmeciyi haberdar ederek çocuktan kurumlar için gereken tüm bilgileri alıyor. Ayrıca bu görüşme </a:t>
            </a:r>
            <a:r>
              <a:rPr lang="tr-TR" b="1" dirty="0" err="1" smtClean="0">
                <a:solidFill>
                  <a:srgbClr val="7030A0"/>
                </a:solidFill>
              </a:rPr>
              <a:t>cd’ye</a:t>
            </a:r>
            <a:r>
              <a:rPr lang="tr-TR" b="1" dirty="0" smtClean="0">
                <a:solidFill>
                  <a:srgbClr val="7030A0"/>
                </a:solidFill>
              </a:rPr>
              <a:t> kaydediliyor. </a:t>
            </a:r>
            <a:r>
              <a:rPr lang="tr-TR" b="1" dirty="0" smtClean="0">
                <a:solidFill>
                  <a:schemeClr val="accent6">
                    <a:lumMod val="75000"/>
                  </a:schemeClr>
                </a:solidFill>
              </a:rPr>
              <a:t>Bu merkezler kurulmadan önceki dönemde ortalama 9-12 kez farklı kurumlara ifade veren çocuk artık sadece kendisine yeni bir travma yaratmayacak özende sorular sorabilen bir adli görüşmeciye ifade vermiş oluyor.</a:t>
            </a:r>
          </a:p>
          <a:p>
            <a:pPr algn="just"/>
            <a:r>
              <a:rPr lang="tr-TR" b="1" dirty="0" smtClean="0">
                <a:solidFill>
                  <a:srgbClr val="0070C0"/>
                </a:solidFill>
              </a:rPr>
              <a:t>Bir çocuğun merkeze geldiği andan itibaren işlemlerin bitmesi ortalama 3 saat sürebiliyor. Ancak gece geldiğini düşünürsek çocuğun gece ifade vermek zorunda kalmaması için önce temel ihtiyaçlarını karşılamak gerektiği düşüncesinden yola çıkarak merkeze yataklı bölüm, banyo, mutfak da yapılmış.</a:t>
            </a:r>
          </a:p>
          <a:p>
            <a:pPr algn="just"/>
            <a:endParaRPr lang="tr-TR" dirty="0"/>
          </a:p>
        </p:txBody>
      </p:sp>
      <p:pic>
        <p:nvPicPr>
          <p:cNvPr id="4097" name="Picture 1" descr="C:\Users\SAMSUNG\Desktop\çim.jpg"/>
          <p:cNvPicPr>
            <a:picLocks noChangeAspect="1" noChangeArrowheads="1"/>
          </p:cNvPicPr>
          <p:nvPr/>
        </p:nvPicPr>
        <p:blipFill>
          <a:blip r:embed="rId2" cstate="print">
            <a:clrChange>
              <a:clrFrom>
                <a:srgbClr val="FFFFFF"/>
              </a:clrFrom>
              <a:clrTo>
                <a:srgbClr val="FFFFFF">
                  <a:alpha val="0"/>
                </a:srgbClr>
              </a:clrTo>
            </a:clrChange>
          </a:blip>
          <a:srcRect l="13776" t="18500" r="14563" b="20601"/>
          <a:stretch>
            <a:fillRect/>
          </a:stretch>
        </p:blipFill>
        <p:spPr bwMode="auto">
          <a:xfrm rot="21150048">
            <a:off x="3149764" y="48695"/>
            <a:ext cx="2520216" cy="1606291"/>
          </a:xfrm>
          <a:prstGeom prst="rect">
            <a:avLst/>
          </a:prstGeom>
          <a:noFill/>
        </p:spPr>
      </p:pic>
      <p:cxnSp>
        <p:nvCxnSpPr>
          <p:cNvPr id="6" name="5 Düz Bağlayıcı"/>
          <p:cNvCxnSpPr/>
          <p:nvPr/>
        </p:nvCxnSpPr>
        <p:spPr>
          <a:xfrm>
            <a:off x="0" y="1556792"/>
            <a:ext cx="9144000" cy="0"/>
          </a:xfrm>
          <a:prstGeom prst="line">
            <a:avLst/>
          </a:prstGeom>
        </p:spPr>
        <p:style>
          <a:lnRef idx="3">
            <a:schemeClr val="dk1"/>
          </a:lnRef>
          <a:fillRef idx="0">
            <a:schemeClr val="dk1"/>
          </a:fillRef>
          <a:effectRef idx="2">
            <a:schemeClr val="dk1"/>
          </a:effectRef>
          <a:fontRef idx="minor">
            <a:schemeClr val="tx1"/>
          </a:fontRef>
        </p:style>
      </p:cxnSp>
      <p:sp>
        <p:nvSpPr>
          <p:cNvPr id="7" name="1 Başlık"/>
          <p:cNvSpPr txBox="1">
            <a:spLocks/>
          </p:cNvSpPr>
          <p:nvPr/>
        </p:nvSpPr>
        <p:spPr>
          <a:xfrm>
            <a:off x="4572000" y="476672"/>
            <a:ext cx="4978896"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5400" b="0" i="0" u="none" strike="noStrike" kern="1200" cap="none" spc="0" normalizeH="0" baseline="0" noProof="0" dirty="0" smtClean="0">
                <a:ln>
                  <a:noFill/>
                </a:ln>
                <a:solidFill>
                  <a:schemeClr val="tx1"/>
                </a:solidFill>
                <a:effectLst/>
                <a:uLnTx/>
                <a:uFillTx/>
                <a:latin typeface="AR ESSENCE" pitchFamily="2" charset="0"/>
                <a:ea typeface="+mj-ea"/>
                <a:cs typeface="+mj-cs"/>
              </a:rPr>
              <a:t>‘e</a:t>
            </a:r>
            <a:r>
              <a:rPr kumimoji="0" lang="tr-TR" sz="5400" b="0" i="0" u="none" strike="noStrike" kern="1200" cap="none" spc="0" normalizeH="0" noProof="0" dirty="0" smtClean="0">
                <a:ln>
                  <a:noFill/>
                </a:ln>
                <a:solidFill>
                  <a:schemeClr val="tx1"/>
                </a:solidFill>
                <a:effectLst/>
                <a:uLnTx/>
                <a:uFillTx/>
                <a:latin typeface="AR ESSENCE" pitchFamily="2" charset="0"/>
                <a:ea typeface="+mj-ea"/>
                <a:cs typeface="+mj-cs"/>
              </a:rPr>
              <a:t> </a:t>
            </a:r>
            <a:r>
              <a:rPr kumimoji="0" lang="tr-TR" sz="5400" b="0" i="0" u="none" strike="noStrike" kern="1200" cap="none" spc="0" normalizeH="0" baseline="0" noProof="0" dirty="0" smtClean="0">
                <a:ln>
                  <a:noFill/>
                </a:ln>
                <a:solidFill>
                  <a:schemeClr val="tx1"/>
                </a:solidFill>
                <a:effectLst/>
                <a:uLnTx/>
                <a:uFillTx/>
                <a:latin typeface="AR ESSENCE" pitchFamily="2" charset="0"/>
                <a:ea typeface="+mj-ea"/>
                <a:cs typeface="+mj-cs"/>
              </a:rPr>
              <a:t>gelince</a:t>
            </a:r>
            <a:endParaRPr kumimoji="0" lang="tr-TR" sz="5400" b="0" i="0" u="none" strike="noStrike" kern="1200" cap="none" spc="0" normalizeH="0" baseline="0" noProof="0" dirty="0">
              <a:ln>
                <a:noFill/>
              </a:ln>
              <a:solidFill>
                <a:schemeClr val="tx1"/>
              </a:solidFill>
              <a:effectLst/>
              <a:uLnTx/>
              <a:uFillTx/>
              <a:latin typeface="AR ESSENCE" pitchFamily="2" charset="0"/>
              <a:ea typeface="+mj-ea"/>
              <a:cs typeface="+mj-cs"/>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3"/>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50" presetClass="entr" presetSubtype="0" decel="100000" fill="hold" nodeType="afterEffect">
                                  <p:stCondLst>
                                    <p:cond delay="0"/>
                                  </p:stCondLst>
                                  <p:childTnLst>
                                    <p:set>
                                      <p:cBhvr>
                                        <p:cTn id="16" dur="1" fill="hold">
                                          <p:stCondLst>
                                            <p:cond delay="0"/>
                                          </p:stCondLst>
                                        </p:cTn>
                                        <p:tgtEl>
                                          <p:spTgt spid="4097"/>
                                        </p:tgtEl>
                                        <p:attrNameLst>
                                          <p:attrName>style.visibility</p:attrName>
                                        </p:attrNameLst>
                                      </p:cBhvr>
                                      <p:to>
                                        <p:strVal val="visible"/>
                                      </p:to>
                                    </p:set>
                                    <p:anim calcmode="lin" valueType="num">
                                      <p:cBhvr>
                                        <p:cTn id="17" dur="1000" fill="hold"/>
                                        <p:tgtEl>
                                          <p:spTgt spid="4097"/>
                                        </p:tgtEl>
                                        <p:attrNameLst>
                                          <p:attrName>ppt_w</p:attrName>
                                        </p:attrNameLst>
                                      </p:cBhvr>
                                      <p:tavLst>
                                        <p:tav tm="0">
                                          <p:val>
                                            <p:strVal val="#ppt_w+.3"/>
                                          </p:val>
                                        </p:tav>
                                        <p:tav tm="100000">
                                          <p:val>
                                            <p:strVal val="#ppt_w"/>
                                          </p:val>
                                        </p:tav>
                                      </p:tavLst>
                                    </p:anim>
                                    <p:anim calcmode="lin" valueType="num">
                                      <p:cBhvr>
                                        <p:cTn id="18" dur="1000" fill="hold"/>
                                        <p:tgtEl>
                                          <p:spTgt spid="4097"/>
                                        </p:tgtEl>
                                        <p:attrNameLst>
                                          <p:attrName>ppt_h</p:attrName>
                                        </p:attrNameLst>
                                      </p:cBhvr>
                                      <p:tavLst>
                                        <p:tav tm="0">
                                          <p:val>
                                            <p:strVal val="#ppt_h"/>
                                          </p:val>
                                        </p:tav>
                                        <p:tav tm="100000">
                                          <p:val>
                                            <p:strVal val="#ppt_h"/>
                                          </p:val>
                                        </p:tav>
                                      </p:tavLst>
                                    </p:anim>
                                    <p:animEffect transition="in" filter="fade">
                                      <p:cBhvr>
                                        <p:cTn id="19" dur="1000"/>
                                        <p:tgtEl>
                                          <p:spTgt spid="4097"/>
                                        </p:tgtEl>
                                      </p:cBhvr>
                                    </p:animEffect>
                                  </p:childTnLst>
                                </p:cTn>
                              </p:par>
                            </p:childTnLst>
                          </p:cTn>
                        </p:par>
                        <p:par>
                          <p:cTn id="20" fill="hold">
                            <p:stCondLst>
                              <p:cond delay="2500"/>
                            </p:stCondLst>
                            <p:childTnLst>
                              <p:par>
                                <p:cTn id="21" presetID="50" presetClass="entr" presetSubtype="0" decel="10000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strVal val="#ppt_w+.3"/>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Effect transition="in" filter="fade">
                                      <p:cBhvr>
                                        <p:cTn id="25" dur="1000"/>
                                        <p:tgtEl>
                                          <p:spTgt spid="7"/>
                                        </p:tgtEl>
                                      </p:cBhvr>
                                    </p:animEffect>
                                  </p:childTnLst>
                                </p:cTn>
                              </p:par>
                            </p:childTnLst>
                          </p:cTn>
                        </p:par>
                        <p:par>
                          <p:cTn id="26" fill="hold">
                            <p:stCondLst>
                              <p:cond delay="3500"/>
                            </p:stCondLst>
                            <p:childTnLst>
                              <p:par>
                                <p:cTn id="27" presetID="30" presetClass="entr" presetSubtype="0" fill="hold" grpId="0" nodeType="after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800" decel="100000"/>
                                        <p:tgtEl>
                                          <p:spTgt spid="3">
                                            <p:txEl>
                                              <p:pRg st="0" end="0"/>
                                            </p:txEl>
                                          </p:spTgt>
                                        </p:tgtEl>
                                      </p:cBhvr>
                                    </p:animEffect>
                                    <p:anim calcmode="lin" valueType="num">
                                      <p:cBhvr>
                                        <p:cTn id="30"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35" fill="hold">
                            <p:stCondLst>
                              <p:cond delay="4500"/>
                            </p:stCondLst>
                            <p:childTnLst>
                              <p:par>
                                <p:cTn id="36" presetID="30" presetClass="entr" presetSubtype="0" fill="hold" grpId="0" nodeType="after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800" decel="100000"/>
                                        <p:tgtEl>
                                          <p:spTgt spid="3">
                                            <p:txEl>
                                              <p:pRg st="1" end="1"/>
                                            </p:txEl>
                                          </p:spTgt>
                                        </p:tgtEl>
                                      </p:cBhvr>
                                    </p:animEffect>
                                    <p:anim calcmode="lin" valueType="num">
                                      <p:cBhvr>
                                        <p:cTn id="39"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40"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41"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11000" r="-11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916832"/>
            <a:ext cx="8229600" cy="1143000"/>
          </a:xfrm>
        </p:spPr>
        <p:txBody>
          <a:bodyPr>
            <a:normAutofit fontScale="90000"/>
          </a:bodyPr>
          <a:lstStyle/>
          <a:p>
            <a:r>
              <a:rPr lang="tr-T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Çocuk İzlem Merkezine Ulaşım</a:t>
            </a:r>
            <a:br>
              <a:rPr lang="tr-T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2 İçerik Yer Tutucusu"/>
          <p:cNvSpPr>
            <a:spLocks noGrp="1"/>
          </p:cNvSpPr>
          <p:nvPr>
            <p:ph idx="1"/>
          </p:nvPr>
        </p:nvSpPr>
        <p:spPr>
          <a:xfrm>
            <a:off x="1979712" y="3068960"/>
            <a:ext cx="6912768" cy="1384995"/>
          </a:xfrm>
        </p:spPr>
        <p:txBody>
          <a:bodyPr>
            <a:normAutofit fontScale="92500"/>
          </a:bodyPr>
          <a:lstStyle/>
          <a:p>
            <a:pPr>
              <a:buNone/>
            </a:pPr>
            <a:r>
              <a:rPr lang="tr-TR" b="1" dirty="0">
                <a:solidFill>
                  <a:srgbClr val="0070C0"/>
                </a:solidFill>
              </a:rPr>
              <a:t>Adres</a:t>
            </a:r>
            <a:r>
              <a:rPr lang="tr-TR" b="1" dirty="0"/>
              <a:t>:</a:t>
            </a:r>
            <a:r>
              <a:rPr lang="tr-TR" dirty="0"/>
              <a:t> </a:t>
            </a:r>
            <a:r>
              <a:rPr lang="tr-TR" b="1" dirty="0"/>
              <a:t>Cami Kebir Mah., Argıncık/Kayseri</a:t>
            </a:r>
          </a:p>
          <a:p>
            <a:pPr>
              <a:buNone/>
            </a:pPr>
            <a:r>
              <a:rPr lang="tr-TR" b="1" dirty="0">
                <a:solidFill>
                  <a:srgbClr val="0070C0"/>
                </a:solidFill>
              </a:rPr>
              <a:t>Telefon</a:t>
            </a:r>
            <a:r>
              <a:rPr lang="tr-TR" b="1" dirty="0"/>
              <a:t>:(0352) 351 2240</a:t>
            </a:r>
          </a:p>
        </p:txBody>
      </p:sp>
      <p:pic>
        <p:nvPicPr>
          <p:cNvPr id="2050" name="Picture 2" descr="http://www.hizmetisigi.com/images/iletisim.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20573508" flipH="1">
            <a:off x="223675" y="2798405"/>
            <a:ext cx="1858271" cy="1800200"/>
          </a:xfrm>
          <a:prstGeom prst="rect">
            <a:avLst/>
          </a:prstGeom>
          <a:noFill/>
        </p:spPr>
      </p:pic>
    </p:spTree>
  </p:cSld>
  <p:clrMapOvr>
    <a:masterClrMapping/>
  </p:clrMapOvr>
  <p:transition spd="med">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t="-7000" b="-7000"/>
          </a:stretch>
        </a:blipFill>
        <a:effectLst/>
      </p:bgPr>
    </p:bg>
    <p:spTree>
      <p:nvGrpSpPr>
        <p:cNvPr id="1" name=""/>
        <p:cNvGrpSpPr/>
        <p:nvPr/>
      </p:nvGrpSpPr>
      <p:grpSpPr>
        <a:xfrm>
          <a:off x="0" y="0"/>
          <a:ext cx="0" cy="0"/>
          <a:chOff x="0" y="0"/>
          <a:chExt cx="0" cy="0"/>
        </a:xfrm>
      </p:grpSpPr>
      <p:sp>
        <p:nvSpPr>
          <p:cNvPr id="4" name="3 Dikdörtgen"/>
          <p:cNvSpPr/>
          <p:nvPr/>
        </p:nvSpPr>
        <p:spPr>
          <a:xfrm>
            <a:off x="2699792" y="2348880"/>
            <a:ext cx="3528392" cy="2016224"/>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835696" y="2132856"/>
            <a:ext cx="5328592" cy="2376264"/>
          </a:xfrm>
          <a:noFill/>
          <a:ln>
            <a:noFill/>
          </a:ln>
        </p:spPr>
        <p:style>
          <a:lnRef idx="2">
            <a:schemeClr val="accent2"/>
          </a:lnRef>
          <a:fillRef idx="1">
            <a:schemeClr val="lt1"/>
          </a:fillRef>
          <a:effectRef idx="0">
            <a:schemeClr val="accent2"/>
          </a:effectRef>
          <a:fontRef idx="minor">
            <a:schemeClr val="dk1"/>
          </a:fontRef>
        </p:style>
        <p:txBody>
          <a:bodyPr>
            <a:noAutofit/>
          </a:bodyPr>
          <a:lstStyle/>
          <a:p>
            <a:pPr algn="ctr">
              <a:buNone/>
            </a:pPr>
            <a:r>
              <a:rPr lang="tr-TR" sz="4400" dirty="0" smtClean="0">
                <a:solidFill>
                  <a:srgbClr val="FF0000"/>
                </a:solidFill>
                <a:latin typeface="AR ESSENCE" pitchFamily="2" charset="0"/>
              </a:rPr>
              <a:t>SABIRLA</a:t>
            </a:r>
          </a:p>
          <a:p>
            <a:pPr algn="ctr">
              <a:buNone/>
            </a:pPr>
            <a:r>
              <a:rPr lang="tr-TR" sz="4400" dirty="0" smtClean="0">
                <a:latin typeface="AR ESSENCE" pitchFamily="2" charset="0"/>
              </a:rPr>
              <a:t> </a:t>
            </a:r>
            <a:r>
              <a:rPr lang="tr-TR" sz="4400" dirty="0" smtClean="0">
                <a:solidFill>
                  <a:srgbClr val="00B050"/>
                </a:solidFill>
                <a:latin typeface="AR ESSENCE" pitchFamily="2" charset="0"/>
              </a:rPr>
              <a:t>D</a:t>
            </a:r>
            <a:r>
              <a:rPr lang="tr-TR" sz="4400" b="1" dirty="0" smtClean="0">
                <a:solidFill>
                  <a:srgbClr val="00B050"/>
                </a:solidFill>
                <a:latin typeface="AR ESSENCE" pitchFamily="2" charset="0"/>
              </a:rPr>
              <a:t>İ</a:t>
            </a:r>
            <a:r>
              <a:rPr lang="tr-TR" sz="4400" dirty="0" smtClean="0">
                <a:solidFill>
                  <a:srgbClr val="00B050"/>
                </a:solidFill>
                <a:latin typeface="AR ESSENCE" pitchFamily="2" charset="0"/>
              </a:rPr>
              <a:t>NLED</a:t>
            </a:r>
            <a:r>
              <a:rPr lang="tr-TR" sz="4400" b="1" dirty="0" smtClean="0">
                <a:solidFill>
                  <a:srgbClr val="00B050"/>
                </a:solidFill>
                <a:latin typeface="AR ESSENCE" pitchFamily="2" charset="0"/>
              </a:rPr>
              <a:t>İĞİ</a:t>
            </a:r>
            <a:r>
              <a:rPr lang="tr-TR" sz="4400" dirty="0" smtClean="0">
                <a:solidFill>
                  <a:srgbClr val="00B050"/>
                </a:solidFill>
                <a:latin typeface="AR ESSENCE" pitchFamily="2" charset="0"/>
              </a:rPr>
              <a:t>N</a:t>
            </a:r>
            <a:r>
              <a:rPr lang="tr-TR" sz="4400" b="1" dirty="0" smtClean="0">
                <a:solidFill>
                  <a:srgbClr val="00B050"/>
                </a:solidFill>
                <a:latin typeface="AR ESSENCE" pitchFamily="2" charset="0"/>
              </a:rPr>
              <a:t>İ</a:t>
            </a:r>
            <a:r>
              <a:rPr lang="tr-TR" sz="4400" dirty="0" smtClean="0">
                <a:solidFill>
                  <a:srgbClr val="00B050"/>
                </a:solidFill>
                <a:latin typeface="AR ESSENCE" pitchFamily="2" charset="0"/>
              </a:rPr>
              <a:t>Z </a:t>
            </a:r>
            <a:r>
              <a:rPr lang="tr-TR" sz="4400" b="1" dirty="0" smtClean="0">
                <a:solidFill>
                  <a:srgbClr val="00B050"/>
                </a:solidFill>
                <a:latin typeface="AR ESSENCE" pitchFamily="2" charset="0"/>
              </a:rPr>
              <a:t>İ</a:t>
            </a:r>
            <a:r>
              <a:rPr lang="tr-TR" sz="4400" dirty="0" smtClean="0">
                <a:solidFill>
                  <a:srgbClr val="00B050"/>
                </a:solidFill>
                <a:latin typeface="AR ESSENCE" pitchFamily="2" charset="0"/>
              </a:rPr>
              <a:t>Ç</a:t>
            </a:r>
            <a:r>
              <a:rPr lang="tr-TR" sz="4400" b="1" dirty="0" smtClean="0">
                <a:solidFill>
                  <a:srgbClr val="00B050"/>
                </a:solidFill>
                <a:latin typeface="AR ESSENCE" pitchFamily="2" charset="0"/>
              </a:rPr>
              <a:t>İ</a:t>
            </a:r>
            <a:r>
              <a:rPr lang="tr-TR" sz="4400" dirty="0" smtClean="0">
                <a:solidFill>
                  <a:srgbClr val="00B050"/>
                </a:solidFill>
                <a:latin typeface="AR ESSENCE" pitchFamily="2" charset="0"/>
              </a:rPr>
              <a:t>N </a:t>
            </a:r>
          </a:p>
          <a:p>
            <a:pPr algn="ctr">
              <a:buNone/>
            </a:pPr>
            <a:r>
              <a:rPr lang="tr-TR" sz="4400" dirty="0" smtClean="0">
                <a:solidFill>
                  <a:srgbClr val="0070C0"/>
                </a:solidFill>
                <a:latin typeface="AR ESSENCE" pitchFamily="2" charset="0"/>
              </a:rPr>
              <a:t>TE</a:t>
            </a:r>
            <a:r>
              <a:rPr lang="tr-TR" sz="4400" b="1" dirty="0" smtClean="0">
                <a:solidFill>
                  <a:srgbClr val="0070C0"/>
                </a:solidFill>
                <a:latin typeface="AR ESSENCE" pitchFamily="2" charset="0"/>
              </a:rPr>
              <a:t>Ş</a:t>
            </a:r>
            <a:r>
              <a:rPr lang="tr-TR" sz="4400" dirty="0" smtClean="0">
                <a:solidFill>
                  <a:srgbClr val="0070C0"/>
                </a:solidFill>
                <a:latin typeface="AR ESSENCE" pitchFamily="2" charset="0"/>
              </a:rPr>
              <a:t>EKKÜRLER</a:t>
            </a:r>
            <a:endParaRPr lang="tr-TR" sz="4400" dirty="0">
              <a:solidFill>
                <a:srgbClr val="0070C0"/>
              </a:solidFill>
              <a:latin typeface="AR ESSENCE"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Clr clrSpc="rgb" dir="cw">
                                      <p:cBhvr override="childStyle">
                                        <p:cTn id="6" dur="300" fill="hold"/>
                                        <p:tgtEl>
                                          <p:spTgt spid="3">
                                            <p:txEl>
                                              <p:pRg st="0" end="0"/>
                                            </p:txEl>
                                          </p:spTgt>
                                        </p:tgtEl>
                                        <p:attrNameLst>
                                          <p:attrName>style.color</p:attrName>
                                        </p:attrNameLst>
                                      </p:cBhvr>
                                      <p:to>
                                        <a:schemeClr val="bg1"/>
                                      </p:to>
                                    </p:animClr>
                                    <p:animClr clrSpc="rgb" dir="cw">
                                      <p:cBhvr>
                                        <p:cTn id="7" dur="300" fill="hold"/>
                                        <p:tgtEl>
                                          <p:spTgt spid="3">
                                            <p:txEl>
                                              <p:pRg st="0" end="0"/>
                                            </p:txEl>
                                          </p:spTgt>
                                        </p:tgtEl>
                                        <p:attrNameLst>
                                          <p:attrName>fillcolor</p:attrName>
                                        </p:attrNameLst>
                                      </p:cBhvr>
                                      <p:to>
                                        <a:schemeClr val="bg1"/>
                                      </p:to>
                                    </p:animClr>
                                    <p:set>
                                      <p:cBhvr>
                                        <p:cTn id="8" dur="300" fill="hold"/>
                                        <p:tgtEl>
                                          <p:spTgt spid="3">
                                            <p:txEl>
                                              <p:pRg st="0" end="0"/>
                                            </p:txEl>
                                          </p:spTgt>
                                        </p:tgtEl>
                                        <p:attrNameLst>
                                          <p:attrName>fill.type</p:attrName>
                                        </p:attrNameLst>
                                      </p:cBhvr>
                                      <p:to>
                                        <p:strVal val="solid"/>
                                      </p:to>
                                    </p:set>
                                    <p:set>
                                      <p:cBhvr>
                                        <p:cTn id="9" dur="300" fill="hold"/>
                                        <p:tgtEl>
                                          <p:spTgt spid="3">
                                            <p:txEl>
                                              <p:pRg st="0" end="0"/>
                                            </p:txEl>
                                          </p:spTgt>
                                        </p:tgtEl>
                                        <p:attrNameLst>
                                          <p:attrName>fill.on</p:attrName>
                                        </p:attrNameLst>
                                      </p:cBhvr>
                                      <p:to>
                                        <p:strVal val="true"/>
                                      </p:to>
                                    </p:set>
                                    <p:animRot by="120000">
                                      <p:cBhvr>
                                        <p:cTn id="10" dur="300" fill="hold">
                                          <p:stCondLst>
                                            <p:cond delay="0"/>
                                          </p:stCondLst>
                                        </p:cTn>
                                        <p:tgtEl>
                                          <p:spTgt spid="3">
                                            <p:txEl>
                                              <p:pRg st="0" end="0"/>
                                            </p:txEl>
                                          </p:spTgt>
                                        </p:tgtEl>
                                        <p:attrNameLst>
                                          <p:attrName>r</p:attrName>
                                        </p:attrNameLst>
                                      </p:cBhvr>
                                    </p:animRot>
                                    <p:animRot by="-240000">
                                      <p:cBhvr>
                                        <p:cTn id="11" dur="600" fill="hold">
                                          <p:stCondLst>
                                            <p:cond delay="600"/>
                                          </p:stCondLst>
                                        </p:cTn>
                                        <p:tgtEl>
                                          <p:spTgt spid="3">
                                            <p:txEl>
                                              <p:pRg st="0" end="0"/>
                                            </p:txEl>
                                          </p:spTgt>
                                        </p:tgtEl>
                                        <p:attrNameLst>
                                          <p:attrName>r</p:attrName>
                                        </p:attrNameLst>
                                      </p:cBhvr>
                                    </p:animRot>
                                    <p:animRot by="240000">
                                      <p:cBhvr>
                                        <p:cTn id="12" dur="600" fill="hold">
                                          <p:stCondLst>
                                            <p:cond delay="1200"/>
                                          </p:stCondLst>
                                        </p:cTn>
                                        <p:tgtEl>
                                          <p:spTgt spid="3">
                                            <p:txEl>
                                              <p:pRg st="0" end="0"/>
                                            </p:txEl>
                                          </p:spTgt>
                                        </p:tgtEl>
                                        <p:attrNameLst>
                                          <p:attrName>r</p:attrName>
                                        </p:attrNameLst>
                                      </p:cBhvr>
                                    </p:animRot>
                                    <p:animRot by="-240000">
                                      <p:cBhvr>
                                        <p:cTn id="13" dur="600" fill="hold">
                                          <p:stCondLst>
                                            <p:cond delay="1800"/>
                                          </p:stCondLst>
                                        </p:cTn>
                                        <p:tgtEl>
                                          <p:spTgt spid="3">
                                            <p:txEl>
                                              <p:pRg st="0" end="0"/>
                                            </p:txEl>
                                          </p:spTgt>
                                        </p:tgtEl>
                                        <p:attrNameLst>
                                          <p:attrName>r</p:attrName>
                                        </p:attrNameLst>
                                      </p:cBhvr>
                                    </p:animRot>
                                    <p:animRot by="120000">
                                      <p:cBhvr>
                                        <p:cTn id="14" dur="600" fill="hold">
                                          <p:stCondLst>
                                            <p:cond delay="2400"/>
                                          </p:stCondLst>
                                        </p:cTn>
                                        <p:tgtEl>
                                          <p:spTgt spid="3">
                                            <p:txEl>
                                              <p:pRg st="0" end="0"/>
                                            </p:txEl>
                                          </p:spTgt>
                                        </p:tgtEl>
                                        <p:attrNameLst>
                                          <p:attrName>r</p:attrName>
                                        </p:attrNameLst>
                                      </p:cBhvr>
                                    </p:animRot>
                                  </p:childTnLst>
                                </p:cTn>
                              </p:par>
                            </p:childTnLst>
                          </p:cTn>
                        </p:par>
                        <p:par>
                          <p:cTn id="15" fill="hold">
                            <p:stCondLst>
                              <p:cond delay="3000"/>
                            </p:stCondLst>
                            <p:childTnLst>
                              <p:par>
                                <p:cTn id="16" presetID="32" presetClass="emph" presetSubtype="0" repeatCount="indefinite" fill="hold" grpId="0" nodeType="afterEffect">
                                  <p:stCondLst>
                                    <p:cond delay="0"/>
                                  </p:stCondLst>
                                  <p:childTnLst>
                                    <p:animClr clrSpc="rgb" dir="cw">
                                      <p:cBhvr override="childStyle">
                                        <p:cTn id="17" dur="300" fill="hold"/>
                                        <p:tgtEl>
                                          <p:spTgt spid="3">
                                            <p:txEl>
                                              <p:pRg st="1" end="1"/>
                                            </p:txEl>
                                          </p:spTgt>
                                        </p:tgtEl>
                                        <p:attrNameLst>
                                          <p:attrName>style.color</p:attrName>
                                        </p:attrNameLst>
                                      </p:cBhvr>
                                      <p:to>
                                        <a:schemeClr val="bg1"/>
                                      </p:to>
                                    </p:animClr>
                                    <p:animClr clrSpc="rgb" dir="cw">
                                      <p:cBhvr>
                                        <p:cTn id="18" dur="300" fill="hold"/>
                                        <p:tgtEl>
                                          <p:spTgt spid="3">
                                            <p:txEl>
                                              <p:pRg st="1" end="1"/>
                                            </p:txEl>
                                          </p:spTgt>
                                        </p:tgtEl>
                                        <p:attrNameLst>
                                          <p:attrName>fillcolor</p:attrName>
                                        </p:attrNameLst>
                                      </p:cBhvr>
                                      <p:to>
                                        <a:schemeClr val="bg1"/>
                                      </p:to>
                                    </p:animClr>
                                    <p:set>
                                      <p:cBhvr>
                                        <p:cTn id="19" dur="300" fill="hold"/>
                                        <p:tgtEl>
                                          <p:spTgt spid="3">
                                            <p:txEl>
                                              <p:pRg st="1" end="1"/>
                                            </p:txEl>
                                          </p:spTgt>
                                        </p:tgtEl>
                                        <p:attrNameLst>
                                          <p:attrName>fill.type</p:attrName>
                                        </p:attrNameLst>
                                      </p:cBhvr>
                                      <p:to>
                                        <p:strVal val="solid"/>
                                      </p:to>
                                    </p:set>
                                    <p:set>
                                      <p:cBhvr>
                                        <p:cTn id="20" dur="300" fill="hold"/>
                                        <p:tgtEl>
                                          <p:spTgt spid="3">
                                            <p:txEl>
                                              <p:pRg st="1" end="1"/>
                                            </p:txEl>
                                          </p:spTgt>
                                        </p:tgtEl>
                                        <p:attrNameLst>
                                          <p:attrName>fill.on</p:attrName>
                                        </p:attrNameLst>
                                      </p:cBhvr>
                                      <p:to>
                                        <p:strVal val="true"/>
                                      </p:to>
                                    </p:set>
                                    <p:animRot by="120000">
                                      <p:cBhvr>
                                        <p:cTn id="21" dur="300" fill="hold">
                                          <p:stCondLst>
                                            <p:cond delay="0"/>
                                          </p:stCondLst>
                                        </p:cTn>
                                        <p:tgtEl>
                                          <p:spTgt spid="3">
                                            <p:txEl>
                                              <p:pRg st="1" end="1"/>
                                            </p:txEl>
                                          </p:spTgt>
                                        </p:tgtEl>
                                        <p:attrNameLst>
                                          <p:attrName>r</p:attrName>
                                        </p:attrNameLst>
                                      </p:cBhvr>
                                    </p:animRot>
                                    <p:animRot by="-240000">
                                      <p:cBhvr>
                                        <p:cTn id="22" dur="600" fill="hold">
                                          <p:stCondLst>
                                            <p:cond delay="600"/>
                                          </p:stCondLst>
                                        </p:cTn>
                                        <p:tgtEl>
                                          <p:spTgt spid="3">
                                            <p:txEl>
                                              <p:pRg st="1" end="1"/>
                                            </p:txEl>
                                          </p:spTgt>
                                        </p:tgtEl>
                                        <p:attrNameLst>
                                          <p:attrName>r</p:attrName>
                                        </p:attrNameLst>
                                      </p:cBhvr>
                                    </p:animRot>
                                    <p:animRot by="240000">
                                      <p:cBhvr>
                                        <p:cTn id="23" dur="600" fill="hold">
                                          <p:stCondLst>
                                            <p:cond delay="1200"/>
                                          </p:stCondLst>
                                        </p:cTn>
                                        <p:tgtEl>
                                          <p:spTgt spid="3">
                                            <p:txEl>
                                              <p:pRg st="1" end="1"/>
                                            </p:txEl>
                                          </p:spTgt>
                                        </p:tgtEl>
                                        <p:attrNameLst>
                                          <p:attrName>r</p:attrName>
                                        </p:attrNameLst>
                                      </p:cBhvr>
                                    </p:animRot>
                                    <p:animRot by="-240000">
                                      <p:cBhvr>
                                        <p:cTn id="24" dur="600" fill="hold">
                                          <p:stCondLst>
                                            <p:cond delay="1800"/>
                                          </p:stCondLst>
                                        </p:cTn>
                                        <p:tgtEl>
                                          <p:spTgt spid="3">
                                            <p:txEl>
                                              <p:pRg st="1" end="1"/>
                                            </p:txEl>
                                          </p:spTgt>
                                        </p:tgtEl>
                                        <p:attrNameLst>
                                          <p:attrName>r</p:attrName>
                                        </p:attrNameLst>
                                      </p:cBhvr>
                                    </p:animRot>
                                    <p:animRot by="120000">
                                      <p:cBhvr>
                                        <p:cTn id="25" dur="600" fill="hold">
                                          <p:stCondLst>
                                            <p:cond delay="2400"/>
                                          </p:stCondLst>
                                        </p:cTn>
                                        <p:tgtEl>
                                          <p:spTgt spid="3">
                                            <p:txEl>
                                              <p:pRg st="1" end="1"/>
                                            </p:txEl>
                                          </p:spTgt>
                                        </p:tgtEl>
                                        <p:attrNameLst>
                                          <p:attrName>r</p:attrName>
                                        </p:attrNameLst>
                                      </p:cBhvr>
                                    </p:animRot>
                                  </p:childTnLst>
                                </p:cTn>
                              </p:par>
                            </p:childTnLst>
                          </p:cTn>
                        </p:par>
                        <p:par>
                          <p:cTn id="26" fill="hold">
                            <p:stCondLst>
                              <p:cond delay="6000"/>
                            </p:stCondLst>
                            <p:childTnLst>
                              <p:par>
                                <p:cTn id="27" presetID="32" presetClass="emph" presetSubtype="0" repeatCount="indefinite" fill="hold" grpId="0" nodeType="afterEffect">
                                  <p:stCondLst>
                                    <p:cond delay="0"/>
                                  </p:stCondLst>
                                  <p:childTnLst>
                                    <p:animClr clrSpc="rgb" dir="cw">
                                      <p:cBhvr override="childStyle">
                                        <p:cTn id="28" dur="300" fill="hold"/>
                                        <p:tgtEl>
                                          <p:spTgt spid="3">
                                            <p:txEl>
                                              <p:pRg st="2" end="2"/>
                                            </p:txEl>
                                          </p:spTgt>
                                        </p:tgtEl>
                                        <p:attrNameLst>
                                          <p:attrName>style.color</p:attrName>
                                        </p:attrNameLst>
                                      </p:cBhvr>
                                      <p:to>
                                        <a:schemeClr val="bg1"/>
                                      </p:to>
                                    </p:animClr>
                                    <p:animClr clrSpc="rgb" dir="cw">
                                      <p:cBhvr>
                                        <p:cTn id="29" dur="300" fill="hold"/>
                                        <p:tgtEl>
                                          <p:spTgt spid="3">
                                            <p:txEl>
                                              <p:pRg st="2" end="2"/>
                                            </p:txEl>
                                          </p:spTgt>
                                        </p:tgtEl>
                                        <p:attrNameLst>
                                          <p:attrName>fillcolor</p:attrName>
                                        </p:attrNameLst>
                                      </p:cBhvr>
                                      <p:to>
                                        <a:schemeClr val="bg1"/>
                                      </p:to>
                                    </p:animClr>
                                    <p:set>
                                      <p:cBhvr>
                                        <p:cTn id="30" dur="300" fill="hold"/>
                                        <p:tgtEl>
                                          <p:spTgt spid="3">
                                            <p:txEl>
                                              <p:pRg st="2" end="2"/>
                                            </p:txEl>
                                          </p:spTgt>
                                        </p:tgtEl>
                                        <p:attrNameLst>
                                          <p:attrName>fill.type</p:attrName>
                                        </p:attrNameLst>
                                      </p:cBhvr>
                                      <p:to>
                                        <p:strVal val="solid"/>
                                      </p:to>
                                    </p:set>
                                    <p:set>
                                      <p:cBhvr>
                                        <p:cTn id="31" dur="300" fill="hold"/>
                                        <p:tgtEl>
                                          <p:spTgt spid="3">
                                            <p:txEl>
                                              <p:pRg st="2" end="2"/>
                                            </p:txEl>
                                          </p:spTgt>
                                        </p:tgtEl>
                                        <p:attrNameLst>
                                          <p:attrName>fill.on</p:attrName>
                                        </p:attrNameLst>
                                      </p:cBhvr>
                                      <p:to>
                                        <p:strVal val="true"/>
                                      </p:to>
                                    </p:set>
                                    <p:animRot by="120000">
                                      <p:cBhvr>
                                        <p:cTn id="32" dur="300" fill="hold">
                                          <p:stCondLst>
                                            <p:cond delay="0"/>
                                          </p:stCondLst>
                                        </p:cTn>
                                        <p:tgtEl>
                                          <p:spTgt spid="3">
                                            <p:txEl>
                                              <p:pRg st="2" end="2"/>
                                            </p:txEl>
                                          </p:spTgt>
                                        </p:tgtEl>
                                        <p:attrNameLst>
                                          <p:attrName>r</p:attrName>
                                        </p:attrNameLst>
                                      </p:cBhvr>
                                    </p:animRot>
                                    <p:animRot by="-240000">
                                      <p:cBhvr>
                                        <p:cTn id="33" dur="600" fill="hold">
                                          <p:stCondLst>
                                            <p:cond delay="600"/>
                                          </p:stCondLst>
                                        </p:cTn>
                                        <p:tgtEl>
                                          <p:spTgt spid="3">
                                            <p:txEl>
                                              <p:pRg st="2" end="2"/>
                                            </p:txEl>
                                          </p:spTgt>
                                        </p:tgtEl>
                                        <p:attrNameLst>
                                          <p:attrName>r</p:attrName>
                                        </p:attrNameLst>
                                      </p:cBhvr>
                                    </p:animRot>
                                    <p:animRot by="240000">
                                      <p:cBhvr>
                                        <p:cTn id="34" dur="600" fill="hold">
                                          <p:stCondLst>
                                            <p:cond delay="1200"/>
                                          </p:stCondLst>
                                        </p:cTn>
                                        <p:tgtEl>
                                          <p:spTgt spid="3">
                                            <p:txEl>
                                              <p:pRg st="2" end="2"/>
                                            </p:txEl>
                                          </p:spTgt>
                                        </p:tgtEl>
                                        <p:attrNameLst>
                                          <p:attrName>r</p:attrName>
                                        </p:attrNameLst>
                                      </p:cBhvr>
                                    </p:animRot>
                                    <p:animRot by="-240000">
                                      <p:cBhvr>
                                        <p:cTn id="35" dur="600" fill="hold">
                                          <p:stCondLst>
                                            <p:cond delay="1800"/>
                                          </p:stCondLst>
                                        </p:cTn>
                                        <p:tgtEl>
                                          <p:spTgt spid="3">
                                            <p:txEl>
                                              <p:pRg st="2" end="2"/>
                                            </p:txEl>
                                          </p:spTgt>
                                        </p:tgtEl>
                                        <p:attrNameLst>
                                          <p:attrName>r</p:attrName>
                                        </p:attrNameLst>
                                      </p:cBhvr>
                                    </p:animRot>
                                    <p:animRot by="120000">
                                      <p:cBhvr>
                                        <p:cTn id="36" dur="600" fill="hold">
                                          <p:stCondLst>
                                            <p:cond delay="240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flipH="1">
            <a:off x="-59068" y="0"/>
            <a:ext cx="9203068" cy="6858000"/>
          </a:xfrm>
          <a:prstGeom prst="rect">
            <a:avLst/>
          </a:prstGeom>
          <a:ln>
            <a:noFill/>
          </a:ln>
          <a:effectLst>
            <a:glow>
              <a:schemeClr val="accent1"/>
            </a:glow>
            <a:outerShdw blurRad="292100" dist="139700" dir="2700000" algn="tl" rotWithShape="0">
              <a:srgbClr val="333333">
                <a:alpha val="0"/>
              </a:srgbClr>
            </a:outerShdw>
            <a:reflection endPos="65000" dist="50800" dir="5400000" sy="-100000" algn="bl" rotWithShape="0"/>
          </a:effectLst>
        </p:spPr>
      </p:pic>
      <p:sp>
        <p:nvSpPr>
          <p:cNvPr id="2" name="1 Başlık"/>
          <p:cNvSpPr>
            <a:spLocks noGrp="1"/>
          </p:cNvSpPr>
          <p:nvPr>
            <p:ph type="title"/>
          </p:nvPr>
        </p:nvSpPr>
        <p:spPr>
          <a:xfrm>
            <a:off x="486733" y="90476"/>
            <a:ext cx="8229600" cy="1143000"/>
          </a:xfrm>
        </p:spPr>
        <p:txBody>
          <a:bodyPr>
            <a:normAutofit fontScale="90000"/>
          </a:bodyPr>
          <a:lstStyle/>
          <a:p>
            <a:pPr fontAlgn="auto">
              <a:spcBef>
                <a:spcPts val="0"/>
              </a:spcBef>
              <a:spcAft>
                <a:spcPts val="0"/>
              </a:spcAft>
              <a:defRPr/>
            </a:pPr>
            <a:r>
              <a:rPr lang="tr-T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charset="0"/>
              </a:rPr>
              <a:t>ÇOCUK </a:t>
            </a:r>
            <a:r>
              <a:rPr lang="tr-T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charset="0"/>
              </a:rPr>
              <a:t>İZLEM MERKEZİ</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charset="0"/>
              </a:rPr>
              <a:t/>
            </a:r>
            <a:b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charset="0"/>
              </a:rPr>
            </a:br>
            <a:endParaRPr lang="tr-TR" dirty="0"/>
          </a:p>
        </p:txBody>
      </p:sp>
      <p:sp>
        <p:nvSpPr>
          <p:cNvPr id="3" name="2 İçerik Yer Tutucusu"/>
          <p:cNvSpPr>
            <a:spLocks noGrp="1"/>
          </p:cNvSpPr>
          <p:nvPr>
            <p:ph idx="1"/>
          </p:nvPr>
        </p:nvSpPr>
        <p:spPr>
          <a:xfrm>
            <a:off x="539552" y="2132856"/>
            <a:ext cx="7956376" cy="2978723"/>
          </a:xfrm>
          <a:solidFill>
            <a:schemeClr val="bg1">
              <a:alpha val="80000"/>
            </a:schemeClr>
          </a:solidFill>
        </p:spPr>
        <p:txBody>
          <a:bodyPr>
            <a:normAutofit/>
          </a:bodyPr>
          <a:lstStyle/>
          <a:p>
            <a:pPr marL="0" indent="0" algn="just">
              <a:buNone/>
            </a:pPr>
            <a:r>
              <a:rPr lang="tr-TR" sz="2800" b="1" dirty="0" smtClean="0"/>
              <a:t>Çocuk koruma merkezi çocuğun yaşadıklarını tekrar tekrar  dile getirmesini ve tekrar tekrar muayene edilmesini önleyerek adli süreçte yaşayabileceği travmayı en aza indirmeyi amaçlayan, çocuğu koruyan bir oluşumdur. </a:t>
            </a:r>
          </a:p>
          <a:p>
            <a:endParaRPr lang="tr-TR"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pic>
        <p:nvPicPr>
          <p:cNvPr id="5122" name="Picture 17"/>
          <p:cNvPicPr>
            <a:picLocks noChangeAspect="1" noChangeArrowheads="1"/>
          </p:cNvPicPr>
          <p:nvPr/>
        </p:nvPicPr>
        <p:blipFill>
          <a:blip r:embed="rId3" cstate="print"/>
          <a:srcRect/>
          <a:stretch>
            <a:fillRect/>
          </a:stretch>
        </p:blipFill>
        <p:spPr bwMode="auto">
          <a:xfrm>
            <a:off x="3346450" y="2919413"/>
            <a:ext cx="577850" cy="768350"/>
          </a:xfrm>
          <a:prstGeom prst="rect">
            <a:avLst/>
          </a:prstGeom>
          <a:noFill/>
          <a:ln w="9525">
            <a:noFill/>
            <a:miter lim="800000"/>
            <a:headEnd/>
            <a:tailEnd/>
          </a:ln>
        </p:spPr>
      </p:pic>
      <p:sp>
        <p:nvSpPr>
          <p:cNvPr id="2" name="L-Shape 1"/>
          <p:cNvSpPr/>
          <p:nvPr/>
        </p:nvSpPr>
        <p:spPr>
          <a:xfrm>
            <a:off x="1595438" y="3951288"/>
            <a:ext cx="2039937" cy="1223962"/>
          </a:xfrm>
          <a:prstGeom prst="corner">
            <a:avLst>
              <a:gd name="adj1" fmla="val 50000"/>
              <a:gd name="adj2" fmla="val 60671"/>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dirty="0">
                <a:solidFill>
                  <a:prstClr val="black"/>
                </a:solidFill>
              </a:rPr>
              <a:t>SAĞLIK BAKANLIĞI</a:t>
            </a:r>
          </a:p>
        </p:txBody>
      </p:sp>
      <p:sp>
        <p:nvSpPr>
          <p:cNvPr id="7" name="L-Shape 6"/>
          <p:cNvSpPr/>
          <p:nvPr/>
        </p:nvSpPr>
        <p:spPr>
          <a:xfrm rot="16200000">
            <a:off x="3966369" y="3561556"/>
            <a:ext cx="1282700" cy="1944688"/>
          </a:xfrm>
          <a:prstGeom prst="corner">
            <a:avLst>
              <a:gd name="adj1" fmla="val 61518"/>
              <a:gd name="adj2" fmla="val 48560"/>
            </a:avLst>
          </a:prstGeom>
        </p:spPr>
        <p:style>
          <a:lnRef idx="1">
            <a:schemeClr val="dk1"/>
          </a:lnRef>
          <a:fillRef idx="2">
            <a:schemeClr val="dk1"/>
          </a:fillRef>
          <a:effectRef idx="1">
            <a:schemeClr val="dk1"/>
          </a:effectRef>
          <a:fontRef idx="minor">
            <a:schemeClr val="dk1"/>
          </a:fontRef>
        </p:style>
        <p:txBody>
          <a:bodyPr vert="vert" anchor="ctr"/>
          <a:lstStyle/>
          <a:p>
            <a:pPr algn="ctr" fontAlgn="auto">
              <a:spcBef>
                <a:spcPts val="0"/>
              </a:spcBef>
              <a:spcAft>
                <a:spcPts val="0"/>
              </a:spcAft>
              <a:defRPr/>
            </a:pPr>
            <a:r>
              <a:rPr lang="tr-TR" dirty="0">
                <a:solidFill>
                  <a:prstClr val="black"/>
                </a:solidFill>
              </a:rPr>
              <a:t>C. SAVCILIĞI</a:t>
            </a:r>
          </a:p>
        </p:txBody>
      </p:sp>
      <p:sp>
        <p:nvSpPr>
          <p:cNvPr id="8" name="L-Shape 7"/>
          <p:cNvSpPr/>
          <p:nvPr/>
        </p:nvSpPr>
        <p:spPr>
          <a:xfrm rot="10800000">
            <a:off x="3635375" y="1340768"/>
            <a:ext cx="1944688" cy="1206500"/>
          </a:xfrm>
          <a:prstGeom prst="corner">
            <a:avLst>
              <a:gd name="adj1" fmla="val 54644"/>
              <a:gd name="adj2" fmla="val 67028"/>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tr-TR" dirty="0">
              <a:solidFill>
                <a:prstClr val="black"/>
              </a:solidFill>
            </a:endParaRPr>
          </a:p>
        </p:txBody>
      </p:sp>
      <p:sp>
        <p:nvSpPr>
          <p:cNvPr id="9" name="L-Shape 8"/>
          <p:cNvSpPr/>
          <p:nvPr/>
        </p:nvSpPr>
        <p:spPr>
          <a:xfrm rot="5400000">
            <a:off x="1991475" y="968965"/>
            <a:ext cx="1296146" cy="2039753"/>
          </a:xfrm>
          <a:prstGeom prst="corner">
            <a:avLst>
              <a:gd name="adj1" fmla="val 57199"/>
              <a:gd name="adj2" fmla="val 51440"/>
            </a:avLst>
          </a:prstGeom>
        </p:spPr>
        <p:style>
          <a:lnRef idx="1">
            <a:schemeClr val="accent6"/>
          </a:lnRef>
          <a:fillRef idx="2">
            <a:schemeClr val="accent6"/>
          </a:fillRef>
          <a:effectRef idx="1">
            <a:schemeClr val="accent6"/>
          </a:effectRef>
          <a:fontRef idx="minor">
            <a:schemeClr val="dk1"/>
          </a:fontRef>
        </p:style>
        <p:txBody>
          <a:bodyPr vert="vert270" anchor="ctr"/>
          <a:lstStyle/>
          <a:p>
            <a:pPr algn="ctr" fontAlgn="auto">
              <a:spcBef>
                <a:spcPts val="0"/>
              </a:spcBef>
              <a:spcAft>
                <a:spcPts val="0"/>
              </a:spcAft>
              <a:defRPr/>
            </a:pPr>
            <a:r>
              <a:rPr lang="tr-TR" dirty="0">
                <a:solidFill>
                  <a:prstClr val="black"/>
                </a:solidFill>
              </a:rPr>
              <a:t>SHÇEK</a:t>
            </a:r>
          </a:p>
        </p:txBody>
      </p:sp>
      <p:sp>
        <p:nvSpPr>
          <p:cNvPr id="3" name="Rectangle 2"/>
          <p:cNvSpPr/>
          <p:nvPr/>
        </p:nvSpPr>
        <p:spPr>
          <a:xfrm>
            <a:off x="1595438" y="2655888"/>
            <a:ext cx="744537" cy="1295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tr-TR" dirty="0">
                <a:solidFill>
                  <a:prstClr val="black"/>
                </a:solidFill>
              </a:rPr>
              <a:t>MEB</a:t>
            </a:r>
          </a:p>
        </p:txBody>
      </p:sp>
      <p:sp>
        <p:nvSpPr>
          <p:cNvPr id="4" name="Rectangle 3"/>
          <p:cNvSpPr/>
          <p:nvPr/>
        </p:nvSpPr>
        <p:spPr>
          <a:xfrm>
            <a:off x="4787900" y="2565400"/>
            <a:ext cx="792163" cy="13144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tr-TR" dirty="0">
                <a:solidFill>
                  <a:prstClr val="black"/>
                </a:solidFill>
              </a:rPr>
              <a:t>BARO</a:t>
            </a:r>
          </a:p>
        </p:txBody>
      </p:sp>
      <p:sp>
        <p:nvSpPr>
          <p:cNvPr id="5129" name="TextBox 4"/>
          <p:cNvSpPr txBox="1">
            <a:spLocks noChangeArrowheads="1"/>
          </p:cNvSpPr>
          <p:nvPr/>
        </p:nvSpPr>
        <p:spPr bwMode="auto">
          <a:xfrm>
            <a:off x="4156075" y="1427163"/>
            <a:ext cx="904875" cy="369887"/>
          </a:xfrm>
          <a:prstGeom prst="rect">
            <a:avLst/>
          </a:prstGeom>
          <a:noFill/>
          <a:ln w="9525">
            <a:noFill/>
            <a:miter lim="800000"/>
            <a:headEnd/>
            <a:tailEnd/>
          </a:ln>
        </p:spPr>
        <p:txBody>
          <a:bodyPr wrap="none">
            <a:spAutoFit/>
          </a:bodyPr>
          <a:lstStyle/>
          <a:p>
            <a:r>
              <a:rPr lang="tr-TR" dirty="0">
                <a:solidFill>
                  <a:srgbClr val="000000"/>
                </a:solidFill>
                <a:latin typeface="Calibri" pitchFamily="34" charset="0"/>
              </a:rPr>
              <a:t>KOLLUK</a:t>
            </a:r>
          </a:p>
        </p:txBody>
      </p:sp>
      <p:sp>
        <p:nvSpPr>
          <p:cNvPr id="10" name="Rectangle 9"/>
          <p:cNvSpPr/>
          <p:nvPr/>
        </p:nvSpPr>
        <p:spPr>
          <a:xfrm>
            <a:off x="5580112" y="1759228"/>
            <a:ext cx="3166851" cy="2308324"/>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4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mn-lt"/>
                <a:cs typeface="Arial" charset="0"/>
              </a:rPr>
              <a:t>ÇOCUK İZLEM</a:t>
            </a:r>
          </a:p>
          <a:p>
            <a:pPr algn="ctr" fontAlgn="auto">
              <a:spcBef>
                <a:spcPts val="0"/>
              </a:spcBef>
              <a:spcAft>
                <a:spcPts val="0"/>
              </a:spcAft>
              <a:defRPr/>
            </a:pPr>
            <a:r>
              <a:rPr lang="tr-TR" sz="4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mn-lt"/>
                <a:cs typeface="Arial" charset="0"/>
              </a:rPr>
              <a:t>MERKEZİ</a:t>
            </a:r>
            <a:endParaRPr lang="en-US" sz="4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mn-lt"/>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3851920" y="-1"/>
            <a:ext cx="5015944" cy="1544525"/>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sp>
        <p:nvSpPr>
          <p:cNvPr id="2" name="1 Başlık"/>
          <p:cNvSpPr>
            <a:spLocks noGrp="1"/>
          </p:cNvSpPr>
          <p:nvPr>
            <p:ph type="title"/>
          </p:nvPr>
        </p:nvSpPr>
        <p:spPr>
          <a:xfrm>
            <a:off x="3862277" y="366414"/>
            <a:ext cx="4824536" cy="1143000"/>
          </a:xfrm>
        </p:spPr>
        <p:txBody>
          <a:bodyPr>
            <a:normAutofit fontScale="90000"/>
          </a:bodyPr>
          <a:lstStyle/>
          <a:p>
            <a:r>
              <a:rPr lang="tr-TR" sz="3200" b="1" dirty="0" smtClean="0">
                <a:solidFill>
                  <a:schemeClr val="bg1"/>
                </a:solidFill>
              </a:rPr>
              <a:t>ÇOCUK İZLEM MERKEZİNİN KURULUŞ AMAÇLARI</a:t>
            </a:r>
            <a:r>
              <a:rPr lang="tr-TR" sz="3200" b="1" dirty="0" smtClean="0">
                <a:solidFill>
                  <a:schemeClr val="accent6">
                    <a:lumMod val="50000"/>
                  </a:schemeClr>
                </a:solidFill>
              </a:rPr>
              <a:t/>
            </a:r>
            <a:br>
              <a:rPr lang="tr-TR" sz="3200" b="1" dirty="0" smtClean="0">
                <a:solidFill>
                  <a:schemeClr val="accent6">
                    <a:lumMod val="50000"/>
                  </a:schemeClr>
                </a:solidFill>
              </a:rPr>
            </a:br>
            <a:endParaRPr lang="tr-TR" sz="3200" b="1" dirty="0"/>
          </a:p>
        </p:txBody>
      </p:sp>
      <p:sp>
        <p:nvSpPr>
          <p:cNvPr id="3" name="2 İçerik Yer Tutucusu"/>
          <p:cNvSpPr>
            <a:spLocks noGrp="1"/>
          </p:cNvSpPr>
          <p:nvPr>
            <p:ph idx="1"/>
          </p:nvPr>
        </p:nvSpPr>
        <p:spPr>
          <a:xfrm>
            <a:off x="3538241" y="1830560"/>
            <a:ext cx="5472608" cy="4680520"/>
          </a:xfrm>
        </p:spPr>
        <p:txBody>
          <a:bodyPr>
            <a:normAutofit fontScale="92500" lnSpcReduction="20000"/>
          </a:bodyPr>
          <a:lstStyle/>
          <a:p>
            <a:pPr algn="just"/>
            <a:r>
              <a:rPr lang="tr-TR" sz="2200" b="1" dirty="0" smtClean="0">
                <a:solidFill>
                  <a:srgbClr val="FF0000"/>
                </a:solidFill>
              </a:rPr>
              <a:t>Cinsel istismara uğrayan çocuğa inceleme ve tedavi aşamasında gerek görülen sağlık, eğitim, kolluk kuvvetleri, hukuk ve adalet sistemi gibi işbirliği yapılması gereken diğer kamu kuruluşları ile eşgüdüm içinde hizmet sağlanması.</a:t>
            </a:r>
          </a:p>
          <a:p>
            <a:pPr algn="just"/>
            <a:endParaRPr lang="tr-TR" sz="2200" b="1" dirty="0" smtClean="0">
              <a:solidFill>
                <a:srgbClr val="FF0000"/>
              </a:solidFill>
            </a:endParaRPr>
          </a:p>
          <a:p>
            <a:pPr algn="just"/>
            <a:r>
              <a:rPr lang="tr-TR" sz="2200" b="1" dirty="0" smtClean="0">
                <a:solidFill>
                  <a:srgbClr val="00B050"/>
                </a:solidFill>
              </a:rPr>
              <a:t> Merkezde oluşturulacak güvenli ve çocuk dostu ortam ile çocuktaki travmanın etkilerinin azaltılması.</a:t>
            </a:r>
          </a:p>
          <a:p>
            <a:pPr algn="just"/>
            <a:endParaRPr lang="tr-TR" sz="2200" b="1" dirty="0" smtClean="0">
              <a:solidFill>
                <a:srgbClr val="00B050"/>
              </a:solidFill>
            </a:endParaRPr>
          </a:p>
          <a:p>
            <a:pPr algn="just"/>
            <a:r>
              <a:rPr lang="tr-TR" sz="2200" b="1" dirty="0" smtClean="0">
                <a:solidFill>
                  <a:schemeClr val="accent6">
                    <a:lumMod val="75000"/>
                  </a:schemeClr>
                </a:solidFill>
              </a:rPr>
              <a:t>Korunma altına alınması gereken olgularda, çocuğun kalabileceği uygun bir ortam sağlanıncaya kadar geçici bir süre barınma, beslenme, giyim, sağlık ve güvenlik gereksinimlerinin karşılanması.</a:t>
            </a:r>
          </a:p>
          <a:p>
            <a:endParaRPr lang="tr-TR" sz="2400" dirty="0" smtClean="0"/>
          </a:p>
          <a:p>
            <a:endParaRPr lang="tr-TR" sz="2400" dirty="0" smtClean="0"/>
          </a:p>
          <a:p>
            <a:endParaRPr lang="tr-TR" sz="2400" dirty="0"/>
          </a:p>
        </p:txBody>
      </p:sp>
      <p:pic>
        <p:nvPicPr>
          <p:cNvPr id="4" name="Resim 3"/>
          <p:cNvPicPr>
            <a:picLocks noChangeAspect="1"/>
          </p:cNvPicPr>
          <p:nvPr/>
        </p:nvPicPr>
        <p:blipFill>
          <a:blip r:embed="rId2" cstate="print">
            <a:clrChange>
              <a:clrFrom>
                <a:srgbClr val="FFFFFF"/>
              </a:clrFrom>
              <a:clrTo>
                <a:srgbClr val="FFFFFF">
                  <a:alpha val="0"/>
                </a:srgbClr>
              </a:clrTo>
            </a:clrChange>
          </a:blip>
          <a:stretch>
            <a:fillRect/>
          </a:stretch>
        </p:blipFill>
        <p:spPr>
          <a:xfrm>
            <a:off x="-1011904" y="0"/>
            <a:ext cx="4456392" cy="6860754"/>
          </a:xfrm>
          <a:prstGeom prst="rect">
            <a:avLst/>
          </a:prstGeom>
        </p:spPr>
      </p:pic>
      <p:sp>
        <p:nvSpPr>
          <p:cNvPr id="5" name="Dikdörtgen 4"/>
          <p:cNvSpPr/>
          <p:nvPr/>
        </p:nvSpPr>
        <p:spPr>
          <a:xfrm rot="20781349">
            <a:off x="7681421" y="-1478013"/>
            <a:ext cx="300711" cy="325553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3" cstate="print"/>
          <a:stretch>
            <a:fillRect/>
          </a:stretch>
        </p:blipFill>
        <p:spPr>
          <a:xfrm rot="924756">
            <a:off x="4003017" y="-203897"/>
            <a:ext cx="1981372" cy="17669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80">
                                          <p:stCondLst>
                                            <p:cond delay="0"/>
                                          </p:stCondLst>
                                        </p:cTn>
                                        <p:tgtEl>
                                          <p:spTgt spid="7"/>
                                        </p:tgtEl>
                                      </p:cBhvr>
                                    </p:animEffect>
                                    <p:anim calcmode="lin" valueType="num">
                                      <p:cBhvr>
                                        <p:cTn id="1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gtEl>
                                      </p:cBhvr>
                                      <p:to x="100000" y="60000"/>
                                    </p:animScale>
                                    <p:animScale>
                                      <p:cBhvr>
                                        <p:cTn id="18" dur="166" decel="50000">
                                          <p:stCondLst>
                                            <p:cond delay="676"/>
                                          </p:stCondLst>
                                        </p:cTn>
                                        <p:tgtEl>
                                          <p:spTgt spid="7"/>
                                        </p:tgtEl>
                                      </p:cBhvr>
                                      <p:to x="100000" y="100000"/>
                                    </p:animScale>
                                    <p:animScale>
                                      <p:cBhvr>
                                        <p:cTn id="19" dur="26">
                                          <p:stCondLst>
                                            <p:cond delay="1312"/>
                                          </p:stCondLst>
                                        </p:cTn>
                                        <p:tgtEl>
                                          <p:spTgt spid="7"/>
                                        </p:tgtEl>
                                      </p:cBhvr>
                                      <p:to x="100000" y="80000"/>
                                    </p:animScale>
                                    <p:animScale>
                                      <p:cBhvr>
                                        <p:cTn id="20" dur="166" decel="50000">
                                          <p:stCondLst>
                                            <p:cond delay="1338"/>
                                          </p:stCondLst>
                                        </p:cTn>
                                        <p:tgtEl>
                                          <p:spTgt spid="7"/>
                                        </p:tgtEl>
                                      </p:cBhvr>
                                      <p:to x="100000" y="100000"/>
                                    </p:animScale>
                                    <p:animScale>
                                      <p:cBhvr>
                                        <p:cTn id="21" dur="26">
                                          <p:stCondLst>
                                            <p:cond delay="1642"/>
                                          </p:stCondLst>
                                        </p:cTn>
                                        <p:tgtEl>
                                          <p:spTgt spid="7"/>
                                        </p:tgtEl>
                                      </p:cBhvr>
                                      <p:to x="100000" y="90000"/>
                                    </p:animScale>
                                    <p:animScale>
                                      <p:cBhvr>
                                        <p:cTn id="22" dur="166" decel="50000">
                                          <p:stCondLst>
                                            <p:cond delay="1668"/>
                                          </p:stCondLst>
                                        </p:cTn>
                                        <p:tgtEl>
                                          <p:spTgt spid="7"/>
                                        </p:tgtEl>
                                      </p:cBhvr>
                                      <p:to x="100000" y="100000"/>
                                    </p:animScale>
                                    <p:animScale>
                                      <p:cBhvr>
                                        <p:cTn id="23" dur="26">
                                          <p:stCondLst>
                                            <p:cond delay="1808"/>
                                          </p:stCondLst>
                                        </p:cTn>
                                        <p:tgtEl>
                                          <p:spTgt spid="7"/>
                                        </p:tgtEl>
                                      </p:cBhvr>
                                      <p:to x="100000" y="95000"/>
                                    </p:animScale>
                                    <p:animScale>
                                      <p:cBhvr>
                                        <p:cTn id="24" dur="166" decel="50000">
                                          <p:stCondLst>
                                            <p:cond delay="1834"/>
                                          </p:stCondLst>
                                        </p:cTn>
                                        <p:tgtEl>
                                          <p:spTgt spid="7"/>
                                        </p:tgtEl>
                                      </p:cBhvr>
                                      <p:to x="100000" y="100000"/>
                                    </p:animScale>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500"/>
                                        <p:tgtEl>
                                          <p:spTgt spid="3">
                                            <p:txEl>
                                              <p:pRg st="0" end="0"/>
                                            </p:txEl>
                                          </p:spTgt>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539552" y="620688"/>
          <a:ext cx="806489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4" name="3 Dikdörtgen"/>
          <p:cNvSpPr/>
          <p:nvPr/>
        </p:nvSpPr>
        <p:spPr>
          <a:xfrm>
            <a:off x="323528" y="260648"/>
            <a:ext cx="8496944" cy="626469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2" name="1 Başlık"/>
          <p:cNvSpPr>
            <a:spLocks noGrp="1"/>
          </p:cNvSpPr>
          <p:nvPr>
            <p:ph type="title"/>
          </p:nvPr>
        </p:nvSpPr>
        <p:spPr>
          <a:xfrm>
            <a:off x="323528" y="274638"/>
            <a:ext cx="8496944" cy="634082"/>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tr-TR" sz="3200" b="1" dirty="0" smtClean="0">
                <a:ln w="18415" cmpd="sng">
                  <a:solidFill>
                    <a:srgbClr val="FFFFFF"/>
                  </a:solidFill>
                  <a:prstDash val="solid"/>
                </a:ln>
                <a:effectLst>
                  <a:outerShdw blurRad="63500" dir="3600000" algn="tl" rotWithShape="0">
                    <a:srgbClr val="000000">
                      <a:alpha val="70000"/>
                    </a:srgbClr>
                  </a:outerShdw>
                </a:effectLst>
              </a:rPr>
              <a:t/>
            </a:r>
            <a:br>
              <a:rPr lang="tr-TR" sz="3200" b="1" dirty="0" smtClean="0">
                <a:ln w="18415" cmpd="sng">
                  <a:solidFill>
                    <a:srgbClr val="FFFFFF"/>
                  </a:solidFill>
                  <a:prstDash val="solid"/>
                </a:ln>
                <a:effectLst>
                  <a:outerShdw blurRad="63500" dir="3600000" algn="tl" rotWithShape="0">
                    <a:srgbClr val="000000">
                      <a:alpha val="70000"/>
                    </a:srgbClr>
                  </a:outerShdw>
                </a:effectLst>
              </a:rPr>
            </a:br>
            <a:r>
              <a:rPr lang="tr-TR" sz="3200" b="1" dirty="0" smtClean="0">
                <a:ln w="18415" cmpd="sng">
                  <a:solidFill>
                    <a:srgbClr val="FFFFFF"/>
                  </a:solidFill>
                  <a:prstDash val="solid"/>
                </a:ln>
                <a:effectLst>
                  <a:outerShdw blurRad="63500" dir="3600000" algn="tl" rotWithShape="0">
                    <a:srgbClr val="000000">
                      <a:alpha val="70000"/>
                    </a:srgbClr>
                  </a:outerShdw>
                </a:effectLst>
              </a:rPr>
              <a:t>Kimler cinsel istismar bildiriminde bulunabilir?</a:t>
            </a:r>
            <a:br>
              <a:rPr lang="tr-TR" sz="3200" b="1" dirty="0" smtClean="0">
                <a:ln w="18415" cmpd="sng">
                  <a:solidFill>
                    <a:srgbClr val="FFFFFF"/>
                  </a:solidFill>
                  <a:prstDash val="solid"/>
                </a:ln>
                <a:effectLst>
                  <a:outerShdw blurRad="63500" dir="3600000" algn="tl" rotWithShape="0">
                    <a:srgbClr val="000000">
                      <a:alpha val="70000"/>
                    </a:srgbClr>
                  </a:outerShdw>
                </a:effectLst>
              </a:rPr>
            </a:br>
            <a:endParaRPr lang="tr-TR" sz="3200" b="1" dirty="0"/>
          </a:p>
        </p:txBody>
      </p:sp>
      <p:sp>
        <p:nvSpPr>
          <p:cNvPr id="3" name="2 İçerik Yer Tutucusu"/>
          <p:cNvSpPr>
            <a:spLocks noGrp="1"/>
          </p:cNvSpPr>
          <p:nvPr>
            <p:ph idx="1"/>
          </p:nvPr>
        </p:nvSpPr>
        <p:spPr>
          <a:xfrm>
            <a:off x="395536" y="1196752"/>
            <a:ext cx="8229600" cy="4929411"/>
          </a:xfrm>
        </p:spPr>
        <p:txBody>
          <a:bodyPr>
            <a:normAutofit lnSpcReduction="10000"/>
          </a:bodyPr>
          <a:lstStyle/>
          <a:p>
            <a:pPr marL="914400" lvl="1" indent="-457200" fontAlgn="auto">
              <a:lnSpc>
                <a:spcPct val="80000"/>
              </a:lnSpc>
              <a:spcBef>
                <a:spcPts val="800"/>
              </a:spcBef>
              <a:spcAft>
                <a:spcPts val="0"/>
              </a:spcAft>
              <a:buFont typeface="+mj-lt"/>
              <a:buAutoNum type="arabicPeriod"/>
              <a:defRPr/>
            </a:pPr>
            <a:r>
              <a:rPr lang="tr-TR" sz="2400" b="1" dirty="0">
                <a:solidFill>
                  <a:srgbClr val="FF0000"/>
                </a:solidFill>
              </a:rPr>
              <a:t>Çocuğa hizmet veren ya da hizmet verdiği sırada çocukla karşılaşan personelin bildirimi/danışımı</a:t>
            </a:r>
          </a:p>
          <a:p>
            <a:pPr marL="1371600" lvl="2" indent="-457200" fontAlgn="auto">
              <a:lnSpc>
                <a:spcPct val="80000"/>
              </a:lnSpc>
              <a:spcBef>
                <a:spcPts val="800"/>
              </a:spcBef>
              <a:spcAft>
                <a:spcPts val="0"/>
              </a:spcAft>
              <a:buFont typeface="Wingdings" pitchFamily="2" charset="2"/>
              <a:buChar char="§"/>
              <a:defRPr/>
            </a:pPr>
            <a:r>
              <a:rPr lang="tr-TR" sz="2000" b="1" dirty="0">
                <a:solidFill>
                  <a:srgbClr val="FF0000"/>
                </a:solidFill>
              </a:rPr>
              <a:t>Öğretmenler</a:t>
            </a:r>
          </a:p>
          <a:p>
            <a:pPr marL="1371600" lvl="2" indent="-457200" fontAlgn="auto">
              <a:lnSpc>
                <a:spcPct val="80000"/>
              </a:lnSpc>
              <a:spcBef>
                <a:spcPts val="800"/>
              </a:spcBef>
              <a:spcAft>
                <a:spcPts val="0"/>
              </a:spcAft>
              <a:buFont typeface="Wingdings" pitchFamily="2" charset="2"/>
              <a:buChar char="§"/>
              <a:defRPr/>
            </a:pPr>
            <a:r>
              <a:rPr lang="tr-TR" sz="2000" b="1" dirty="0">
                <a:solidFill>
                  <a:srgbClr val="FF0000"/>
                </a:solidFill>
              </a:rPr>
              <a:t>Sağlık personeli</a:t>
            </a:r>
          </a:p>
          <a:p>
            <a:pPr marL="1371600" lvl="2" indent="-457200" fontAlgn="auto">
              <a:lnSpc>
                <a:spcPct val="80000"/>
              </a:lnSpc>
              <a:spcBef>
                <a:spcPts val="800"/>
              </a:spcBef>
              <a:spcAft>
                <a:spcPts val="0"/>
              </a:spcAft>
              <a:buFont typeface="Wingdings" pitchFamily="2" charset="2"/>
              <a:buChar char="§"/>
              <a:defRPr/>
            </a:pPr>
            <a:r>
              <a:rPr lang="tr-TR" sz="2000" b="1" dirty="0">
                <a:solidFill>
                  <a:srgbClr val="FF0000"/>
                </a:solidFill>
              </a:rPr>
              <a:t>SHÇEK personeli</a:t>
            </a:r>
          </a:p>
          <a:p>
            <a:pPr marL="1371600" lvl="2" indent="-457200" fontAlgn="auto">
              <a:lnSpc>
                <a:spcPct val="80000"/>
              </a:lnSpc>
              <a:spcBef>
                <a:spcPts val="800"/>
              </a:spcBef>
              <a:spcAft>
                <a:spcPts val="0"/>
              </a:spcAft>
              <a:buFont typeface="Wingdings" pitchFamily="2" charset="2"/>
              <a:buChar char="§"/>
              <a:defRPr/>
            </a:pPr>
            <a:r>
              <a:rPr lang="tr-TR" sz="2000" b="1" dirty="0">
                <a:solidFill>
                  <a:srgbClr val="FF0000"/>
                </a:solidFill>
              </a:rPr>
              <a:t>Müftülük personeli</a:t>
            </a:r>
          </a:p>
          <a:p>
            <a:pPr marL="1371600" lvl="2" indent="-457200" fontAlgn="auto">
              <a:lnSpc>
                <a:spcPct val="80000"/>
              </a:lnSpc>
              <a:spcBef>
                <a:spcPts val="800"/>
              </a:spcBef>
              <a:spcAft>
                <a:spcPts val="0"/>
              </a:spcAft>
              <a:buFont typeface="Wingdings" pitchFamily="2" charset="2"/>
              <a:buChar char="§"/>
              <a:defRPr/>
            </a:pPr>
            <a:r>
              <a:rPr lang="tr-TR" sz="2000" b="1" dirty="0">
                <a:solidFill>
                  <a:srgbClr val="FF0000"/>
                </a:solidFill>
              </a:rPr>
              <a:t>Muhtar</a:t>
            </a:r>
          </a:p>
          <a:p>
            <a:pPr marL="1371600" lvl="2" indent="-457200" fontAlgn="auto">
              <a:lnSpc>
                <a:spcPct val="80000"/>
              </a:lnSpc>
              <a:spcBef>
                <a:spcPts val="800"/>
              </a:spcBef>
              <a:spcAft>
                <a:spcPts val="0"/>
              </a:spcAft>
              <a:buFont typeface="Wingdings" pitchFamily="2" charset="2"/>
              <a:buChar char="§"/>
              <a:defRPr/>
            </a:pPr>
            <a:r>
              <a:rPr lang="tr-TR" sz="2000" b="1" dirty="0">
                <a:solidFill>
                  <a:srgbClr val="FF0000"/>
                </a:solidFill>
              </a:rPr>
              <a:t>Kolluk birimleri</a:t>
            </a:r>
          </a:p>
          <a:p>
            <a:pPr marL="1371600" lvl="2" indent="-457200" fontAlgn="auto">
              <a:lnSpc>
                <a:spcPct val="80000"/>
              </a:lnSpc>
              <a:spcBef>
                <a:spcPts val="800"/>
              </a:spcBef>
              <a:spcAft>
                <a:spcPts val="0"/>
              </a:spcAft>
              <a:buFont typeface="Wingdings" pitchFamily="2" charset="2"/>
              <a:buChar char="§"/>
              <a:defRPr/>
            </a:pPr>
            <a:r>
              <a:rPr lang="tr-TR" sz="2000" b="1" dirty="0">
                <a:solidFill>
                  <a:srgbClr val="FF0000"/>
                </a:solidFill>
              </a:rPr>
              <a:t>Meslek örgütleri</a:t>
            </a:r>
          </a:p>
          <a:p>
            <a:pPr marL="1371600" lvl="2" indent="-457200" fontAlgn="auto">
              <a:lnSpc>
                <a:spcPct val="80000"/>
              </a:lnSpc>
              <a:spcBef>
                <a:spcPts val="800"/>
              </a:spcBef>
              <a:spcAft>
                <a:spcPts val="0"/>
              </a:spcAft>
              <a:buFont typeface="+mj-lt"/>
              <a:buAutoNum type="arabicPeriod"/>
              <a:defRPr/>
            </a:pPr>
            <a:endParaRPr lang="tr-TR" sz="2000" b="1" dirty="0"/>
          </a:p>
          <a:p>
            <a:pPr marL="914400" lvl="1" indent="-457200" fontAlgn="auto">
              <a:lnSpc>
                <a:spcPct val="80000"/>
              </a:lnSpc>
              <a:spcBef>
                <a:spcPts val="800"/>
              </a:spcBef>
              <a:spcAft>
                <a:spcPts val="0"/>
              </a:spcAft>
              <a:buFont typeface="+mj-lt"/>
              <a:buAutoNum type="arabicPeriod"/>
              <a:defRPr/>
            </a:pPr>
            <a:r>
              <a:rPr lang="tr-TR" sz="2400" b="1" dirty="0">
                <a:solidFill>
                  <a:srgbClr val="00B050"/>
                </a:solidFill>
              </a:rPr>
              <a:t>Sivil toplum kuruluşlarının bildirimi/danışımı</a:t>
            </a:r>
          </a:p>
          <a:p>
            <a:pPr marL="914400" lvl="1" indent="-457200" fontAlgn="auto">
              <a:lnSpc>
                <a:spcPct val="80000"/>
              </a:lnSpc>
              <a:spcBef>
                <a:spcPts val="800"/>
              </a:spcBef>
              <a:spcAft>
                <a:spcPts val="0"/>
              </a:spcAft>
              <a:buFont typeface="+mj-lt"/>
              <a:buAutoNum type="arabicPeriod"/>
              <a:defRPr/>
            </a:pPr>
            <a:r>
              <a:rPr lang="tr-TR" sz="2400" b="1" dirty="0">
                <a:solidFill>
                  <a:srgbClr val="0070C0"/>
                </a:solidFill>
              </a:rPr>
              <a:t>Kişisel başvuru – vatandaşın bildirimi/danışımı</a:t>
            </a:r>
          </a:p>
          <a:p>
            <a:pPr marL="914400" lvl="1" indent="-457200" fontAlgn="auto">
              <a:lnSpc>
                <a:spcPct val="80000"/>
              </a:lnSpc>
              <a:spcBef>
                <a:spcPts val="800"/>
              </a:spcBef>
              <a:spcAft>
                <a:spcPts val="0"/>
              </a:spcAft>
              <a:buFont typeface="+mj-lt"/>
              <a:buAutoNum type="arabicPeriod"/>
              <a:defRPr/>
            </a:pPr>
            <a:r>
              <a:rPr lang="tr-TR" sz="2400" b="1" dirty="0">
                <a:solidFill>
                  <a:schemeClr val="accent6">
                    <a:lumMod val="75000"/>
                  </a:schemeClr>
                </a:solidFill>
              </a:rPr>
              <a:t>Ailenin başvurusu</a:t>
            </a:r>
          </a:p>
          <a:p>
            <a:pPr marL="914400" lvl="1" indent="-457200" fontAlgn="auto">
              <a:lnSpc>
                <a:spcPct val="80000"/>
              </a:lnSpc>
              <a:spcBef>
                <a:spcPts val="800"/>
              </a:spcBef>
              <a:spcAft>
                <a:spcPts val="0"/>
              </a:spcAft>
              <a:buFont typeface="+mj-lt"/>
              <a:buAutoNum type="arabicPeriod"/>
              <a:defRPr/>
            </a:pPr>
            <a:r>
              <a:rPr lang="tr-TR" sz="2400" b="1" dirty="0">
                <a:solidFill>
                  <a:srgbClr val="7030A0"/>
                </a:solidFill>
              </a:rPr>
              <a:t>Çocuğun başvurusu</a:t>
            </a:r>
            <a:endParaRPr lang="tr-TR" b="1" dirty="0">
              <a:solidFill>
                <a:srgbClr val="7030A0"/>
              </a:solidFill>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Kayna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1365</TotalTime>
  <Words>1809</Words>
  <Application>Microsoft Office PowerPoint</Application>
  <PresentationFormat>Ekran Gösterisi (4:3)</PresentationFormat>
  <Paragraphs>274</Paragraphs>
  <Slides>45</Slides>
  <Notes>7</Notes>
  <HiddenSlides>0</HiddenSlides>
  <MMClips>0</MMClips>
  <ScaleCrop>false</ScaleCrop>
  <HeadingPairs>
    <vt:vector size="4" baseType="variant">
      <vt:variant>
        <vt:lpstr>Tema</vt:lpstr>
      </vt:variant>
      <vt:variant>
        <vt:i4>2</vt:i4>
      </vt:variant>
      <vt:variant>
        <vt:lpstr>Slayt Başlıkları</vt:lpstr>
      </vt:variant>
      <vt:variant>
        <vt:i4>45</vt:i4>
      </vt:variant>
    </vt:vector>
  </HeadingPairs>
  <TitlesOfParts>
    <vt:vector size="47" baseType="lpstr">
      <vt:lpstr>Ofis Teması</vt:lpstr>
      <vt:lpstr>Kaynak</vt:lpstr>
      <vt:lpstr>PowerPoint Sunusu</vt:lpstr>
      <vt:lpstr>Çocuk İzlem Merkezinin Tanıtımı ve İşleyişi </vt:lpstr>
      <vt:lpstr>Çocuk İzlem Merkezi </vt:lpstr>
      <vt:lpstr>PowerPoint Sunusu</vt:lpstr>
      <vt:lpstr>ÇOCUK İZLEM MERKEZİ </vt:lpstr>
      <vt:lpstr>PowerPoint Sunusu</vt:lpstr>
      <vt:lpstr>ÇOCUK İZLEM MERKEZİNİN KURULUŞ AMAÇLARI </vt:lpstr>
      <vt:lpstr>PowerPoint Sunusu</vt:lpstr>
      <vt:lpstr> Kimler cinsel istismar bildiriminde bulunabilir? </vt:lpstr>
      <vt:lpstr>PowerPoint Sunusu</vt:lpstr>
      <vt:lpstr>PowerPoint Sunusu</vt:lpstr>
      <vt:lpstr>Çocuk İzlem Merkezinin işleyişi</vt:lpstr>
      <vt:lpstr>Jandarma Çocuk Kısım Amirliği</vt:lpstr>
      <vt:lpstr>Çocuk Polisi</vt:lpstr>
      <vt:lpstr>Mağdur çocuk bildirimi alan kolluk kuvvetleri</vt:lpstr>
      <vt:lpstr>Çocuk İzlem Merkezinin işleyişi</vt:lpstr>
      <vt:lpstr>PowerPoint Sunusu</vt:lpstr>
      <vt:lpstr>PowerPoint Sunusu</vt:lpstr>
      <vt:lpstr>PowerPoint Sunusu</vt:lpstr>
      <vt:lpstr>PowerPoint Sunusu</vt:lpstr>
      <vt:lpstr>Çocuk İzlem Merkezinde adli görüşme</vt:lpstr>
      <vt:lpstr>Çocuk İzlem Merkezinde adli görüsme</vt:lpstr>
      <vt:lpstr>Görüşme odası (Aynalı oda)</vt:lpstr>
      <vt:lpstr>Görüşme odası (Aynalı oda)</vt:lpstr>
      <vt:lpstr>Gözlem odası (Aynanın arka tarafı)</vt:lpstr>
      <vt:lpstr>Muayene</vt:lpstr>
      <vt:lpstr>Muayene odası</vt:lpstr>
      <vt:lpstr>PowerPoint Sunusu</vt:lpstr>
      <vt:lpstr>Çocukların bekleme odaları</vt:lpstr>
      <vt:lpstr>Çocukların kısa süreli konaklama mekanları</vt:lpstr>
      <vt:lpstr>Aile görüşme odaları</vt:lpstr>
      <vt:lpstr>PowerPoint Sunusu</vt:lpstr>
      <vt:lpstr>ÇOCUK İZLEM MERKEZİ İÇİN ÇEŞİTLİ KURUMLAR TARAFINDAN YÜRÜTÜLEN ÇALIŞMALAR</vt:lpstr>
      <vt:lpstr>PowerPoint Sunusu</vt:lpstr>
      <vt:lpstr> Çocuk İzlem Merkez’lerine 4 yılda 9 bin istismar vakası geldi                      (23 Ekim 2014, Perşembe) </vt:lpstr>
      <vt:lpstr>PowerPoint Sunusu</vt:lpstr>
      <vt:lpstr>İstismar vakalarında  bunlara dikkat</vt:lpstr>
      <vt:lpstr>BİLDİRİM YÜKÜMLÜLÜĞÜ</vt:lpstr>
      <vt:lpstr>Bildirimde bulunmamanın cezası nedir?</vt:lpstr>
      <vt:lpstr>Cinsel istismardan şüpheniz var ama ihbardan önce danışmanlık almak istiyorsunuz, ne yapacaksınız? </vt:lpstr>
      <vt:lpstr>Cinsel istismardan şüphelendiniz nerelere ihbarda bulunacaksınız?</vt:lpstr>
      <vt:lpstr>Öğrencisinin cinsel istismara uğradığından şüphelenen öğretmen ne yapmalı?</vt:lpstr>
      <vt:lpstr>Özetle Çocuk </vt:lpstr>
      <vt:lpstr>Çocuk İzlem Merkezine Ulaşım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SAMSUNG</dc:creator>
  <cp:lastModifiedBy>ACER</cp:lastModifiedBy>
  <cp:revision>155</cp:revision>
  <dcterms:created xsi:type="dcterms:W3CDTF">2015-03-25T20:01:30Z</dcterms:created>
  <dcterms:modified xsi:type="dcterms:W3CDTF">2017-10-20T13:51:27Z</dcterms:modified>
</cp:coreProperties>
</file>