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31"/>
  </p:notesMasterIdLst>
  <p:sldIdLst>
    <p:sldId id="256" r:id="rId3"/>
    <p:sldId id="271" r:id="rId4"/>
    <p:sldId id="272" r:id="rId5"/>
    <p:sldId id="273" r:id="rId6"/>
    <p:sldId id="274" r:id="rId7"/>
    <p:sldId id="275" r:id="rId8"/>
    <p:sldId id="276" r:id="rId9"/>
    <p:sldId id="277" r:id="rId10"/>
    <p:sldId id="278" r:id="rId11"/>
    <p:sldId id="289" r:id="rId12"/>
    <p:sldId id="279" r:id="rId13"/>
    <p:sldId id="280" r:id="rId14"/>
    <p:sldId id="281" r:id="rId15"/>
    <p:sldId id="282" r:id="rId16"/>
    <p:sldId id="283" r:id="rId17"/>
    <p:sldId id="284" r:id="rId18"/>
    <p:sldId id="285" r:id="rId19"/>
    <p:sldId id="286" r:id="rId20"/>
    <p:sldId id="287" r:id="rId21"/>
    <p:sldId id="288" r:id="rId22"/>
    <p:sldId id="290" r:id="rId23"/>
    <p:sldId id="291" r:id="rId24"/>
    <p:sldId id="292" r:id="rId25"/>
    <p:sldId id="293" r:id="rId26"/>
    <p:sldId id="294" r:id="rId27"/>
    <p:sldId id="295" r:id="rId28"/>
    <p:sldId id="296" r:id="rId29"/>
    <p:sldId id="29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247B2-D71C-48BE-A003-FA68C49F685D}"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tr-TR"/>
        </a:p>
      </dgm:t>
    </dgm:pt>
    <dgm:pt modelId="{E50EA9F4-55C7-4746-8AF6-88F699D71C07}">
      <dgm:prSet custT="1"/>
      <dgm:spPr/>
      <dgm:t>
        <a:bodyPr/>
        <a:lstStyle/>
        <a:p>
          <a:pPr rtl="0"/>
          <a:r>
            <a:rPr lang="tr-TR" sz="2000" b="1" dirty="0" smtClean="0"/>
            <a:t>Birimiz Hepimiz,</a:t>
          </a:r>
        </a:p>
        <a:p>
          <a:pPr rtl="0"/>
          <a:r>
            <a:rPr lang="tr-TR" sz="2000" b="1" dirty="0" smtClean="0"/>
            <a:t>Hepimiz Birimiz İçin!</a:t>
          </a:r>
        </a:p>
        <a:p>
          <a:pPr rtl="0"/>
          <a:r>
            <a:rPr lang="tr-TR" sz="1600" dirty="0" smtClean="0"/>
            <a:t>Aile üyelerinize sık sık güzel sözler söylemeye, </a:t>
          </a:r>
        </a:p>
        <a:p>
          <a:pPr rtl="0"/>
          <a:r>
            <a:rPr lang="tr-TR" sz="1600" dirty="0" smtClean="0"/>
            <a:t>onları cesaretlendirmeye,  onurlandırmaya gayret edin. </a:t>
          </a:r>
        </a:p>
        <a:p>
          <a:pPr rtl="0"/>
          <a:r>
            <a:rPr lang="tr-TR" sz="1600" dirty="0" smtClean="0"/>
            <a:t>Onlara olan sevginizi, takdir ve beğeninizi</a:t>
          </a:r>
        </a:p>
        <a:p>
          <a:r>
            <a:rPr lang="tr-TR" sz="1600" dirty="0" smtClean="0"/>
            <a:t>ifade etmekten çekinmeyin.</a:t>
          </a:r>
        </a:p>
        <a:p>
          <a:r>
            <a:rPr lang="tr-TR" sz="1600" dirty="0" smtClean="0"/>
            <a:t>Unutmayın ki aile bir birlikteliktir.</a:t>
          </a:r>
        </a:p>
        <a:p>
          <a:r>
            <a:rPr lang="tr-TR" sz="1600" dirty="0" smtClean="0"/>
            <a:t>Biri mutlu olduğunda tümü mutlu olur.</a:t>
          </a:r>
          <a:endParaRPr lang="tr-TR" sz="1600" dirty="0"/>
        </a:p>
      </dgm:t>
    </dgm:pt>
    <dgm:pt modelId="{372DFC29-3A33-4840-8ED5-482D9FB30493}" type="parTrans" cxnId="{4CBE5032-9B91-4318-949A-68F1D93D8254}">
      <dgm:prSet/>
      <dgm:spPr/>
      <dgm:t>
        <a:bodyPr/>
        <a:lstStyle/>
        <a:p>
          <a:endParaRPr lang="tr-TR"/>
        </a:p>
      </dgm:t>
    </dgm:pt>
    <dgm:pt modelId="{706F5897-27B3-4D28-8913-F0FC96DFB5C0}" type="sibTrans" cxnId="{4CBE5032-9B91-4318-949A-68F1D93D8254}">
      <dgm:prSet/>
      <dgm:spPr/>
      <dgm:t>
        <a:bodyPr/>
        <a:lstStyle/>
        <a:p>
          <a:endParaRPr lang="tr-TR"/>
        </a:p>
      </dgm:t>
    </dgm:pt>
    <dgm:pt modelId="{24E344D5-5641-4AD9-AF6B-6674B5848DB6}">
      <dgm:prSet/>
      <dgm:spPr/>
      <dgm:t>
        <a:bodyPr/>
        <a:lstStyle/>
        <a:p>
          <a:pPr rtl="0"/>
          <a:endParaRPr lang="tr-TR" dirty="0"/>
        </a:p>
      </dgm:t>
    </dgm:pt>
    <dgm:pt modelId="{DEAD46BC-7DF9-4E57-A8B6-CCEBF9B66BCF}" type="parTrans" cxnId="{EC75669E-23BE-4688-AB5C-D02C6971D8EF}">
      <dgm:prSet/>
      <dgm:spPr/>
      <dgm:t>
        <a:bodyPr/>
        <a:lstStyle/>
        <a:p>
          <a:endParaRPr lang="tr-TR"/>
        </a:p>
      </dgm:t>
    </dgm:pt>
    <dgm:pt modelId="{9CD121B8-F8F9-4A3E-945B-F7C8318762EC}" type="sibTrans" cxnId="{EC75669E-23BE-4688-AB5C-D02C6971D8EF}">
      <dgm:prSet/>
      <dgm:spPr/>
      <dgm:t>
        <a:bodyPr/>
        <a:lstStyle/>
        <a:p>
          <a:endParaRPr lang="tr-TR"/>
        </a:p>
      </dgm:t>
    </dgm:pt>
    <dgm:pt modelId="{B258CEFB-E20C-42C7-9809-F25D30BB18FE}" type="pres">
      <dgm:prSet presAssocID="{594247B2-D71C-48BE-A003-FA68C49F685D}" presName="Name0" presStyleCnt="0">
        <dgm:presLayoutVars>
          <dgm:dir/>
          <dgm:animLvl val="lvl"/>
          <dgm:resizeHandles val="exact"/>
        </dgm:presLayoutVars>
      </dgm:prSet>
      <dgm:spPr/>
      <dgm:t>
        <a:bodyPr/>
        <a:lstStyle/>
        <a:p>
          <a:endParaRPr lang="tr-TR"/>
        </a:p>
      </dgm:t>
    </dgm:pt>
    <dgm:pt modelId="{7AEC4404-1FF0-4E47-82B2-A707053593E7}" type="pres">
      <dgm:prSet presAssocID="{E50EA9F4-55C7-4746-8AF6-88F699D71C07}" presName="linNode" presStyleCnt="0"/>
      <dgm:spPr/>
    </dgm:pt>
    <dgm:pt modelId="{6A69B795-3BA1-46BE-8A73-2D90296058B2}" type="pres">
      <dgm:prSet presAssocID="{E50EA9F4-55C7-4746-8AF6-88F699D71C07}" presName="parentText" presStyleLbl="node1" presStyleIdx="0" presStyleCnt="2" custScaleX="136111" custScaleY="147202" custLinFactNeighborX="-88889" custLinFactNeighborY="-2">
        <dgm:presLayoutVars>
          <dgm:chMax val="1"/>
          <dgm:bulletEnabled val="1"/>
        </dgm:presLayoutVars>
      </dgm:prSet>
      <dgm:spPr/>
      <dgm:t>
        <a:bodyPr/>
        <a:lstStyle/>
        <a:p>
          <a:endParaRPr lang="tr-TR"/>
        </a:p>
      </dgm:t>
    </dgm:pt>
    <dgm:pt modelId="{0583FFE3-38B6-49BF-A68A-D2FD79237321}" type="pres">
      <dgm:prSet presAssocID="{706F5897-27B3-4D28-8913-F0FC96DFB5C0}" presName="sp" presStyleCnt="0"/>
      <dgm:spPr/>
    </dgm:pt>
    <dgm:pt modelId="{9AA90C66-5F9E-472D-AA64-9BFDFA9526D6}" type="pres">
      <dgm:prSet presAssocID="{24E344D5-5641-4AD9-AF6B-6674B5848DB6}" presName="linNode" presStyleCnt="0"/>
      <dgm:spPr/>
    </dgm:pt>
    <dgm:pt modelId="{93CAA02A-7A94-490C-A133-0C83FD3627FF}" type="pres">
      <dgm:prSet presAssocID="{24E344D5-5641-4AD9-AF6B-6674B5848DB6}" presName="parentText" presStyleLbl="node1" presStyleIdx="1" presStyleCnt="2" custScaleX="139818" custScaleY="150584" custLinFactX="5554" custLinFactNeighborX="100000" custLinFactNeighborY="-1409">
        <dgm:presLayoutVars>
          <dgm:chMax val="1"/>
          <dgm:bulletEnabled val="1"/>
        </dgm:presLayoutVars>
      </dgm:prSet>
      <dgm:spPr/>
      <dgm:t>
        <a:bodyPr/>
        <a:lstStyle/>
        <a:p>
          <a:endParaRPr lang="tr-TR"/>
        </a:p>
      </dgm:t>
    </dgm:pt>
  </dgm:ptLst>
  <dgm:cxnLst>
    <dgm:cxn modelId="{EC75669E-23BE-4688-AB5C-D02C6971D8EF}" srcId="{594247B2-D71C-48BE-A003-FA68C49F685D}" destId="{24E344D5-5641-4AD9-AF6B-6674B5848DB6}" srcOrd="1" destOrd="0" parTransId="{DEAD46BC-7DF9-4E57-A8B6-CCEBF9B66BCF}" sibTransId="{9CD121B8-F8F9-4A3E-945B-F7C8318762EC}"/>
    <dgm:cxn modelId="{4CBE5032-9B91-4318-949A-68F1D93D8254}" srcId="{594247B2-D71C-48BE-A003-FA68C49F685D}" destId="{E50EA9F4-55C7-4746-8AF6-88F699D71C07}" srcOrd="0" destOrd="0" parTransId="{372DFC29-3A33-4840-8ED5-482D9FB30493}" sibTransId="{706F5897-27B3-4D28-8913-F0FC96DFB5C0}"/>
    <dgm:cxn modelId="{AF863767-D900-4D4C-A448-48AB91946497}" type="presOf" srcId="{594247B2-D71C-48BE-A003-FA68C49F685D}" destId="{B258CEFB-E20C-42C7-9809-F25D30BB18FE}" srcOrd="0" destOrd="0" presId="urn:microsoft.com/office/officeart/2005/8/layout/vList5"/>
    <dgm:cxn modelId="{2A2ADE92-2134-43F1-9790-9554F3D85CDE}" type="presOf" srcId="{E50EA9F4-55C7-4746-8AF6-88F699D71C07}" destId="{6A69B795-3BA1-46BE-8A73-2D90296058B2}" srcOrd="0" destOrd="0" presId="urn:microsoft.com/office/officeart/2005/8/layout/vList5"/>
    <dgm:cxn modelId="{116F3400-1C58-4E8A-A73A-7D62CF937346}" type="presOf" srcId="{24E344D5-5641-4AD9-AF6B-6674B5848DB6}" destId="{93CAA02A-7A94-490C-A133-0C83FD3627FF}" srcOrd="0" destOrd="0" presId="urn:microsoft.com/office/officeart/2005/8/layout/vList5"/>
    <dgm:cxn modelId="{2957F9EA-5B67-4392-89BD-89E7E16CA49F}" type="presParOf" srcId="{B258CEFB-E20C-42C7-9809-F25D30BB18FE}" destId="{7AEC4404-1FF0-4E47-82B2-A707053593E7}" srcOrd="0" destOrd="0" presId="urn:microsoft.com/office/officeart/2005/8/layout/vList5"/>
    <dgm:cxn modelId="{637831FB-3FAD-4059-ABAE-3829100E215E}" type="presParOf" srcId="{7AEC4404-1FF0-4E47-82B2-A707053593E7}" destId="{6A69B795-3BA1-46BE-8A73-2D90296058B2}" srcOrd="0" destOrd="0" presId="urn:microsoft.com/office/officeart/2005/8/layout/vList5"/>
    <dgm:cxn modelId="{8C797B5F-B2FE-42B7-B46C-7640DC61E3D4}" type="presParOf" srcId="{B258CEFB-E20C-42C7-9809-F25D30BB18FE}" destId="{0583FFE3-38B6-49BF-A68A-D2FD79237321}" srcOrd="1" destOrd="0" presId="urn:microsoft.com/office/officeart/2005/8/layout/vList5"/>
    <dgm:cxn modelId="{B12C1192-5782-4845-9994-92E37DDAE9C7}" type="presParOf" srcId="{B258CEFB-E20C-42C7-9809-F25D30BB18FE}" destId="{9AA90C66-5F9E-472D-AA64-9BFDFA9526D6}" srcOrd="2" destOrd="0" presId="urn:microsoft.com/office/officeart/2005/8/layout/vList5"/>
    <dgm:cxn modelId="{8CF8AFDB-8B0C-4BDD-A0B6-30E12E1E970B}" type="presParOf" srcId="{9AA90C66-5F9E-472D-AA64-9BFDFA9526D6}" destId="{93CAA02A-7A94-490C-A133-0C83FD3627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B795-3BA1-46BE-8A73-2D90296058B2}">
      <dsp:nvSpPr>
        <dsp:cNvPr id="0" name=""/>
        <dsp:cNvSpPr/>
      </dsp:nvSpPr>
      <dsp:spPr>
        <a:xfrm>
          <a:off x="0" y="1823"/>
          <a:ext cx="4229932" cy="31838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tr-TR" sz="2000" b="1" kern="1200" dirty="0" smtClean="0"/>
            <a:t>Birimiz Hepimiz,</a:t>
          </a:r>
        </a:p>
        <a:p>
          <a:pPr lvl="0" algn="ctr" defTabSz="889000" rtl="0">
            <a:lnSpc>
              <a:spcPct val="90000"/>
            </a:lnSpc>
            <a:spcBef>
              <a:spcPct val="0"/>
            </a:spcBef>
            <a:spcAft>
              <a:spcPct val="35000"/>
            </a:spcAft>
          </a:pPr>
          <a:r>
            <a:rPr lang="tr-TR" sz="2000" b="1" kern="1200" dirty="0" smtClean="0"/>
            <a:t>Hepimiz Birimiz İçin!</a:t>
          </a:r>
        </a:p>
        <a:p>
          <a:pPr lvl="0" algn="ctr" defTabSz="889000" rtl="0">
            <a:lnSpc>
              <a:spcPct val="90000"/>
            </a:lnSpc>
            <a:spcBef>
              <a:spcPct val="0"/>
            </a:spcBef>
            <a:spcAft>
              <a:spcPct val="35000"/>
            </a:spcAft>
          </a:pPr>
          <a:r>
            <a:rPr lang="tr-TR" sz="1600" kern="1200" dirty="0" smtClean="0"/>
            <a:t>Aile üyelerinize sık sık güzel sözler söylemeye, </a:t>
          </a:r>
        </a:p>
        <a:p>
          <a:pPr lvl="0" algn="ctr" defTabSz="889000" rtl="0">
            <a:lnSpc>
              <a:spcPct val="90000"/>
            </a:lnSpc>
            <a:spcBef>
              <a:spcPct val="0"/>
            </a:spcBef>
            <a:spcAft>
              <a:spcPct val="35000"/>
            </a:spcAft>
          </a:pPr>
          <a:r>
            <a:rPr lang="tr-TR" sz="1600" kern="1200" dirty="0" smtClean="0"/>
            <a:t>onları cesaretlendirmeye,  onurlandırmaya gayret edin. </a:t>
          </a:r>
        </a:p>
        <a:p>
          <a:pPr lvl="0" algn="ctr" defTabSz="889000" rtl="0">
            <a:lnSpc>
              <a:spcPct val="90000"/>
            </a:lnSpc>
            <a:spcBef>
              <a:spcPct val="0"/>
            </a:spcBef>
            <a:spcAft>
              <a:spcPct val="35000"/>
            </a:spcAft>
          </a:pPr>
          <a:r>
            <a:rPr lang="tr-TR" sz="1600" kern="1200" dirty="0" smtClean="0"/>
            <a:t>Onlara olan sevginizi, takdir ve beğeninizi</a:t>
          </a:r>
        </a:p>
        <a:p>
          <a:pPr lvl="0" algn="ctr" defTabSz="889000">
            <a:lnSpc>
              <a:spcPct val="90000"/>
            </a:lnSpc>
            <a:spcBef>
              <a:spcPct val="0"/>
            </a:spcBef>
            <a:spcAft>
              <a:spcPct val="35000"/>
            </a:spcAft>
          </a:pPr>
          <a:r>
            <a:rPr lang="tr-TR" sz="1600" kern="1200" dirty="0" smtClean="0"/>
            <a:t>ifade etmekten çekinmeyin.</a:t>
          </a:r>
        </a:p>
        <a:p>
          <a:pPr lvl="0" algn="ctr" defTabSz="889000">
            <a:lnSpc>
              <a:spcPct val="90000"/>
            </a:lnSpc>
            <a:spcBef>
              <a:spcPct val="0"/>
            </a:spcBef>
            <a:spcAft>
              <a:spcPct val="35000"/>
            </a:spcAft>
          </a:pPr>
          <a:r>
            <a:rPr lang="tr-TR" sz="1600" kern="1200" dirty="0" smtClean="0"/>
            <a:t>Unutmayın ki aile bir birlikteliktir.</a:t>
          </a:r>
        </a:p>
        <a:p>
          <a:pPr lvl="0" algn="ctr" defTabSz="889000">
            <a:lnSpc>
              <a:spcPct val="90000"/>
            </a:lnSpc>
            <a:spcBef>
              <a:spcPct val="0"/>
            </a:spcBef>
            <a:spcAft>
              <a:spcPct val="35000"/>
            </a:spcAft>
          </a:pPr>
          <a:r>
            <a:rPr lang="tr-TR" sz="1600" kern="1200" dirty="0" smtClean="0"/>
            <a:t>Biri mutlu olduğunda tümü mutlu olur.</a:t>
          </a:r>
          <a:endParaRPr lang="tr-TR" sz="1600" kern="1200" dirty="0"/>
        </a:p>
      </dsp:txBody>
      <dsp:txXfrm>
        <a:off x="155423" y="157246"/>
        <a:ext cx="3919086" cy="2873003"/>
      </dsp:txXfrm>
    </dsp:sp>
    <dsp:sp modelId="{93CAA02A-7A94-490C-A133-0C83FD3627FF}">
      <dsp:nvSpPr>
        <dsp:cNvPr id="0" name=""/>
        <dsp:cNvSpPr/>
      </dsp:nvSpPr>
      <dsp:spPr>
        <a:xfrm>
          <a:off x="4295825" y="3263386"/>
          <a:ext cx="4345134" cy="3256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tr-TR" sz="6500" kern="1200" dirty="0"/>
        </a:p>
      </dsp:txBody>
      <dsp:txXfrm>
        <a:off x="4454819" y="3422380"/>
        <a:ext cx="4027146" cy="29390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E137B-473E-4F06-9142-CA79469E160A}" type="datetimeFigureOut">
              <a:rPr lang="tr-TR" smtClean="0"/>
              <a:t>28.11.2019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7E37D-2707-4723-84E9-00242579C3FB}" type="slidenum">
              <a:rPr lang="tr-TR" smtClean="0"/>
              <a:t>‹#›</a:t>
            </a:fld>
            <a:endParaRPr lang="tr-TR"/>
          </a:p>
        </p:txBody>
      </p:sp>
    </p:spTree>
    <p:extLst>
      <p:ext uri="{BB962C8B-B14F-4D97-AF65-F5344CB8AC3E}">
        <p14:creationId xmlns:p14="http://schemas.microsoft.com/office/powerpoint/2010/main" val="362907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A4C0792-48A9-4392-A006-5BED3A8DF447}" type="datetime1">
              <a:rPr lang="tr-TR" smtClean="0"/>
              <a:t>28.11.2019</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tr-TR" smtClean="0"/>
              <a:t>DÖRTYOL RAM</a:t>
            </a:r>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729A065-0DA0-4CB5-AAC5-1DB39EA6C78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BB36CB6-A733-4F33-BE66-BDF93EA2E0B4}" type="datetime1">
              <a:rPr lang="tr-TR" smtClean="0"/>
              <a:t>28.11.2019</a:t>
            </a:fld>
            <a:endParaRPr lang="tr-TR"/>
          </a:p>
        </p:txBody>
      </p:sp>
      <p:sp>
        <p:nvSpPr>
          <p:cNvPr id="5" name="Footer Placeholder 4"/>
          <p:cNvSpPr>
            <a:spLocks noGrp="1"/>
          </p:cNvSpPr>
          <p:nvPr>
            <p:ph type="ftr" sz="quarter" idx="11"/>
          </p:nvPr>
        </p:nvSpPr>
        <p:spPr/>
        <p:txBody>
          <a:bodyPr/>
          <a:lstStyle/>
          <a:p>
            <a:r>
              <a:rPr lang="tr-TR" smtClean="0"/>
              <a:t>DÖRTYOL RAM</a:t>
            </a:r>
            <a:endParaRPr lang="tr-TR"/>
          </a:p>
        </p:txBody>
      </p:sp>
      <p:sp>
        <p:nvSpPr>
          <p:cNvPr id="6" name="Slide Number Placeholder 5"/>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75FF15E-AB1E-43A0-BAC6-E3B717514740}" type="datetime1">
              <a:rPr lang="tr-TR" smtClean="0"/>
              <a:t>28.11.2019</a:t>
            </a:fld>
            <a:endParaRPr lang="tr-TR"/>
          </a:p>
        </p:txBody>
      </p:sp>
      <p:sp>
        <p:nvSpPr>
          <p:cNvPr id="5" name="Footer Placeholder 4"/>
          <p:cNvSpPr>
            <a:spLocks noGrp="1"/>
          </p:cNvSpPr>
          <p:nvPr>
            <p:ph type="ftr" sz="quarter" idx="11"/>
          </p:nvPr>
        </p:nvSpPr>
        <p:spPr/>
        <p:txBody>
          <a:bodyPr/>
          <a:lstStyle/>
          <a:p>
            <a:r>
              <a:rPr lang="tr-TR" smtClean="0"/>
              <a:t>DÖRTYOL RAM</a:t>
            </a:r>
            <a:endParaRPr lang="tr-TR"/>
          </a:p>
        </p:txBody>
      </p:sp>
      <p:sp>
        <p:nvSpPr>
          <p:cNvPr id="6" name="Slide Number Placeholder 5"/>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B86EC9B-8DB8-46B1-93BD-2B8FA765DDD2}" type="datetime1">
              <a:rPr lang="tr-TR" smtClean="0"/>
              <a:t>28.11.2019</a:t>
            </a:fld>
            <a:endParaRPr lang="tr-TR"/>
          </a:p>
        </p:txBody>
      </p:sp>
      <p:sp>
        <p:nvSpPr>
          <p:cNvPr id="5" name="Altbilgi Yer Tutucusu 4"/>
          <p:cNvSpPr>
            <a:spLocks noGrp="1"/>
          </p:cNvSpPr>
          <p:nvPr>
            <p:ph type="ftr" sz="quarter" idx="11"/>
          </p:nvPr>
        </p:nvSpPr>
        <p:spPr/>
        <p:txBody>
          <a:bodyPr/>
          <a:lstStyle/>
          <a:p>
            <a:r>
              <a:rPr lang="tr-TR" smtClean="0"/>
              <a:t>DÖRTYOL RAM</a:t>
            </a:r>
            <a:endParaRPr lang="tr-TR"/>
          </a:p>
        </p:txBody>
      </p:sp>
      <p:sp>
        <p:nvSpPr>
          <p:cNvPr id="6" name="Slayt Numarası Yer Tutucusu 5"/>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293149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1662F4-FE76-47CC-B37C-3623720DC173}" type="datetime1">
              <a:rPr lang="tr-TR" smtClean="0"/>
              <a:t>28.11.2019</a:t>
            </a:fld>
            <a:endParaRPr lang="tr-TR"/>
          </a:p>
        </p:txBody>
      </p:sp>
      <p:sp>
        <p:nvSpPr>
          <p:cNvPr id="5" name="Altbilgi Yer Tutucusu 4"/>
          <p:cNvSpPr>
            <a:spLocks noGrp="1"/>
          </p:cNvSpPr>
          <p:nvPr>
            <p:ph type="ftr" sz="quarter" idx="11"/>
          </p:nvPr>
        </p:nvSpPr>
        <p:spPr/>
        <p:txBody>
          <a:bodyPr/>
          <a:lstStyle/>
          <a:p>
            <a:r>
              <a:rPr lang="tr-TR" smtClean="0"/>
              <a:t>DÖRTYOL RAM</a:t>
            </a:r>
            <a:endParaRPr lang="tr-TR"/>
          </a:p>
        </p:txBody>
      </p:sp>
      <p:sp>
        <p:nvSpPr>
          <p:cNvPr id="6" name="Slayt Numarası Yer Tutucusu 5"/>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142229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13F203-3003-43E4-9A90-49852C109C26}" type="datetime1">
              <a:rPr lang="tr-TR" smtClean="0"/>
              <a:t>28.11.2019</a:t>
            </a:fld>
            <a:endParaRPr lang="tr-TR"/>
          </a:p>
        </p:txBody>
      </p:sp>
      <p:sp>
        <p:nvSpPr>
          <p:cNvPr id="5" name="Altbilgi Yer Tutucusu 4"/>
          <p:cNvSpPr>
            <a:spLocks noGrp="1"/>
          </p:cNvSpPr>
          <p:nvPr>
            <p:ph type="ftr" sz="quarter" idx="11"/>
          </p:nvPr>
        </p:nvSpPr>
        <p:spPr/>
        <p:txBody>
          <a:bodyPr/>
          <a:lstStyle/>
          <a:p>
            <a:r>
              <a:rPr lang="tr-TR" smtClean="0"/>
              <a:t>DÖRTYOL RAM</a:t>
            </a:r>
            <a:endParaRPr lang="tr-TR"/>
          </a:p>
        </p:txBody>
      </p:sp>
      <p:sp>
        <p:nvSpPr>
          <p:cNvPr id="6" name="Slayt Numarası Yer Tutucusu 5"/>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349074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ECE2C1-6112-4F22-BFDE-DE3B8EE7A108}" type="datetime1">
              <a:rPr lang="tr-TR" smtClean="0"/>
              <a:t>28.11.2019</a:t>
            </a:fld>
            <a:endParaRPr lang="tr-TR"/>
          </a:p>
        </p:txBody>
      </p:sp>
      <p:sp>
        <p:nvSpPr>
          <p:cNvPr id="6" name="Altbilgi Yer Tutucusu 5"/>
          <p:cNvSpPr>
            <a:spLocks noGrp="1"/>
          </p:cNvSpPr>
          <p:nvPr>
            <p:ph type="ftr" sz="quarter" idx="11"/>
          </p:nvPr>
        </p:nvSpPr>
        <p:spPr/>
        <p:txBody>
          <a:bodyPr/>
          <a:lstStyle/>
          <a:p>
            <a:r>
              <a:rPr lang="tr-TR" smtClean="0"/>
              <a:t>DÖRTYOL RAM</a:t>
            </a:r>
            <a:endParaRPr lang="tr-TR"/>
          </a:p>
        </p:txBody>
      </p:sp>
      <p:sp>
        <p:nvSpPr>
          <p:cNvPr id="7" name="Slayt Numarası Yer Tutucusu 6"/>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262642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86872B9-19C7-47E0-BEF7-4826B3349B9D}" type="datetime1">
              <a:rPr lang="tr-TR" smtClean="0"/>
              <a:t>28.11.2019</a:t>
            </a:fld>
            <a:endParaRPr lang="tr-TR"/>
          </a:p>
        </p:txBody>
      </p:sp>
      <p:sp>
        <p:nvSpPr>
          <p:cNvPr id="8" name="Altbilgi Yer Tutucusu 7"/>
          <p:cNvSpPr>
            <a:spLocks noGrp="1"/>
          </p:cNvSpPr>
          <p:nvPr>
            <p:ph type="ftr" sz="quarter" idx="11"/>
          </p:nvPr>
        </p:nvSpPr>
        <p:spPr/>
        <p:txBody>
          <a:bodyPr/>
          <a:lstStyle/>
          <a:p>
            <a:r>
              <a:rPr lang="tr-TR" smtClean="0"/>
              <a:t>DÖRTYOL RAM</a:t>
            </a:r>
            <a:endParaRPr lang="tr-TR"/>
          </a:p>
        </p:txBody>
      </p:sp>
      <p:sp>
        <p:nvSpPr>
          <p:cNvPr id="9" name="Slayt Numarası Yer Tutucusu 8"/>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243990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14BED90-B6F4-4F58-85CF-18807DA19717}" type="datetime1">
              <a:rPr lang="tr-TR" smtClean="0"/>
              <a:t>28.11.2019</a:t>
            </a:fld>
            <a:endParaRPr lang="tr-TR"/>
          </a:p>
        </p:txBody>
      </p:sp>
      <p:sp>
        <p:nvSpPr>
          <p:cNvPr id="4" name="Altbilgi Yer Tutucusu 3"/>
          <p:cNvSpPr>
            <a:spLocks noGrp="1"/>
          </p:cNvSpPr>
          <p:nvPr>
            <p:ph type="ftr" sz="quarter" idx="11"/>
          </p:nvPr>
        </p:nvSpPr>
        <p:spPr/>
        <p:txBody>
          <a:bodyPr/>
          <a:lstStyle/>
          <a:p>
            <a:r>
              <a:rPr lang="tr-TR" smtClean="0"/>
              <a:t>DÖRTYOL RAM</a:t>
            </a:r>
            <a:endParaRPr lang="tr-TR"/>
          </a:p>
        </p:txBody>
      </p:sp>
      <p:sp>
        <p:nvSpPr>
          <p:cNvPr id="5" name="Slayt Numarası Yer Tutucusu 4"/>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428089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9F72A5-F845-4731-844E-F16E6885FEF5}" type="datetime1">
              <a:rPr lang="tr-TR" smtClean="0"/>
              <a:t>28.11.2019</a:t>
            </a:fld>
            <a:endParaRPr lang="tr-TR"/>
          </a:p>
        </p:txBody>
      </p:sp>
      <p:sp>
        <p:nvSpPr>
          <p:cNvPr id="3" name="Altbilgi Yer Tutucusu 2"/>
          <p:cNvSpPr>
            <a:spLocks noGrp="1"/>
          </p:cNvSpPr>
          <p:nvPr>
            <p:ph type="ftr" sz="quarter" idx="11"/>
          </p:nvPr>
        </p:nvSpPr>
        <p:spPr/>
        <p:txBody>
          <a:bodyPr/>
          <a:lstStyle/>
          <a:p>
            <a:r>
              <a:rPr lang="tr-TR" smtClean="0"/>
              <a:t>DÖRTYOL RAM</a:t>
            </a:r>
            <a:endParaRPr lang="tr-TR"/>
          </a:p>
        </p:txBody>
      </p:sp>
      <p:sp>
        <p:nvSpPr>
          <p:cNvPr id="4" name="Slayt Numarası Yer Tutucusu 3"/>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37825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4A420CF-9C2A-452D-B8E1-29268C7E0C36}" type="datetime1">
              <a:rPr lang="tr-TR" smtClean="0"/>
              <a:t>28.11.2019</a:t>
            </a:fld>
            <a:endParaRPr lang="tr-TR"/>
          </a:p>
        </p:txBody>
      </p:sp>
      <p:sp>
        <p:nvSpPr>
          <p:cNvPr id="6" name="Altbilgi Yer Tutucusu 5"/>
          <p:cNvSpPr>
            <a:spLocks noGrp="1"/>
          </p:cNvSpPr>
          <p:nvPr>
            <p:ph type="ftr" sz="quarter" idx="11"/>
          </p:nvPr>
        </p:nvSpPr>
        <p:spPr/>
        <p:txBody>
          <a:bodyPr/>
          <a:lstStyle/>
          <a:p>
            <a:r>
              <a:rPr lang="tr-TR" smtClean="0"/>
              <a:t>DÖRTYOL RAM</a:t>
            </a:r>
            <a:endParaRPr lang="tr-TR"/>
          </a:p>
        </p:txBody>
      </p:sp>
      <p:sp>
        <p:nvSpPr>
          <p:cNvPr id="7" name="Slayt Numarası Yer Tutucusu 6"/>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3942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BEB31DD-6D10-4CC9-B772-E1B6D4903DCC}" type="datetime1">
              <a:rPr lang="tr-TR" smtClean="0"/>
              <a:t>28.11.2019</a:t>
            </a:fld>
            <a:endParaRPr lang="tr-TR"/>
          </a:p>
        </p:txBody>
      </p:sp>
      <p:sp>
        <p:nvSpPr>
          <p:cNvPr id="5" name="Footer Placeholder 4"/>
          <p:cNvSpPr>
            <a:spLocks noGrp="1"/>
          </p:cNvSpPr>
          <p:nvPr>
            <p:ph type="ftr" sz="quarter" idx="11"/>
          </p:nvPr>
        </p:nvSpPr>
        <p:spPr/>
        <p:txBody>
          <a:bodyPr/>
          <a:lstStyle/>
          <a:p>
            <a:r>
              <a:rPr lang="tr-TR" smtClean="0"/>
              <a:t>DÖRTYOL RAM</a:t>
            </a:r>
            <a:endParaRPr lang="tr-TR"/>
          </a:p>
        </p:txBody>
      </p:sp>
      <p:sp>
        <p:nvSpPr>
          <p:cNvPr id="6" name="Slide Number Placeholder 5"/>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6563F9-E0C8-42B9-8A9B-37F6DD681F9F}" type="datetime1">
              <a:rPr lang="tr-TR" smtClean="0"/>
              <a:t>28.11.2019</a:t>
            </a:fld>
            <a:endParaRPr lang="tr-TR"/>
          </a:p>
        </p:txBody>
      </p:sp>
      <p:sp>
        <p:nvSpPr>
          <p:cNvPr id="6" name="Altbilgi Yer Tutucusu 5"/>
          <p:cNvSpPr>
            <a:spLocks noGrp="1"/>
          </p:cNvSpPr>
          <p:nvPr>
            <p:ph type="ftr" sz="quarter" idx="11"/>
          </p:nvPr>
        </p:nvSpPr>
        <p:spPr/>
        <p:txBody>
          <a:bodyPr/>
          <a:lstStyle/>
          <a:p>
            <a:r>
              <a:rPr lang="tr-TR" smtClean="0"/>
              <a:t>DÖRTYOL RAM</a:t>
            </a:r>
            <a:endParaRPr lang="tr-TR"/>
          </a:p>
        </p:txBody>
      </p:sp>
      <p:sp>
        <p:nvSpPr>
          <p:cNvPr id="7" name="Slayt Numarası Yer Tutucusu 6"/>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227632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3F4A04-0DD2-48DB-ABFD-D7E52F9FCA28}" type="datetime1">
              <a:rPr lang="tr-TR" smtClean="0"/>
              <a:t>28.11.2019</a:t>
            </a:fld>
            <a:endParaRPr lang="tr-TR"/>
          </a:p>
        </p:txBody>
      </p:sp>
      <p:sp>
        <p:nvSpPr>
          <p:cNvPr id="5" name="Altbilgi Yer Tutucusu 4"/>
          <p:cNvSpPr>
            <a:spLocks noGrp="1"/>
          </p:cNvSpPr>
          <p:nvPr>
            <p:ph type="ftr" sz="quarter" idx="11"/>
          </p:nvPr>
        </p:nvSpPr>
        <p:spPr/>
        <p:txBody>
          <a:bodyPr/>
          <a:lstStyle/>
          <a:p>
            <a:r>
              <a:rPr lang="tr-TR" smtClean="0"/>
              <a:t>DÖRTYOL RAM</a:t>
            </a:r>
            <a:endParaRPr lang="tr-TR"/>
          </a:p>
        </p:txBody>
      </p:sp>
      <p:sp>
        <p:nvSpPr>
          <p:cNvPr id="6" name="Slayt Numarası Yer Tutucusu 5"/>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212423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9C0211-69DD-4B31-BC4E-02E54F036B4B}" type="datetime1">
              <a:rPr lang="tr-TR" smtClean="0"/>
              <a:t>28.11.2019</a:t>
            </a:fld>
            <a:endParaRPr lang="tr-TR"/>
          </a:p>
        </p:txBody>
      </p:sp>
      <p:sp>
        <p:nvSpPr>
          <p:cNvPr id="5" name="Altbilgi Yer Tutucusu 4"/>
          <p:cNvSpPr>
            <a:spLocks noGrp="1"/>
          </p:cNvSpPr>
          <p:nvPr>
            <p:ph type="ftr" sz="quarter" idx="11"/>
          </p:nvPr>
        </p:nvSpPr>
        <p:spPr/>
        <p:txBody>
          <a:bodyPr/>
          <a:lstStyle/>
          <a:p>
            <a:r>
              <a:rPr lang="tr-TR" smtClean="0"/>
              <a:t>DÖRTYOL RAM</a:t>
            </a:r>
            <a:endParaRPr lang="tr-TR"/>
          </a:p>
        </p:txBody>
      </p:sp>
      <p:sp>
        <p:nvSpPr>
          <p:cNvPr id="6" name="Slayt Numarası Yer Tutucusu 5"/>
          <p:cNvSpPr>
            <a:spLocks noGrp="1"/>
          </p:cNvSpPr>
          <p:nvPr>
            <p:ph type="sldNum" sz="quarter" idx="12"/>
          </p:nvPr>
        </p:nvSpPr>
        <p:spPr/>
        <p:txBody>
          <a:bodyPr/>
          <a:lstStyle/>
          <a:p>
            <a:fld id="{4729A065-0DA0-4CB5-AAC5-1DB39EA6C78A}" type="slidenum">
              <a:rPr lang="tr-TR" smtClean="0"/>
              <a:t>‹#›</a:t>
            </a:fld>
            <a:endParaRPr lang="tr-TR"/>
          </a:p>
        </p:txBody>
      </p:sp>
    </p:spTree>
    <p:extLst>
      <p:ext uri="{BB962C8B-B14F-4D97-AF65-F5344CB8AC3E}">
        <p14:creationId xmlns:p14="http://schemas.microsoft.com/office/powerpoint/2010/main" val="339675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4E5C3E1-A3C6-4583-AFFF-1843FE8CE017}" type="datetime1">
              <a:rPr lang="tr-TR" smtClean="0"/>
              <a:t>28.11.2019</a:t>
            </a:fld>
            <a:endParaRPr lang="tr-TR"/>
          </a:p>
        </p:txBody>
      </p:sp>
      <p:sp>
        <p:nvSpPr>
          <p:cNvPr id="5" name="Footer Placeholder 4"/>
          <p:cNvSpPr>
            <a:spLocks noGrp="1"/>
          </p:cNvSpPr>
          <p:nvPr>
            <p:ph type="ftr" sz="quarter" idx="11"/>
          </p:nvPr>
        </p:nvSpPr>
        <p:spPr/>
        <p:txBody>
          <a:bodyPr/>
          <a:lstStyle/>
          <a:p>
            <a:r>
              <a:rPr lang="tr-TR" smtClean="0"/>
              <a:t>DÖRTYOL RAM</a:t>
            </a:r>
            <a:endParaRPr lang="tr-TR"/>
          </a:p>
        </p:txBody>
      </p:sp>
      <p:sp>
        <p:nvSpPr>
          <p:cNvPr id="6" name="Slide Number Placeholder 5"/>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2A6FA9D-DEF1-446F-A65D-5BBA51117874}" type="datetime1">
              <a:rPr lang="tr-TR" smtClean="0"/>
              <a:t>28.11.2019</a:t>
            </a:fld>
            <a:endParaRPr lang="tr-TR"/>
          </a:p>
        </p:txBody>
      </p:sp>
      <p:sp>
        <p:nvSpPr>
          <p:cNvPr id="6" name="Footer Placeholder 5"/>
          <p:cNvSpPr>
            <a:spLocks noGrp="1"/>
          </p:cNvSpPr>
          <p:nvPr>
            <p:ph type="ftr" sz="quarter" idx="11"/>
          </p:nvPr>
        </p:nvSpPr>
        <p:spPr/>
        <p:txBody>
          <a:bodyPr/>
          <a:lstStyle/>
          <a:p>
            <a:r>
              <a:rPr lang="tr-TR" smtClean="0"/>
              <a:t>DÖRTYOL RAM</a:t>
            </a:r>
            <a:endParaRPr lang="tr-TR"/>
          </a:p>
        </p:txBody>
      </p:sp>
      <p:sp>
        <p:nvSpPr>
          <p:cNvPr id="7" name="Slide Number Placeholder 6"/>
          <p:cNvSpPr>
            <a:spLocks noGrp="1"/>
          </p:cNvSpPr>
          <p:nvPr>
            <p:ph type="sldNum" sz="quarter" idx="12"/>
          </p:nvPr>
        </p:nvSpPr>
        <p:spPr/>
        <p:txBody>
          <a:bodyPr/>
          <a:lstStyle/>
          <a:p>
            <a:fld id="{4729A065-0DA0-4CB5-AAC5-1DB39EA6C78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454006-8787-4CA7-BFC6-721D01B22293}" type="datetime1">
              <a:rPr lang="tr-TR" smtClean="0"/>
              <a:t>28.11.2019</a:t>
            </a:fld>
            <a:endParaRPr lang="tr-TR"/>
          </a:p>
        </p:txBody>
      </p:sp>
      <p:sp>
        <p:nvSpPr>
          <p:cNvPr id="8" name="Footer Placeholder 7"/>
          <p:cNvSpPr>
            <a:spLocks noGrp="1"/>
          </p:cNvSpPr>
          <p:nvPr>
            <p:ph type="ftr" sz="quarter" idx="11"/>
          </p:nvPr>
        </p:nvSpPr>
        <p:spPr/>
        <p:txBody>
          <a:bodyPr/>
          <a:lstStyle/>
          <a:p>
            <a:r>
              <a:rPr lang="tr-TR" smtClean="0"/>
              <a:t>DÖRTYOL RAM</a:t>
            </a:r>
            <a:endParaRPr lang="tr-TR"/>
          </a:p>
        </p:txBody>
      </p:sp>
      <p:sp>
        <p:nvSpPr>
          <p:cNvPr id="9" name="Slide Number Placeholder 8"/>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E1D04EA-1C29-431D-A36C-BA3008C20E19}" type="datetime1">
              <a:rPr lang="tr-TR" smtClean="0"/>
              <a:t>28.11.2019</a:t>
            </a:fld>
            <a:endParaRPr lang="tr-TR"/>
          </a:p>
        </p:txBody>
      </p:sp>
      <p:sp>
        <p:nvSpPr>
          <p:cNvPr id="4" name="Footer Placeholder 3"/>
          <p:cNvSpPr>
            <a:spLocks noGrp="1"/>
          </p:cNvSpPr>
          <p:nvPr>
            <p:ph type="ftr" sz="quarter" idx="11"/>
          </p:nvPr>
        </p:nvSpPr>
        <p:spPr/>
        <p:txBody>
          <a:bodyPr/>
          <a:lstStyle/>
          <a:p>
            <a:r>
              <a:rPr lang="tr-TR" smtClean="0"/>
              <a:t>DÖRTYOL RAM</a:t>
            </a:r>
            <a:endParaRPr lang="tr-TR"/>
          </a:p>
        </p:txBody>
      </p:sp>
      <p:sp>
        <p:nvSpPr>
          <p:cNvPr id="5" name="Slide Number Placeholder 4"/>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77269-7F80-4B89-991E-0096910B1F04}" type="datetime1">
              <a:rPr lang="tr-TR" smtClean="0"/>
              <a:t>28.11.2019</a:t>
            </a:fld>
            <a:endParaRPr lang="tr-TR"/>
          </a:p>
        </p:txBody>
      </p:sp>
      <p:sp>
        <p:nvSpPr>
          <p:cNvPr id="3" name="Footer Placeholder 2"/>
          <p:cNvSpPr>
            <a:spLocks noGrp="1"/>
          </p:cNvSpPr>
          <p:nvPr>
            <p:ph type="ftr" sz="quarter" idx="11"/>
          </p:nvPr>
        </p:nvSpPr>
        <p:spPr/>
        <p:txBody>
          <a:bodyPr/>
          <a:lstStyle/>
          <a:p>
            <a:r>
              <a:rPr lang="tr-TR" smtClean="0"/>
              <a:t>DÖRTYOL RAM</a:t>
            </a:r>
            <a:endParaRPr lang="tr-TR"/>
          </a:p>
        </p:txBody>
      </p:sp>
      <p:sp>
        <p:nvSpPr>
          <p:cNvPr id="4" name="Slide Number Placeholder 3"/>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6978A9-40A9-4B23-8E07-496689DE06C1}" type="datetime1">
              <a:rPr lang="tr-TR" smtClean="0"/>
              <a:t>28.11.2019</a:t>
            </a:fld>
            <a:endParaRPr lang="tr-TR"/>
          </a:p>
        </p:txBody>
      </p:sp>
      <p:sp>
        <p:nvSpPr>
          <p:cNvPr id="7" name="Slide Number Placeholder 6"/>
          <p:cNvSpPr>
            <a:spLocks noGrp="1"/>
          </p:cNvSpPr>
          <p:nvPr>
            <p:ph type="sldNum" sz="quarter" idx="12"/>
          </p:nvPr>
        </p:nvSpPr>
        <p:spPr/>
        <p:txBody>
          <a:bodyPr/>
          <a:lstStyle/>
          <a:p>
            <a:fld id="{4729A065-0DA0-4CB5-AAC5-1DB39EA6C78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DÖRTYOL RAM</a:t>
            </a:r>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19F65EF-03E4-4812-8D94-5182F17B350D}" type="datetime1">
              <a:rPr lang="tr-TR" smtClean="0"/>
              <a:t>28.11.2019</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tr-TR" smtClean="0"/>
              <a:t>DÖRTYOL RAM</a:t>
            </a:r>
            <a:endParaRPr lang="tr-TR"/>
          </a:p>
        </p:txBody>
      </p:sp>
      <p:sp>
        <p:nvSpPr>
          <p:cNvPr id="7" name="Slide Number Placeholder 6"/>
          <p:cNvSpPr>
            <a:spLocks noGrp="1"/>
          </p:cNvSpPr>
          <p:nvPr>
            <p:ph type="sldNum" sz="quarter" idx="12"/>
          </p:nvPr>
        </p:nvSpPr>
        <p:spPr/>
        <p:txBody>
          <a:bodyPr/>
          <a:lstStyle/>
          <a:p>
            <a:fld id="{4729A065-0DA0-4CB5-AAC5-1DB39EA6C78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44B4CA6-2A61-4D40-B52B-F86B1A8BFDA4}" type="datetime1">
              <a:rPr lang="tr-TR" smtClean="0"/>
              <a:t>28.11.2019</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tr-TR" smtClean="0"/>
              <a:t>DÖRTYOL RAM</a:t>
            </a:r>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729A065-0DA0-4CB5-AAC5-1DB39EA6C78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1D378-692B-4412-A5B0-102F263AAD1A}" type="datetime1">
              <a:rPr lang="tr-TR" smtClean="0"/>
              <a:t>28.11.2019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DÖRTYOL RAM</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65-0DA0-4CB5-AAC5-1DB39EA6C78A}" type="slidenum">
              <a:rPr lang="tr-TR" smtClean="0"/>
              <a:t>‹#›</a:t>
            </a:fld>
            <a:endParaRPr lang="tr-TR"/>
          </a:p>
        </p:txBody>
      </p:sp>
    </p:spTree>
    <p:extLst>
      <p:ext uri="{BB962C8B-B14F-4D97-AF65-F5344CB8AC3E}">
        <p14:creationId xmlns:p14="http://schemas.microsoft.com/office/powerpoint/2010/main" val="1297122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315" y="548680"/>
            <a:ext cx="4572000" cy="4221088"/>
          </a:xfrm>
        </p:spPr>
        <p:txBody>
          <a:bodyPr>
            <a:normAutofit/>
          </a:bodyPr>
          <a:lstStyle/>
          <a:p>
            <a:pPr algn="ctr"/>
            <a:r>
              <a:rPr lang="tr-TR" sz="4400" b="1" dirty="0" smtClean="0">
                <a:solidFill>
                  <a:schemeClr val="bg1"/>
                </a:solidFill>
              </a:rPr>
              <a:t>AİLE </a:t>
            </a:r>
            <a:br>
              <a:rPr lang="tr-TR" sz="4400" b="1" dirty="0" smtClean="0">
                <a:solidFill>
                  <a:schemeClr val="bg1"/>
                </a:solidFill>
              </a:rPr>
            </a:br>
            <a:r>
              <a:rPr lang="tr-TR" sz="4400" b="1" dirty="0">
                <a:solidFill>
                  <a:schemeClr val="bg1"/>
                </a:solidFill>
              </a:rPr>
              <a:t/>
            </a:r>
            <a:br>
              <a:rPr lang="tr-TR" sz="4400" b="1" dirty="0">
                <a:solidFill>
                  <a:schemeClr val="bg1"/>
                </a:solidFill>
              </a:rPr>
            </a:br>
            <a:r>
              <a:rPr lang="tr-TR" sz="4400" b="1" dirty="0" smtClean="0">
                <a:solidFill>
                  <a:schemeClr val="bg1"/>
                </a:solidFill>
              </a:rPr>
              <a:t>YAŞAM </a:t>
            </a:r>
            <a:br>
              <a:rPr lang="tr-TR" sz="4400" b="1" dirty="0" smtClean="0">
                <a:solidFill>
                  <a:schemeClr val="bg1"/>
                </a:solidFill>
              </a:rPr>
            </a:br>
            <a:r>
              <a:rPr lang="tr-TR" sz="4400" b="1" dirty="0">
                <a:solidFill>
                  <a:schemeClr val="bg1"/>
                </a:solidFill>
              </a:rPr>
              <a:t/>
            </a:r>
            <a:br>
              <a:rPr lang="tr-TR" sz="4400" b="1" dirty="0">
                <a:solidFill>
                  <a:schemeClr val="bg1"/>
                </a:solidFill>
              </a:rPr>
            </a:br>
            <a:r>
              <a:rPr lang="tr-TR" sz="4400" b="1" dirty="0" smtClean="0">
                <a:solidFill>
                  <a:schemeClr val="bg1"/>
                </a:solidFill>
              </a:rPr>
              <a:t>BECERİLERİ</a:t>
            </a:r>
            <a:endParaRPr lang="tr-TR" sz="4400" b="1" dirty="0">
              <a:solidFill>
                <a:schemeClr val="bg1"/>
              </a:solidFill>
            </a:endParaRPr>
          </a:p>
        </p:txBody>
      </p:sp>
      <p:sp>
        <p:nvSpPr>
          <p:cNvPr id="3" name="Alt Başlık 2"/>
          <p:cNvSpPr>
            <a:spLocks noGrp="1"/>
          </p:cNvSpPr>
          <p:nvPr>
            <p:ph type="subTitle" idx="1"/>
          </p:nvPr>
        </p:nvSpPr>
        <p:spPr>
          <a:xfrm>
            <a:off x="4572000" y="4869161"/>
            <a:ext cx="3672408" cy="785427"/>
          </a:xfrm>
        </p:spPr>
        <p:txBody>
          <a:bodyPr>
            <a:normAutofit/>
          </a:bodyPr>
          <a:lstStyle/>
          <a:p>
            <a:pPr algn="ctr"/>
            <a:r>
              <a:rPr lang="tr-TR" sz="1600" b="1" dirty="0" smtClean="0">
                <a:latin typeface="Calibri" panose="020F0502020204030204" pitchFamily="34" charset="0"/>
                <a:cs typeface="Calibri" panose="020F0502020204030204" pitchFamily="34" charset="0"/>
              </a:rPr>
              <a:t>Dörtyol Rehberlik ve Araştırma Merkezi</a:t>
            </a:r>
          </a:p>
          <a:p>
            <a:pPr algn="ctr"/>
            <a:r>
              <a:rPr lang="tr-TR" sz="1400" b="1" dirty="0" smtClean="0">
                <a:latin typeface="Calibri" panose="020F0502020204030204" pitchFamily="34" charset="0"/>
                <a:cs typeface="Calibri" panose="020F0502020204030204" pitchFamily="34" charset="0"/>
              </a:rPr>
              <a:t>Rehberlik ve Psikolojik Danışmanlık Bölümü</a:t>
            </a:r>
            <a:endParaRPr lang="tr-TR" sz="1400" b="1"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449459"/>
            <a:ext cx="2088232" cy="2088232"/>
          </a:xfrm>
          <a:prstGeom prst="rect">
            <a:avLst/>
          </a:prstGeom>
        </p:spPr>
      </p:pic>
    </p:spTree>
    <p:extLst>
      <p:ext uri="{BB962C8B-B14F-4D97-AF65-F5344CB8AC3E}">
        <p14:creationId xmlns:p14="http://schemas.microsoft.com/office/powerpoint/2010/main" val="48621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124744"/>
            <a:ext cx="7632848" cy="4707885"/>
          </a:xfrm>
        </p:spPr>
        <p:txBody>
          <a:bodyPr>
            <a:normAutofit/>
          </a:bodyPr>
          <a:lstStyle/>
          <a:p>
            <a:pPr algn="just"/>
            <a:r>
              <a:rPr lang="tr-TR" sz="2000" dirty="0">
                <a:latin typeface="Calibri" panose="020F0502020204030204" pitchFamily="34" charset="0"/>
                <a:cs typeface="Calibri" panose="020F0502020204030204" pitchFamily="34" charset="0"/>
              </a:rPr>
              <a:t>Karşınızdaki kişinin ne söylemeye çalıştığını anlamaya gayret edin. Doğru anladığınızdan emin olabilmek için karşınızdaki kişinin söylediklerini netleştirin</a:t>
            </a:r>
            <a:r>
              <a:rPr lang="tr-TR" sz="2000" dirty="0" smtClean="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a:p>
            <a:pPr algn="just"/>
            <a:r>
              <a:rPr lang="tr-TR" sz="2000" dirty="0">
                <a:latin typeface="Calibri" panose="020F0502020204030204" pitchFamily="34" charset="0"/>
                <a:cs typeface="Calibri" panose="020F0502020204030204" pitchFamily="34" charset="0"/>
              </a:rPr>
              <a:t>Yani ona sorular sorarak anlattıklarını açabilmesini ve konu hakkında ayrıntılı düşünebilmesini sağlayın. Örneğin “Sen ona nazikçe yaklaştığın hâlde o sana kaba bir cevap mı verdi? Peki sen bu durumda ne yaptın</a:t>
            </a:r>
            <a:r>
              <a:rPr lang="tr-TR" sz="2000" dirty="0" smtClean="0">
                <a:latin typeface="Calibri" panose="020F0502020204030204" pitchFamily="34" charset="0"/>
                <a:cs typeface="Calibri" panose="020F0502020204030204" pitchFamily="34" charset="0"/>
              </a:rPr>
              <a:t>?”</a:t>
            </a:r>
          </a:p>
          <a:p>
            <a:pPr algn="just"/>
            <a:endParaRPr lang="tr-TR" sz="2000" dirty="0" smtClean="0">
              <a:latin typeface="Calibri" panose="020F0502020204030204" pitchFamily="34" charset="0"/>
              <a:cs typeface="Calibri" panose="020F0502020204030204" pitchFamily="34" charset="0"/>
            </a:endParaRPr>
          </a:p>
          <a:p>
            <a:pPr algn="just"/>
            <a:r>
              <a:rPr lang="tr-TR" sz="2000" dirty="0">
                <a:latin typeface="Calibri" panose="020F0502020204030204" pitchFamily="34" charset="0"/>
                <a:cs typeface="Calibri" panose="020F0502020204030204" pitchFamily="34" charset="0"/>
              </a:rPr>
              <a:t>Karşınızdaki kişinin ne söylemek istediği üzerinde düşünüp bu sefer siz kendi cümlelerinizle bir kez daha ifade edin. Örneğin “Yani sen onunla barışmak için pek çok yol denedin ama yine de reddedildiğini hissettin.”</a:t>
            </a:r>
          </a:p>
          <a:p>
            <a:pPr algn="just"/>
            <a:endParaRPr lang="tr-TR" sz="1800" dirty="0">
              <a:latin typeface="Calibri" panose="020F0502020204030204" pitchFamily="34" charset="0"/>
              <a:cs typeface="Calibri" panose="020F0502020204030204" pitchFamily="34" charset="0"/>
            </a:endParaRPr>
          </a:p>
          <a:p>
            <a:endParaRPr lang="tr-TR" dirty="0"/>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13265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124744"/>
            <a:ext cx="7776864" cy="5256584"/>
          </a:xfrm>
        </p:spPr>
        <p:txBody>
          <a:bodyPr>
            <a:normAutofit/>
          </a:bodyPr>
          <a:lstStyle/>
          <a:p>
            <a:pPr algn="just"/>
            <a:r>
              <a:rPr lang="tr-TR" sz="2200" dirty="0" smtClean="0">
                <a:latin typeface="Calibri" panose="020F0502020204030204" pitchFamily="34" charset="0"/>
                <a:cs typeface="Calibri" panose="020F0502020204030204" pitchFamily="34" charset="0"/>
              </a:rPr>
              <a:t>Anlatılanların </a:t>
            </a:r>
            <a:r>
              <a:rPr lang="tr-TR" sz="2200" dirty="0">
                <a:latin typeface="Calibri" panose="020F0502020204030204" pitchFamily="34" charset="0"/>
                <a:cs typeface="Calibri" panose="020F0502020204030204" pitchFamily="34" charset="0"/>
              </a:rPr>
              <a:t>altında yatan duyguyu </a:t>
            </a:r>
            <a:r>
              <a:rPr lang="tr-TR" sz="2200" dirty="0" smtClean="0">
                <a:latin typeface="Calibri" panose="020F0502020204030204" pitchFamily="34" charset="0"/>
                <a:cs typeface="Calibri" panose="020F0502020204030204" pitchFamily="34" charset="0"/>
              </a:rPr>
              <a:t>anlamaya çalışın</a:t>
            </a:r>
            <a:r>
              <a:rPr lang="tr-TR" sz="2200" dirty="0">
                <a:latin typeface="Calibri" panose="020F0502020204030204" pitchFamily="34" charset="0"/>
                <a:cs typeface="Calibri" panose="020F0502020204030204" pitchFamily="34" charset="0"/>
              </a:rPr>
              <a:t>. Onun duygularını anladığınızı belli </a:t>
            </a:r>
            <a:r>
              <a:rPr lang="tr-TR" sz="2200" dirty="0" smtClean="0">
                <a:latin typeface="Calibri" panose="020F0502020204030204" pitchFamily="34" charset="0"/>
                <a:cs typeface="Calibri" panose="020F0502020204030204" pitchFamily="34" charset="0"/>
              </a:rPr>
              <a:t>etmek için </a:t>
            </a:r>
            <a:r>
              <a:rPr lang="tr-TR" sz="2200" dirty="0">
                <a:latin typeface="Calibri" panose="020F0502020204030204" pitchFamily="34" charset="0"/>
                <a:cs typeface="Calibri" panose="020F0502020204030204" pitchFamily="34" charset="0"/>
              </a:rPr>
              <a:t>ondan aldığınız mesajları ona yansıtın. </a:t>
            </a:r>
            <a:r>
              <a:rPr lang="tr-TR" sz="2200" dirty="0" smtClean="0">
                <a:latin typeface="Calibri" panose="020F0502020204030204" pitchFamily="34" charset="0"/>
                <a:cs typeface="Calibri" panose="020F0502020204030204" pitchFamily="34" charset="0"/>
              </a:rPr>
              <a:t>Örneğin “Kaygılısın</a:t>
            </a:r>
            <a:r>
              <a:rPr lang="tr-TR" sz="2200" dirty="0">
                <a:latin typeface="Calibri" panose="020F0502020204030204" pitchFamily="34" charset="0"/>
                <a:cs typeface="Calibri" panose="020F0502020204030204" pitchFamily="34" charset="0"/>
              </a:rPr>
              <a:t>, sahip olduğun hangi kaynak ve </a:t>
            </a:r>
            <a:r>
              <a:rPr lang="tr-TR" sz="2200" dirty="0" smtClean="0">
                <a:latin typeface="Calibri" panose="020F0502020204030204" pitchFamily="34" charset="0"/>
                <a:cs typeface="Calibri" panose="020F0502020204030204" pitchFamily="34" charset="0"/>
              </a:rPr>
              <a:t>özellikler daha </a:t>
            </a:r>
            <a:r>
              <a:rPr lang="tr-TR" sz="2200" dirty="0">
                <a:latin typeface="Calibri" panose="020F0502020204030204" pitchFamily="34" charset="0"/>
                <a:cs typeface="Calibri" panose="020F0502020204030204" pitchFamily="34" charset="0"/>
              </a:rPr>
              <a:t>iyi hissetmeni sağlar</a:t>
            </a:r>
            <a:r>
              <a:rPr lang="tr-TR" sz="2200" dirty="0" smtClean="0">
                <a:latin typeface="Calibri" panose="020F0502020204030204" pitchFamily="34" charset="0"/>
                <a:cs typeface="Calibri" panose="020F0502020204030204" pitchFamily="34" charset="0"/>
              </a:rPr>
              <a:t>?”</a:t>
            </a:r>
          </a:p>
          <a:p>
            <a:pPr algn="just"/>
            <a:endParaRPr lang="tr-TR" sz="2200" dirty="0">
              <a:latin typeface="Calibri" panose="020F0502020204030204" pitchFamily="34" charset="0"/>
              <a:cs typeface="Calibri" panose="020F0502020204030204" pitchFamily="34" charset="0"/>
            </a:endParaRPr>
          </a:p>
          <a:p>
            <a:pPr algn="just"/>
            <a:r>
              <a:rPr lang="tr-TR" sz="2200" dirty="0" smtClean="0">
                <a:latin typeface="Calibri" panose="020F0502020204030204" pitchFamily="34" charset="0"/>
                <a:cs typeface="Calibri" panose="020F0502020204030204" pitchFamily="34" charset="0"/>
              </a:rPr>
              <a:t>Sonuç </a:t>
            </a:r>
            <a:r>
              <a:rPr lang="tr-TR" sz="2200" dirty="0">
                <a:latin typeface="Calibri" panose="020F0502020204030204" pitchFamily="34" charset="0"/>
                <a:cs typeface="Calibri" panose="020F0502020204030204" pitchFamily="34" charset="0"/>
              </a:rPr>
              <a:t>olarak çıkarttığınız ana fikri özetleyin. </a:t>
            </a:r>
            <a:r>
              <a:rPr lang="tr-TR" sz="2200" dirty="0" smtClean="0">
                <a:latin typeface="Calibri" panose="020F0502020204030204" pitchFamily="34" charset="0"/>
                <a:cs typeface="Calibri" panose="020F0502020204030204" pitchFamily="34" charset="0"/>
              </a:rPr>
              <a:t>Örneğin “Sonuçta </a:t>
            </a:r>
            <a:r>
              <a:rPr lang="tr-TR" sz="2200" dirty="0">
                <a:latin typeface="Calibri" panose="020F0502020204030204" pitchFamily="34" charset="0"/>
                <a:cs typeface="Calibri" panose="020F0502020204030204" pitchFamily="34" charset="0"/>
              </a:rPr>
              <a:t>hiç beklemediğin bir kişiden böyle </a:t>
            </a:r>
            <a:r>
              <a:rPr lang="tr-TR" sz="2200" dirty="0" smtClean="0">
                <a:latin typeface="Calibri" panose="020F0502020204030204" pitchFamily="34" charset="0"/>
                <a:cs typeface="Calibri" panose="020F0502020204030204" pitchFamily="34" charset="0"/>
              </a:rPr>
              <a:t>bir tepki </a:t>
            </a:r>
            <a:r>
              <a:rPr lang="tr-TR" sz="2200" dirty="0">
                <a:latin typeface="Calibri" panose="020F0502020204030204" pitchFamily="34" charset="0"/>
                <a:cs typeface="Calibri" panose="020F0502020204030204" pitchFamily="34" charset="0"/>
              </a:rPr>
              <a:t>görmüş olmak seni üzmüş anlaşılan</a:t>
            </a:r>
            <a:r>
              <a:rPr lang="tr-TR" sz="2200" dirty="0" smtClean="0">
                <a:latin typeface="Calibri" panose="020F0502020204030204" pitchFamily="34" charset="0"/>
                <a:cs typeface="Calibri" panose="020F0502020204030204" pitchFamily="34" charset="0"/>
              </a:rPr>
              <a:t>.”</a:t>
            </a:r>
          </a:p>
          <a:p>
            <a:pPr algn="just"/>
            <a:endParaRPr lang="tr-TR" sz="2200" dirty="0">
              <a:latin typeface="Calibri" panose="020F0502020204030204" pitchFamily="34" charset="0"/>
              <a:cs typeface="Calibri" panose="020F0502020204030204" pitchFamily="34" charset="0"/>
            </a:endParaRPr>
          </a:p>
          <a:p>
            <a:pPr algn="just"/>
            <a:r>
              <a:rPr lang="tr-TR" sz="2200" dirty="0" smtClean="0">
                <a:latin typeface="Calibri" panose="020F0502020204030204" pitchFamily="34" charset="0"/>
                <a:cs typeface="Calibri" panose="020F0502020204030204" pitchFamily="34" charset="0"/>
              </a:rPr>
              <a:t>Sizinle </a:t>
            </a:r>
            <a:r>
              <a:rPr lang="tr-TR" sz="2200" dirty="0">
                <a:latin typeface="Calibri" panose="020F0502020204030204" pitchFamily="34" charset="0"/>
                <a:cs typeface="Calibri" panose="020F0502020204030204" pitchFamily="34" charset="0"/>
              </a:rPr>
              <a:t>paylaştıkları ve anlatma çabası için ona </a:t>
            </a:r>
            <a:r>
              <a:rPr lang="tr-TR" sz="2200" dirty="0" smtClean="0">
                <a:latin typeface="Calibri" panose="020F0502020204030204" pitchFamily="34" charset="0"/>
                <a:cs typeface="Calibri" panose="020F0502020204030204" pitchFamily="34" charset="0"/>
              </a:rPr>
              <a:t>teşekkür edin</a:t>
            </a:r>
            <a:r>
              <a:rPr lang="tr-TR" sz="2200" dirty="0">
                <a:latin typeface="Calibri" panose="020F0502020204030204" pitchFamily="34" charset="0"/>
                <a:cs typeface="Calibri" panose="020F0502020204030204" pitchFamily="34" charset="0"/>
              </a:rPr>
              <a:t>.</a:t>
            </a: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961831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580" y="3212976"/>
            <a:ext cx="7488832" cy="3312368"/>
          </a:xfrm>
        </p:spPr>
        <p:txBody>
          <a:bodyPr>
            <a:normAutofit fontScale="85000" lnSpcReduction="20000"/>
          </a:bodyPr>
          <a:lstStyle/>
          <a:p>
            <a:pPr marL="68580" indent="0" algn="ctr">
              <a:buNone/>
            </a:pPr>
            <a:r>
              <a:rPr lang="tr-TR" dirty="0" smtClean="0"/>
              <a:t>Önceleri </a:t>
            </a:r>
            <a:r>
              <a:rPr lang="tr-TR" dirty="0"/>
              <a:t>bu adımları takip etmek </a:t>
            </a:r>
            <a:endParaRPr lang="tr-TR" dirty="0" smtClean="0"/>
          </a:p>
          <a:p>
            <a:pPr marL="68580" indent="0" algn="ctr">
              <a:buNone/>
            </a:pPr>
            <a:r>
              <a:rPr lang="tr-TR" dirty="0" smtClean="0"/>
              <a:t>zor veya karışık </a:t>
            </a:r>
          </a:p>
          <a:p>
            <a:pPr marL="68580" indent="0" algn="ctr">
              <a:buNone/>
            </a:pPr>
            <a:r>
              <a:rPr lang="tr-TR" dirty="0" smtClean="0"/>
              <a:t>gelse de </a:t>
            </a:r>
          </a:p>
          <a:p>
            <a:pPr marL="68580" indent="0" algn="ctr">
              <a:buNone/>
            </a:pPr>
            <a:r>
              <a:rPr lang="tr-TR" dirty="0" smtClean="0"/>
              <a:t>aile </a:t>
            </a:r>
            <a:r>
              <a:rPr lang="tr-TR" dirty="0"/>
              <a:t>üyelerinizden birisi üzerindeki </a:t>
            </a:r>
            <a:endParaRPr lang="tr-TR" dirty="0" smtClean="0"/>
          </a:p>
          <a:p>
            <a:pPr marL="68580" indent="0" algn="ctr">
              <a:buNone/>
            </a:pPr>
            <a:r>
              <a:rPr lang="tr-TR" u="sng" dirty="0" smtClean="0"/>
              <a:t>ilk </a:t>
            </a:r>
            <a:r>
              <a:rPr lang="tr-TR" u="sng" dirty="0"/>
              <a:t>denemenizde </a:t>
            </a:r>
            <a:endParaRPr lang="tr-TR" u="sng" dirty="0" smtClean="0"/>
          </a:p>
          <a:p>
            <a:pPr marL="68580" indent="0" algn="ctr">
              <a:buNone/>
            </a:pPr>
            <a:r>
              <a:rPr lang="tr-TR" dirty="0" smtClean="0"/>
              <a:t>elde </a:t>
            </a:r>
            <a:r>
              <a:rPr lang="tr-TR" dirty="0"/>
              <a:t>ettiğiniz sonuç </a:t>
            </a:r>
            <a:endParaRPr lang="tr-TR" dirty="0" smtClean="0"/>
          </a:p>
          <a:p>
            <a:pPr marL="68580" indent="0" algn="ctr">
              <a:buNone/>
            </a:pPr>
            <a:r>
              <a:rPr lang="tr-TR" dirty="0" smtClean="0"/>
              <a:t>sizi </a:t>
            </a:r>
          </a:p>
          <a:p>
            <a:pPr marL="68580" indent="0" algn="ctr">
              <a:buNone/>
            </a:pPr>
            <a:r>
              <a:rPr lang="tr-TR" dirty="0" smtClean="0"/>
              <a:t>yeterince </a:t>
            </a:r>
            <a:r>
              <a:rPr lang="tr-TR" dirty="0"/>
              <a:t>motive edecektir.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04664"/>
            <a:ext cx="4680520" cy="2376264"/>
          </a:xfrm>
          <a:prstGeom prst="rect">
            <a:avLst/>
          </a:prstGeom>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06219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480720"/>
          </a:xfrm>
        </p:spPr>
        <p:txBody>
          <a:bodyPr>
            <a:normAutofit fontScale="55000" lnSpcReduction="20000"/>
          </a:bodyPr>
          <a:lstStyle/>
          <a:p>
            <a:r>
              <a:rPr lang="tr-TR" sz="4400" b="1" dirty="0"/>
              <a:t>Çatışmaları Önleyen Formül: Ben Dili</a:t>
            </a:r>
          </a:p>
          <a:p>
            <a:endParaRPr lang="tr-TR" dirty="0" smtClean="0"/>
          </a:p>
          <a:p>
            <a:r>
              <a:rPr lang="tr-TR" dirty="0" smtClean="0"/>
              <a:t>Tatlı </a:t>
            </a:r>
            <a:r>
              <a:rPr lang="tr-TR" dirty="0"/>
              <a:t>dil yılanı deliğinden çıkarır. “Ben dili” de öyle. Peki “ben </a:t>
            </a:r>
            <a:r>
              <a:rPr lang="tr-TR" dirty="0" smtClean="0"/>
              <a:t>dili” nedir</a:t>
            </a:r>
            <a:r>
              <a:rPr lang="tr-TR" dirty="0"/>
              <a:t>?</a:t>
            </a:r>
          </a:p>
          <a:p>
            <a:endParaRPr lang="tr-TR" dirty="0" smtClean="0"/>
          </a:p>
          <a:p>
            <a:r>
              <a:rPr lang="tr-TR" dirty="0" smtClean="0"/>
              <a:t>Ailenizin </a:t>
            </a:r>
            <a:r>
              <a:rPr lang="tr-TR" dirty="0"/>
              <a:t>üyelerinden herhangi birisiyle tartışmadan </a:t>
            </a:r>
            <a:r>
              <a:rPr lang="tr-TR" dirty="0" smtClean="0"/>
              <a:t>konuşmayı başaramıyor </a:t>
            </a:r>
            <a:r>
              <a:rPr lang="tr-TR" dirty="0"/>
              <a:t>musunuz? Tartışmak istemiyorsunuz ama </a:t>
            </a:r>
            <a:r>
              <a:rPr lang="tr-TR" dirty="0" smtClean="0"/>
              <a:t>aranızdaki konuşma </a:t>
            </a:r>
            <a:r>
              <a:rPr lang="tr-TR" dirty="0"/>
              <a:t>eninde sonunda tartışmayla mı sonuçlanıyor? Bir </a:t>
            </a:r>
            <a:r>
              <a:rPr lang="tr-TR" dirty="0" smtClean="0"/>
              <a:t>de bakıyorsunuz </a:t>
            </a:r>
            <a:r>
              <a:rPr lang="tr-TR" dirty="0"/>
              <a:t>öfkelenmişsiniz ya da karşınızdakini </a:t>
            </a:r>
            <a:r>
              <a:rPr lang="tr-TR" dirty="0" smtClean="0"/>
              <a:t>öfkelendirmişsiniz. Üstelik </a:t>
            </a:r>
            <a:r>
              <a:rPr lang="tr-TR" dirty="0"/>
              <a:t>nasıl bu noktaya geliverdiğinizi </a:t>
            </a:r>
            <a:r>
              <a:rPr lang="tr-TR" dirty="0" smtClean="0"/>
              <a:t>anlayamıyorsunuz bile</a:t>
            </a:r>
            <a:r>
              <a:rPr lang="tr-TR" dirty="0"/>
              <a:t>. O zaman ya iletişim engelleriniz var ya da ben dili </a:t>
            </a:r>
            <a:r>
              <a:rPr lang="tr-TR" dirty="0" smtClean="0"/>
              <a:t>kullanmayı bilmiyorsunuz.</a:t>
            </a:r>
          </a:p>
          <a:p>
            <a:endParaRPr lang="tr-TR" dirty="0"/>
          </a:p>
          <a:p>
            <a:pPr marL="0" indent="0" algn="ctr">
              <a:buNone/>
            </a:pPr>
            <a:r>
              <a:rPr lang="tr-TR" b="1" dirty="0" smtClean="0">
                <a:effectLst>
                  <a:outerShdw blurRad="38100" dist="38100" dir="2700000" algn="tl">
                    <a:srgbClr val="000000">
                      <a:alpha val="43137"/>
                    </a:srgbClr>
                  </a:outerShdw>
                </a:effectLst>
              </a:rPr>
              <a:t>İşte Size Çatışmaları Önleyen Ben Dili Formülü:</a:t>
            </a:r>
          </a:p>
          <a:p>
            <a:pPr marL="0" indent="0" algn="ctr">
              <a:buNone/>
            </a:pPr>
            <a:endParaRPr lang="tr-TR" dirty="0" smtClean="0"/>
          </a:p>
          <a:p>
            <a:pPr marL="0" indent="0">
              <a:buNone/>
            </a:pPr>
            <a:endParaRPr lang="tr-TR" dirty="0"/>
          </a:p>
          <a:p>
            <a:endParaRPr lang="tr-TR" dirty="0" smtClean="0"/>
          </a:p>
          <a:p>
            <a:r>
              <a:rPr lang="tr-TR" u="sng" dirty="0" smtClean="0"/>
              <a:t>Peki </a:t>
            </a:r>
            <a:r>
              <a:rPr lang="tr-TR" u="sng" dirty="0"/>
              <a:t>bu formülü nasıl kullanacaksınız?</a:t>
            </a:r>
          </a:p>
          <a:p>
            <a:r>
              <a:rPr lang="tr-TR" dirty="0" smtClean="0"/>
              <a:t>Önce </a:t>
            </a:r>
            <a:r>
              <a:rPr lang="tr-TR" dirty="0"/>
              <a:t>çatışmanızın nasıl başladığını anlamaya çalışalım:</a:t>
            </a:r>
          </a:p>
          <a:p>
            <a:r>
              <a:rPr lang="tr-TR" dirty="0"/>
              <a:t>Oğlunuz evde yüksek sesle müzik dinliyor. Aşağıdaki komşunuz </a:t>
            </a:r>
            <a:r>
              <a:rPr lang="tr-TR" dirty="0" smtClean="0"/>
              <a:t>ise bu </a:t>
            </a:r>
            <a:r>
              <a:rPr lang="tr-TR" dirty="0"/>
              <a:t>durumdan şikâyetçi. Her karşılaştığınızda şikâyetini dile </a:t>
            </a:r>
            <a:r>
              <a:rPr lang="tr-TR" dirty="0" smtClean="0"/>
              <a:t>getirmesi sizi </a:t>
            </a:r>
            <a:r>
              <a:rPr lang="tr-TR" dirty="0"/>
              <a:t>mahcup ediyor. Hatta son seferinde kapınıza kadar geldi. </a:t>
            </a:r>
            <a:r>
              <a:rPr lang="tr-TR" dirty="0" smtClean="0"/>
              <a:t>Bu akşam </a:t>
            </a:r>
            <a:r>
              <a:rPr lang="tr-TR" dirty="0"/>
              <a:t>bir de baktınız oğlunuz yine müziğin sesini açmış.</a:t>
            </a:r>
          </a:p>
          <a:p>
            <a:endParaRPr lang="tr-TR" dirty="0" smtClean="0"/>
          </a:p>
          <a:p>
            <a:pPr marL="0" indent="0" algn="ctr">
              <a:buNone/>
            </a:pPr>
            <a:r>
              <a:rPr lang="tr-TR" sz="4400" b="1" dirty="0" smtClean="0">
                <a:solidFill>
                  <a:srgbClr val="FF0000"/>
                </a:solidFill>
              </a:rPr>
              <a:t>NASIL BİR TEPKİ VERİRSİNİZ ?</a:t>
            </a:r>
            <a:endParaRPr lang="tr-TR" sz="4400" b="1" dirty="0">
              <a:solidFill>
                <a:srgbClr val="FF0000"/>
              </a:solidFill>
            </a:endParaRPr>
          </a:p>
        </p:txBody>
      </p:sp>
      <p:sp>
        <p:nvSpPr>
          <p:cNvPr id="5" name="Metin kutusu 4"/>
          <p:cNvSpPr txBox="1"/>
          <p:nvPr/>
        </p:nvSpPr>
        <p:spPr>
          <a:xfrm>
            <a:off x="614295" y="3426457"/>
            <a:ext cx="7704856" cy="369332"/>
          </a:xfrm>
          <a:prstGeom prst="rect">
            <a:avLst/>
          </a:prstGeom>
          <a:gradFill>
            <a:gsLst>
              <a:gs pos="0">
                <a:srgbClr val="00B0F0"/>
              </a:gs>
              <a:gs pos="25000">
                <a:srgbClr val="21D6E0"/>
              </a:gs>
              <a:gs pos="75000">
                <a:srgbClr val="0087E6"/>
              </a:gs>
              <a:gs pos="100000">
                <a:srgbClr val="005CBF"/>
              </a:gs>
            </a:gsLst>
            <a:lin ang="5400000" scaled="0"/>
          </a:gradFill>
          <a:ln>
            <a:noFill/>
          </a:ln>
        </p:spPr>
        <p:txBody>
          <a:bodyPr wrap="square" rtlCol="0">
            <a:spAutoFit/>
          </a:bodyPr>
          <a:lstStyle/>
          <a:p>
            <a:pPr algn="ctr"/>
            <a:r>
              <a:rPr lang="tr-TR" dirty="0"/>
              <a:t>………yaptığın zaman, ben…………hissediyorum. ……….istiyorum.</a:t>
            </a: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3784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548680"/>
            <a:ext cx="8928992" cy="5904656"/>
          </a:xfrm>
        </p:spPr>
        <p:txBody>
          <a:bodyPr>
            <a:normAutofit lnSpcReduction="10000"/>
          </a:bodyPr>
          <a:lstStyle/>
          <a:p>
            <a:pPr marL="0" indent="0" algn="just">
              <a:buNone/>
            </a:pPr>
            <a:r>
              <a:rPr lang="tr-TR" sz="2400" b="1" dirty="0" smtClean="0"/>
              <a:t>Sen dili: </a:t>
            </a:r>
            <a:r>
              <a:rPr lang="tr-TR" sz="1900" dirty="0" smtClean="0"/>
              <a:t>Kapa şu müziği! İyice serseri oldun! Sana kaç kere söyledik? Laftan anlamaz mısın sen?  “Sen” mesajıyla bir cümleye başladığınızda (“Sen şöylesin.”, “Sen böylesin.”, “Böyle yaptın.”, “Böyle söyledin.”, “Böyle konuşmayı bırak!”, “Kes şunu!” vb.) karşınızdaki kişi kendini suçlanmış hissedebilir, kendisine değer verilmediğini düşünebilir, kendini savunma ihtiyacı duyabilir. Bu da konuşmanın karşılıklı suçlamalar ve anlayışsızlık içinde devam etmesine, sonuçta da karşılıklı öfke uyanmasına sebep olur. Üstelik esas konudan uzaklaşılır ve çatışmanın başlama nedeni çözülemediği için, bu konu ileride de sorun olmaya devam eder.</a:t>
            </a:r>
          </a:p>
          <a:p>
            <a:pPr marL="0" indent="0" algn="ctr">
              <a:buNone/>
            </a:pPr>
            <a:r>
              <a:rPr lang="tr-TR" sz="2400" b="1" dirty="0" smtClean="0">
                <a:solidFill>
                  <a:srgbClr val="FF0000"/>
                </a:solidFill>
                <a:effectLst>
                  <a:outerShdw blurRad="38100" dist="38100" dir="2700000" algn="tl">
                    <a:srgbClr val="000000">
                      <a:alpha val="43137"/>
                    </a:srgbClr>
                  </a:outerShdw>
                </a:effectLst>
              </a:rPr>
              <a:t>Peki Ne Söylemeniz Lazım?</a:t>
            </a:r>
          </a:p>
          <a:p>
            <a:pPr marL="0" indent="0" algn="just">
              <a:buNone/>
            </a:pPr>
            <a:endParaRPr lang="tr-TR" sz="2400" dirty="0" smtClean="0"/>
          </a:p>
          <a:p>
            <a:pPr marL="0" indent="0" algn="just">
              <a:buNone/>
            </a:pPr>
            <a:r>
              <a:rPr lang="tr-TR" sz="2400" u="sng" dirty="0" smtClean="0"/>
              <a:t>“Müziğin sesini bu kadar açtığın zaman, aşağıdaki komşu yine yukarı çıkacak ve mahcup olacağız diye endişeleniyorum. Biraz daha kısık bir sesle dinlemeni istiyorum.”</a:t>
            </a:r>
          </a:p>
          <a:p>
            <a:pPr marL="0" indent="0" algn="just">
              <a:buNone/>
            </a:pPr>
            <a:endParaRPr lang="tr-TR" sz="2400" dirty="0" smtClean="0"/>
          </a:p>
          <a:p>
            <a:pPr marL="0" indent="0" algn="just">
              <a:buNone/>
            </a:pPr>
            <a:r>
              <a:rPr lang="tr-TR" sz="1900" dirty="0" smtClean="0"/>
              <a:t>Bu cümlede “ben dili” kullanıldığı için, kişi kendisini suçlanmış hissetmez. Böylece esas konudan uzaklaşmadan dinlemeye devam eder. Cümlenin yükünü kendi üzerinize aldığınızda (“Ben üzülüyorum.”, “Kendimi kötü hissediyorum.” vb.) karşınızdaki kendinde bu durumu düzeltmek üzere bir sorumluluk hissetmeye başlar. Üstelik son cümlede ne istediğinizi net bir şekilde söylediğiniz için, çözüme doğru bir adım atmış olursunuz.</a:t>
            </a:r>
            <a:endParaRPr lang="tr-TR" sz="1900" dirty="0"/>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701351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lstStyle/>
          <a:p>
            <a:r>
              <a:rPr lang="tr-TR" b="1" dirty="0" smtClean="0">
                <a:solidFill>
                  <a:srgbClr val="00B0F0"/>
                </a:solidFill>
              </a:rPr>
              <a:t>İletişim Engelleri</a:t>
            </a:r>
            <a:endParaRPr lang="tr-TR" b="1" dirty="0">
              <a:solidFill>
                <a:srgbClr val="00B0F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89014396"/>
              </p:ext>
            </p:extLst>
          </p:nvPr>
        </p:nvGraphicFramePr>
        <p:xfrm>
          <a:off x="251520" y="1268760"/>
          <a:ext cx="8641208" cy="4882055"/>
        </p:xfrm>
        <a:graphic>
          <a:graphicData uri="http://schemas.openxmlformats.org/drawingml/2006/table">
            <a:tbl>
              <a:tblPr firstRow="1" bandRow="1">
                <a:tableStyleId>{5C22544A-7EE6-4342-B048-85BDC9FD1C3A}</a:tableStyleId>
              </a:tblPr>
              <a:tblGrid>
                <a:gridCol w="1699984"/>
                <a:gridCol w="3187241"/>
                <a:gridCol w="3753983"/>
              </a:tblGrid>
              <a:tr h="316035">
                <a:tc>
                  <a:txBody>
                    <a:bodyPr/>
                    <a:lstStyle/>
                    <a:p>
                      <a:pPr algn="ctr"/>
                      <a:r>
                        <a:rPr lang="tr-TR" sz="1800" dirty="0" smtClean="0"/>
                        <a:t>İletişim</a:t>
                      </a:r>
                      <a:r>
                        <a:rPr lang="tr-TR" sz="1800" baseline="0" dirty="0" smtClean="0"/>
                        <a:t> Engeli</a:t>
                      </a:r>
                      <a:endParaRPr lang="tr-TR" sz="1800" dirty="0"/>
                    </a:p>
                  </a:txBody>
                  <a:tcPr/>
                </a:tc>
                <a:tc>
                  <a:txBody>
                    <a:bodyPr/>
                    <a:lstStyle/>
                    <a:p>
                      <a:pPr algn="ctr"/>
                      <a:r>
                        <a:rPr lang="tr-TR" sz="1800" dirty="0" smtClean="0"/>
                        <a:t>Örnek</a:t>
                      </a:r>
                      <a:endParaRPr lang="tr-TR" sz="1800" dirty="0"/>
                    </a:p>
                  </a:txBody>
                  <a:tcPr/>
                </a:tc>
                <a:tc>
                  <a:txBody>
                    <a:bodyPr/>
                    <a:lstStyle/>
                    <a:p>
                      <a:pPr algn="ctr"/>
                      <a:r>
                        <a:rPr lang="tr-TR" sz="1800" dirty="0" smtClean="0"/>
                        <a:t>Karşıdaki Kişide Oluşturduğu Tepki</a:t>
                      </a:r>
                      <a:endParaRPr lang="tr-TR" sz="1800" dirty="0"/>
                    </a:p>
                  </a:txBody>
                  <a:tcPr/>
                </a:tc>
              </a:tr>
              <a:tr h="790088">
                <a:tc>
                  <a:txBody>
                    <a:bodyPr/>
                    <a:lstStyle/>
                    <a:p>
                      <a:pPr algn="just"/>
                      <a:r>
                        <a:rPr lang="tr-TR" sz="1600" dirty="0" smtClean="0"/>
                        <a:t>Emir vermek, yönlendirmek</a:t>
                      </a:r>
                    </a:p>
                  </a:txBody>
                  <a:tcPr/>
                </a:tc>
                <a:tc>
                  <a:txBody>
                    <a:bodyPr/>
                    <a:lstStyle/>
                    <a:p>
                      <a:pPr algn="just"/>
                      <a:r>
                        <a:rPr lang="tr-TR" sz="1600" dirty="0" smtClean="0"/>
                        <a:t>“Çabuk ellerini yıka.”, “Hemen</a:t>
                      </a:r>
                    </a:p>
                    <a:p>
                      <a:pPr algn="just"/>
                      <a:r>
                        <a:rPr lang="tr-TR" sz="1600" dirty="0" smtClean="0"/>
                        <a:t>git, yat, uyu.”</a:t>
                      </a:r>
                    </a:p>
                  </a:txBody>
                  <a:tcPr/>
                </a:tc>
                <a:tc>
                  <a:txBody>
                    <a:bodyPr/>
                    <a:lstStyle/>
                    <a:p>
                      <a:pPr algn="just"/>
                      <a:r>
                        <a:rPr lang="tr-TR" sz="1600" dirty="0" smtClean="0"/>
                        <a:t>Duygularının önemsiz olduğunu</a:t>
                      </a:r>
                      <a:r>
                        <a:rPr lang="tr-TR" sz="1600" baseline="0" dirty="0" smtClean="0"/>
                        <a:t> </a:t>
                      </a:r>
                      <a:r>
                        <a:rPr lang="tr-TR" sz="1600" dirty="0" smtClean="0"/>
                        <a:t>düşünür.</a:t>
                      </a:r>
                      <a:r>
                        <a:rPr lang="tr-TR" sz="1600" baseline="0" dirty="0" smtClean="0"/>
                        <a:t> </a:t>
                      </a:r>
                      <a:r>
                        <a:rPr lang="tr-TR" sz="1600" dirty="0" smtClean="0"/>
                        <a:t>Karşısındaki kişinin istediğini</a:t>
                      </a:r>
                    </a:p>
                    <a:p>
                      <a:pPr algn="just"/>
                      <a:r>
                        <a:rPr lang="tr-TR" sz="1600" dirty="0" smtClean="0"/>
                        <a:t>yapmak zorunda olduğunu</a:t>
                      </a:r>
                      <a:r>
                        <a:rPr lang="tr-TR" sz="1600" baseline="0" dirty="0" smtClean="0"/>
                        <a:t> </a:t>
                      </a:r>
                      <a:r>
                        <a:rPr lang="tr-TR" sz="1600" dirty="0" smtClean="0"/>
                        <a:t>hisseder.</a:t>
                      </a:r>
                      <a:endParaRPr lang="tr-TR" sz="1600" dirty="0"/>
                    </a:p>
                  </a:txBody>
                  <a:tcPr/>
                </a:tc>
              </a:tr>
              <a:tr h="1027114">
                <a:tc>
                  <a:txBody>
                    <a:bodyPr/>
                    <a:lstStyle/>
                    <a:p>
                      <a:pPr algn="just"/>
                      <a:r>
                        <a:rPr lang="tr-TR" sz="1600" dirty="0" smtClean="0"/>
                        <a:t>Uyarmak, gözdağı</a:t>
                      </a:r>
                      <a:r>
                        <a:rPr lang="tr-TR" sz="1600" baseline="0" dirty="0" smtClean="0"/>
                        <a:t> </a:t>
                      </a:r>
                      <a:r>
                        <a:rPr lang="tr-TR" sz="1600" dirty="0" smtClean="0"/>
                        <a:t>vermek</a:t>
                      </a:r>
                    </a:p>
                  </a:txBody>
                  <a:tcPr/>
                </a:tc>
                <a:tc>
                  <a:txBody>
                    <a:bodyPr/>
                    <a:lstStyle/>
                    <a:p>
                      <a:pPr algn="just"/>
                      <a:r>
                        <a:rPr lang="tr-TR" sz="1600" dirty="0" smtClean="0"/>
                        <a:t>“Böyle çalışmaya devam</a:t>
                      </a:r>
                    </a:p>
                    <a:p>
                      <a:pPr algn="just"/>
                      <a:r>
                        <a:rPr lang="tr-TR" sz="1600" dirty="0" smtClean="0"/>
                        <a:t>edersen hiçbir yeri</a:t>
                      </a:r>
                      <a:r>
                        <a:rPr lang="tr-TR" sz="1600" baseline="0" dirty="0" smtClean="0"/>
                        <a:t> </a:t>
                      </a:r>
                      <a:r>
                        <a:rPr lang="tr-TR" sz="1600" dirty="0" smtClean="0"/>
                        <a:t>kazanamazsın</a:t>
                      </a:r>
                    </a:p>
                    <a:p>
                      <a:pPr algn="just"/>
                      <a:r>
                        <a:rPr lang="tr-TR" sz="1600" dirty="0" smtClean="0"/>
                        <a:t>sen.”</a:t>
                      </a:r>
                    </a:p>
                  </a:txBody>
                  <a:tcPr/>
                </a:tc>
                <a:tc>
                  <a:txBody>
                    <a:bodyPr/>
                    <a:lstStyle/>
                    <a:p>
                      <a:pPr algn="just"/>
                      <a:r>
                        <a:rPr lang="tr-TR" sz="1600" dirty="0" smtClean="0"/>
                        <a:t>Değersizlik hisseder. Öfke duyar</a:t>
                      </a:r>
                      <a:endParaRPr lang="tr-TR" sz="1600" dirty="0"/>
                    </a:p>
                  </a:txBody>
                  <a:tcPr/>
                </a:tc>
              </a:tr>
              <a:tr h="553062">
                <a:tc>
                  <a:txBody>
                    <a:bodyPr/>
                    <a:lstStyle/>
                    <a:p>
                      <a:pPr algn="just"/>
                      <a:r>
                        <a:rPr lang="tr-TR" sz="1600" dirty="0" smtClean="0"/>
                        <a:t>Ahlak dersi vermek</a:t>
                      </a:r>
                      <a:endParaRPr lang="tr-TR" sz="1600" dirty="0"/>
                    </a:p>
                  </a:txBody>
                  <a:tcPr/>
                </a:tc>
                <a:tc>
                  <a:txBody>
                    <a:bodyPr/>
                    <a:lstStyle/>
                    <a:p>
                      <a:pPr algn="just"/>
                      <a:r>
                        <a:rPr lang="tr-TR" sz="1600" dirty="0" smtClean="0"/>
                        <a:t>“Adam gibi koca olsaydın</a:t>
                      </a:r>
                    </a:p>
                    <a:p>
                      <a:pPr algn="just"/>
                      <a:r>
                        <a:rPr lang="tr-TR" sz="1600" dirty="0" smtClean="0"/>
                        <a:t>eve vaktinde gelirdin.”</a:t>
                      </a:r>
                    </a:p>
                  </a:txBody>
                  <a:tcPr/>
                </a:tc>
                <a:tc>
                  <a:txBody>
                    <a:bodyPr/>
                    <a:lstStyle/>
                    <a:p>
                      <a:pPr algn="just"/>
                      <a:r>
                        <a:rPr lang="tr-TR" sz="1600" dirty="0" smtClean="0"/>
                        <a:t>Kişiyi karşı koymaya zorlar.</a:t>
                      </a:r>
                      <a:endParaRPr lang="tr-TR" sz="1600" dirty="0"/>
                    </a:p>
                  </a:txBody>
                  <a:tcPr/>
                </a:tc>
              </a:tr>
              <a:tr h="790088">
                <a:tc>
                  <a:txBody>
                    <a:bodyPr/>
                    <a:lstStyle/>
                    <a:p>
                      <a:pPr algn="just"/>
                      <a:r>
                        <a:rPr lang="tr-TR" sz="1600" dirty="0" smtClean="0"/>
                        <a:t>Onun yerine karar</a:t>
                      </a:r>
                      <a:r>
                        <a:rPr lang="tr-TR" sz="1600" baseline="0" dirty="0" smtClean="0"/>
                        <a:t> </a:t>
                      </a:r>
                      <a:r>
                        <a:rPr lang="tr-TR" sz="1600" dirty="0" smtClean="0"/>
                        <a:t>vermek, ahkâm</a:t>
                      </a:r>
                      <a:r>
                        <a:rPr lang="tr-TR" sz="1600" baseline="0" dirty="0" smtClean="0"/>
                        <a:t> </a:t>
                      </a:r>
                      <a:r>
                        <a:rPr lang="tr-TR" sz="1600" dirty="0" smtClean="0"/>
                        <a:t>kesmek</a:t>
                      </a:r>
                    </a:p>
                  </a:txBody>
                  <a:tcPr/>
                </a:tc>
                <a:tc>
                  <a:txBody>
                    <a:bodyPr/>
                    <a:lstStyle/>
                    <a:p>
                      <a:pPr algn="just"/>
                      <a:r>
                        <a:rPr lang="tr-TR" sz="1600" dirty="0" smtClean="0"/>
                        <a:t>“Sen en iyisi şimdi televizyon</a:t>
                      </a:r>
                      <a:r>
                        <a:rPr lang="tr-TR" sz="1600" baseline="0" dirty="0" smtClean="0"/>
                        <a:t> </a:t>
                      </a:r>
                      <a:r>
                        <a:rPr lang="tr-TR" sz="1600" dirty="0" smtClean="0"/>
                        <a:t>izlemeyi bırak, git biraz</a:t>
                      </a:r>
                    </a:p>
                    <a:p>
                      <a:pPr algn="just"/>
                      <a:r>
                        <a:rPr lang="tr-TR" sz="1600" dirty="0" smtClean="0"/>
                        <a:t>matematik çalış.”</a:t>
                      </a:r>
                    </a:p>
                  </a:txBody>
                  <a:tcPr/>
                </a:tc>
                <a:tc>
                  <a:txBody>
                    <a:bodyPr/>
                    <a:lstStyle/>
                    <a:p>
                      <a:pPr algn="just"/>
                      <a:r>
                        <a:rPr lang="tr-TR" sz="1600" dirty="0" smtClean="0"/>
                        <a:t>Tek başına ne yapacağına karar</a:t>
                      </a:r>
                      <a:r>
                        <a:rPr lang="tr-TR" sz="1600" baseline="0" dirty="0" smtClean="0"/>
                        <a:t> </a:t>
                      </a:r>
                      <a:r>
                        <a:rPr lang="tr-TR" sz="1600" dirty="0" smtClean="0"/>
                        <a:t>veremeyeceğinin düşünüldüğünü</a:t>
                      </a:r>
                      <a:r>
                        <a:rPr lang="tr-TR" sz="1600" baseline="0" dirty="0" smtClean="0"/>
                        <a:t> </a:t>
                      </a:r>
                      <a:r>
                        <a:rPr lang="tr-TR" sz="1600" dirty="0" smtClean="0"/>
                        <a:t>hisseder.</a:t>
                      </a:r>
                      <a:endParaRPr lang="tr-TR" sz="1600" dirty="0"/>
                    </a:p>
                  </a:txBody>
                  <a:tcPr/>
                </a:tc>
              </a:tr>
              <a:tr h="1264141">
                <a:tc>
                  <a:txBody>
                    <a:bodyPr/>
                    <a:lstStyle/>
                    <a:p>
                      <a:r>
                        <a:rPr lang="tr-TR" sz="1600" dirty="0" smtClean="0"/>
                        <a:t>Öğretmek, nutuk</a:t>
                      </a:r>
                      <a:r>
                        <a:rPr lang="tr-TR" sz="1600" baseline="0" dirty="0" smtClean="0"/>
                        <a:t> </a:t>
                      </a:r>
                      <a:r>
                        <a:rPr lang="tr-TR" sz="1600" dirty="0" smtClean="0"/>
                        <a:t>çekmek, mantıklı</a:t>
                      </a:r>
                    </a:p>
                    <a:p>
                      <a:r>
                        <a:rPr lang="tr-TR" sz="1600" dirty="0" smtClean="0"/>
                        <a:t>düşünceler önermek</a:t>
                      </a:r>
                    </a:p>
                  </a:txBody>
                  <a:tcPr/>
                </a:tc>
                <a:tc>
                  <a:txBody>
                    <a:bodyPr/>
                    <a:lstStyle/>
                    <a:p>
                      <a:r>
                        <a:rPr lang="tr-TR" sz="1600" dirty="0" smtClean="0"/>
                        <a:t>“Bak evladım biz senin</a:t>
                      </a:r>
                      <a:r>
                        <a:rPr lang="tr-TR" sz="1600" baseline="0" dirty="0" smtClean="0"/>
                        <a:t> </a:t>
                      </a:r>
                      <a:r>
                        <a:rPr lang="tr-TR" sz="1600" dirty="0" smtClean="0"/>
                        <a:t>yaşındayken</a:t>
                      </a:r>
                      <a:r>
                        <a:rPr lang="tr-TR" sz="1600" baseline="0" dirty="0" smtClean="0"/>
                        <a:t> </a:t>
                      </a:r>
                      <a:r>
                        <a:rPr lang="tr-TR" sz="1600" dirty="0" smtClean="0"/>
                        <a:t>ödevimizi bitirir,</a:t>
                      </a:r>
                    </a:p>
                    <a:p>
                      <a:r>
                        <a:rPr lang="tr-TR" sz="1600" dirty="0" smtClean="0"/>
                        <a:t>üstüne klasiklerden bir de</a:t>
                      </a:r>
                      <a:r>
                        <a:rPr lang="tr-TR" sz="1600" baseline="0" dirty="0" smtClean="0"/>
                        <a:t> </a:t>
                      </a:r>
                      <a:r>
                        <a:rPr lang="tr-TR" sz="1600" dirty="0" smtClean="0"/>
                        <a:t>roman bitirirdik.”</a:t>
                      </a:r>
                    </a:p>
                  </a:txBody>
                  <a:tcPr/>
                </a:tc>
                <a:tc>
                  <a:txBody>
                    <a:bodyPr/>
                    <a:lstStyle/>
                    <a:p>
                      <a:r>
                        <a:rPr lang="tr-TR" sz="1600" dirty="0" smtClean="0"/>
                        <a:t>Mantıksız ve bilgisiz görüldüğünü</a:t>
                      </a:r>
                    </a:p>
                    <a:p>
                      <a:r>
                        <a:rPr lang="tr-TR" sz="1600" dirty="0" smtClean="0"/>
                        <a:t>düşünür.</a:t>
                      </a:r>
                      <a:endParaRPr lang="tr-TR" sz="1600" dirty="0"/>
                    </a:p>
                  </a:txBody>
                  <a:tcPr/>
                </a:tc>
              </a:tr>
            </a:tbl>
          </a:graphicData>
        </a:graphic>
      </p:graphicFrame>
      <p:sp>
        <p:nvSpPr>
          <p:cNvPr id="3" name="Altbilgi Yer Tutucusu 2"/>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51986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01410407"/>
              </p:ext>
            </p:extLst>
          </p:nvPr>
        </p:nvGraphicFramePr>
        <p:xfrm>
          <a:off x="179512" y="373027"/>
          <a:ext cx="8642349" cy="5950813"/>
        </p:xfrm>
        <a:graphic>
          <a:graphicData uri="http://schemas.openxmlformats.org/drawingml/2006/table">
            <a:tbl>
              <a:tblPr firstRow="1" bandRow="1">
                <a:tableStyleId>{5C22544A-7EE6-4342-B048-85BDC9FD1C3A}</a:tableStyleId>
              </a:tblPr>
              <a:tblGrid>
                <a:gridCol w="2232943"/>
                <a:gridCol w="2808312"/>
                <a:gridCol w="3601094"/>
              </a:tblGrid>
              <a:tr h="607701">
                <a:tc>
                  <a:txBody>
                    <a:bodyPr/>
                    <a:lstStyle/>
                    <a:p>
                      <a:pPr algn="ctr"/>
                      <a:r>
                        <a:rPr lang="tr-TR" sz="1800" dirty="0" smtClean="0"/>
                        <a:t>İletişim</a:t>
                      </a:r>
                      <a:r>
                        <a:rPr lang="tr-TR" sz="1800" baseline="0" dirty="0" smtClean="0"/>
                        <a:t> Engeli</a:t>
                      </a:r>
                      <a:endParaRPr lang="tr-TR" sz="1800" dirty="0"/>
                    </a:p>
                  </a:txBody>
                  <a:tcPr anchor="ctr"/>
                </a:tc>
                <a:tc>
                  <a:txBody>
                    <a:bodyPr/>
                    <a:lstStyle/>
                    <a:p>
                      <a:pPr algn="ctr"/>
                      <a:r>
                        <a:rPr lang="tr-TR" sz="1800" dirty="0" smtClean="0"/>
                        <a:t>Örnek</a:t>
                      </a:r>
                      <a:endParaRPr lang="tr-TR" sz="1800" dirty="0"/>
                    </a:p>
                  </a:txBody>
                  <a:tcPr anchor="ctr"/>
                </a:tc>
                <a:tc>
                  <a:txBody>
                    <a:bodyPr/>
                    <a:lstStyle/>
                    <a:p>
                      <a:pPr algn="ctr"/>
                      <a:r>
                        <a:rPr lang="tr-TR" sz="1800" dirty="0" smtClean="0"/>
                        <a:t>Karşıdaki Kişide Oluşturduğu Tepki</a:t>
                      </a:r>
                      <a:endParaRPr lang="tr-TR" sz="1800" dirty="0"/>
                    </a:p>
                  </a:txBody>
                  <a:tcPr anchor="ctr"/>
                </a:tc>
              </a:tr>
              <a:tr h="1100052">
                <a:tc>
                  <a:txBody>
                    <a:bodyPr/>
                    <a:lstStyle/>
                    <a:p>
                      <a:r>
                        <a:rPr lang="tr-TR" sz="1600" dirty="0" smtClean="0"/>
                        <a:t>Yargılamak,</a:t>
                      </a:r>
                      <a:r>
                        <a:rPr lang="tr-TR" sz="1600" baseline="0" dirty="0" smtClean="0"/>
                        <a:t> </a:t>
                      </a:r>
                      <a:r>
                        <a:rPr lang="tr-TR" sz="1600" dirty="0" smtClean="0"/>
                        <a:t>eleştirmek,</a:t>
                      </a:r>
                      <a:r>
                        <a:rPr lang="tr-TR" sz="1600" baseline="0" dirty="0" smtClean="0"/>
                        <a:t> </a:t>
                      </a:r>
                      <a:r>
                        <a:rPr lang="tr-TR" sz="1600" dirty="0" smtClean="0"/>
                        <a:t>suçlamak,</a:t>
                      </a:r>
                    </a:p>
                    <a:p>
                      <a:r>
                        <a:rPr lang="tr-TR" sz="1600" dirty="0" smtClean="0"/>
                        <a:t>aynı düşüncede</a:t>
                      </a:r>
                      <a:r>
                        <a:rPr lang="tr-TR" sz="1600" baseline="0" dirty="0" smtClean="0"/>
                        <a:t> </a:t>
                      </a:r>
                      <a:r>
                        <a:rPr lang="tr-TR" sz="1600" dirty="0" smtClean="0"/>
                        <a:t>olmamak</a:t>
                      </a:r>
                    </a:p>
                  </a:txBody>
                  <a:tcPr/>
                </a:tc>
                <a:tc>
                  <a:txBody>
                    <a:bodyPr/>
                    <a:lstStyle/>
                    <a:p>
                      <a:r>
                        <a:rPr lang="tr-TR" sz="1600" dirty="0" smtClean="0"/>
                        <a:t>“Yani bu yaptığına inanamıyorum.</a:t>
                      </a:r>
                      <a:r>
                        <a:rPr lang="tr-TR" sz="1600" baseline="0" dirty="0" smtClean="0"/>
                        <a:t> </a:t>
                      </a:r>
                      <a:r>
                        <a:rPr lang="tr-TR" sz="1600" dirty="0" smtClean="0"/>
                        <a:t>Aklı başında</a:t>
                      </a:r>
                    </a:p>
                    <a:p>
                      <a:r>
                        <a:rPr lang="tr-TR" sz="1600" dirty="0" smtClean="0"/>
                        <a:t>bir insan asla senin gibi</a:t>
                      </a:r>
                    </a:p>
                    <a:p>
                      <a:r>
                        <a:rPr lang="tr-TR" sz="1600" dirty="0" smtClean="0"/>
                        <a:t>davranmaz.”</a:t>
                      </a:r>
                    </a:p>
                  </a:txBody>
                  <a:tcPr/>
                </a:tc>
                <a:tc>
                  <a:txBody>
                    <a:bodyPr/>
                    <a:lstStyle/>
                    <a:p>
                      <a:r>
                        <a:rPr lang="tr-TR" sz="1600" dirty="0" smtClean="0"/>
                        <a:t>Değersizlik, yetersizlik duyguları</a:t>
                      </a:r>
                    </a:p>
                    <a:p>
                      <a:r>
                        <a:rPr lang="tr-TR" sz="1600" dirty="0" smtClean="0"/>
                        <a:t>uyandırır.</a:t>
                      </a:r>
                      <a:endParaRPr lang="tr-TR" sz="1600" dirty="0"/>
                    </a:p>
                  </a:txBody>
                  <a:tcPr/>
                </a:tc>
              </a:tr>
              <a:tr h="848612">
                <a:tc>
                  <a:txBody>
                    <a:bodyPr/>
                    <a:lstStyle/>
                    <a:p>
                      <a:pPr algn="just"/>
                      <a:r>
                        <a:rPr lang="tr-TR" sz="1600" dirty="0" smtClean="0"/>
                        <a:t>Ad takmak, alay</a:t>
                      </a:r>
                    </a:p>
                    <a:p>
                      <a:pPr algn="just"/>
                      <a:r>
                        <a:rPr lang="tr-TR" sz="1600" dirty="0" smtClean="0"/>
                        <a:t>etmek</a:t>
                      </a:r>
                    </a:p>
                  </a:txBody>
                  <a:tcPr/>
                </a:tc>
                <a:tc>
                  <a:txBody>
                    <a:bodyPr/>
                    <a:lstStyle/>
                    <a:p>
                      <a:pPr algn="just"/>
                      <a:r>
                        <a:rPr lang="tr-TR" sz="1600" dirty="0" smtClean="0"/>
                        <a:t>“Tembel. Sen tam bir Dalgacı</a:t>
                      </a:r>
                      <a:r>
                        <a:rPr lang="tr-TR" sz="1600" baseline="0" dirty="0" smtClean="0"/>
                        <a:t> </a:t>
                      </a:r>
                      <a:r>
                        <a:rPr lang="tr-TR" sz="1600" dirty="0" smtClean="0"/>
                        <a:t>Mahmut’sun.”</a:t>
                      </a:r>
                    </a:p>
                  </a:txBody>
                  <a:tcPr/>
                </a:tc>
                <a:tc>
                  <a:txBody>
                    <a:bodyPr/>
                    <a:lstStyle/>
                    <a:p>
                      <a:pPr algn="just"/>
                      <a:r>
                        <a:rPr lang="tr-TR" sz="1600" dirty="0" smtClean="0"/>
                        <a:t>Kişinin kendisine olan güvenini sarsar.</a:t>
                      </a:r>
                      <a:r>
                        <a:rPr lang="tr-TR" sz="1600" baseline="0" dirty="0" smtClean="0"/>
                        <a:t> </a:t>
                      </a:r>
                      <a:r>
                        <a:rPr lang="tr-TR" sz="1600" dirty="0" smtClean="0"/>
                        <a:t>Benlik algısını düşürür. Kendisini</a:t>
                      </a:r>
                      <a:r>
                        <a:rPr lang="tr-TR" sz="1600" baseline="0" dirty="0" smtClean="0"/>
                        <a:t> </a:t>
                      </a:r>
                      <a:r>
                        <a:rPr lang="tr-TR" sz="1600" dirty="0" smtClean="0"/>
                        <a:t>değersiz hissetmesine sebep olur.</a:t>
                      </a:r>
                      <a:endParaRPr lang="tr-TR" sz="1600" dirty="0"/>
                    </a:p>
                  </a:txBody>
                  <a:tcPr/>
                </a:tc>
              </a:tr>
              <a:tr h="848612">
                <a:tc>
                  <a:txBody>
                    <a:bodyPr/>
                    <a:lstStyle/>
                    <a:p>
                      <a:r>
                        <a:rPr lang="tr-TR" sz="1600" dirty="0" smtClean="0"/>
                        <a:t>Olayı küçümsemek</a:t>
                      </a:r>
                      <a:endParaRPr lang="tr-TR" sz="1600" dirty="0"/>
                    </a:p>
                  </a:txBody>
                  <a:tcPr/>
                </a:tc>
                <a:tc>
                  <a:txBody>
                    <a:bodyPr/>
                    <a:lstStyle/>
                    <a:p>
                      <a:r>
                        <a:rPr lang="tr-TR" sz="1600" dirty="0" smtClean="0"/>
                        <a:t>“Karanlıktan korkacak ne</a:t>
                      </a:r>
                    </a:p>
                    <a:p>
                      <a:r>
                        <a:rPr lang="tr-TR" sz="1600" dirty="0" smtClean="0"/>
                        <a:t>var? Bebek misin sen? Bak</a:t>
                      </a:r>
                    </a:p>
                    <a:p>
                      <a:r>
                        <a:rPr lang="tr-TR" sz="1600" dirty="0" smtClean="0"/>
                        <a:t>ben hiç korkuyor muyum?”</a:t>
                      </a:r>
                    </a:p>
                  </a:txBody>
                  <a:tcPr/>
                </a:tc>
                <a:tc>
                  <a:txBody>
                    <a:bodyPr/>
                    <a:lstStyle/>
                    <a:p>
                      <a:r>
                        <a:rPr lang="tr-TR" sz="1600" dirty="0" smtClean="0"/>
                        <a:t>Öfke uyandırır. Kişi anlaşılmadığını</a:t>
                      </a:r>
                    </a:p>
                    <a:p>
                      <a:r>
                        <a:rPr lang="tr-TR" sz="1600" dirty="0" smtClean="0"/>
                        <a:t>düşünür.</a:t>
                      </a:r>
                      <a:endParaRPr lang="tr-TR" sz="1600" dirty="0"/>
                    </a:p>
                  </a:txBody>
                  <a:tcPr/>
                </a:tc>
              </a:tr>
              <a:tr h="848612">
                <a:tc>
                  <a:txBody>
                    <a:bodyPr/>
                    <a:lstStyle/>
                    <a:p>
                      <a:r>
                        <a:rPr lang="tr-TR" sz="1600" dirty="0" smtClean="0"/>
                        <a:t>Soru sormak, sınamak,</a:t>
                      </a:r>
                      <a:r>
                        <a:rPr lang="tr-TR" sz="1600" baseline="0" dirty="0" smtClean="0"/>
                        <a:t> </a:t>
                      </a:r>
                      <a:r>
                        <a:rPr lang="tr-TR" sz="1600" dirty="0" smtClean="0"/>
                        <a:t>sorgulamak</a:t>
                      </a:r>
                    </a:p>
                  </a:txBody>
                  <a:tcPr/>
                </a:tc>
                <a:tc>
                  <a:txBody>
                    <a:bodyPr/>
                    <a:lstStyle/>
                    <a:p>
                      <a:r>
                        <a:rPr lang="tr-TR" sz="1600" dirty="0" smtClean="0"/>
                        <a:t>“Nerede kaldın? İşten sonra</a:t>
                      </a:r>
                    </a:p>
                    <a:p>
                      <a:r>
                        <a:rPr lang="tr-TR" sz="1600" dirty="0" smtClean="0"/>
                        <a:t>bir yere mi uğradın? Kim</a:t>
                      </a:r>
                    </a:p>
                    <a:p>
                      <a:r>
                        <a:rPr lang="tr-TR" sz="1600" dirty="0" smtClean="0"/>
                        <a:t>vardı yanında?”</a:t>
                      </a:r>
                    </a:p>
                  </a:txBody>
                  <a:tcPr/>
                </a:tc>
                <a:tc>
                  <a:txBody>
                    <a:bodyPr/>
                    <a:lstStyle/>
                    <a:p>
                      <a:r>
                        <a:rPr lang="tr-TR" sz="1600" dirty="0" smtClean="0"/>
                        <a:t>Sorgulanma hissi yaratır. Güvensizlik</a:t>
                      </a:r>
                    </a:p>
                    <a:p>
                      <a:r>
                        <a:rPr lang="tr-TR" sz="1600" dirty="0" smtClean="0"/>
                        <a:t>ve kuşku duygularını arttırır.</a:t>
                      </a:r>
                      <a:endParaRPr lang="tr-TR" sz="1600" dirty="0"/>
                    </a:p>
                  </a:txBody>
                  <a:tcPr/>
                </a:tc>
              </a:tr>
              <a:tr h="848612">
                <a:tc>
                  <a:txBody>
                    <a:bodyPr/>
                    <a:lstStyle/>
                    <a:p>
                      <a:r>
                        <a:rPr lang="tr-TR" sz="1600" dirty="0" smtClean="0"/>
                        <a:t>Oyalamak, konuyu</a:t>
                      </a:r>
                    </a:p>
                    <a:p>
                      <a:r>
                        <a:rPr lang="tr-TR" sz="1600" dirty="0" smtClean="0"/>
                        <a:t>saptırmak</a:t>
                      </a:r>
                    </a:p>
                  </a:txBody>
                  <a:tcPr/>
                </a:tc>
                <a:tc>
                  <a:txBody>
                    <a:bodyPr/>
                    <a:lstStyle/>
                    <a:p>
                      <a:r>
                        <a:rPr lang="tr-TR" sz="1600" dirty="0" smtClean="0"/>
                        <a:t>“Sen şimdi bırak bunları da</a:t>
                      </a:r>
                    </a:p>
                    <a:p>
                      <a:r>
                        <a:rPr lang="tr-TR" sz="1600" dirty="0" smtClean="0"/>
                        <a:t>bak sana ne diyeceğim.”</a:t>
                      </a:r>
                    </a:p>
                  </a:txBody>
                  <a:tcPr/>
                </a:tc>
                <a:tc>
                  <a:txBody>
                    <a:bodyPr/>
                    <a:lstStyle/>
                    <a:p>
                      <a:r>
                        <a:rPr lang="tr-TR" sz="1600" dirty="0" smtClean="0"/>
                        <a:t>Fikirlerine saygı duyulmadığı,</a:t>
                      </a:r>
                    </a:p>
                    <a:p>
                      <a:r>
                        <a:rPr lang="tr-TR" sz="1600" dirty="0" smtClean="0"/>
                        <a:t>anlattıklarının dinlemediği, önemsenmediği</a:t>
                      </a:r>
                      <a:r>
                        <a:rPr lang="tr-TR" sz="1600" baseline="0" dirty="0" smtClean="0"/>
                        <a:t> </a:t>
                      </a:r>
                      <a:r>
                        <a:rPr lang="tr-TR" sz="1600" dirty="0" smtClean="0"/>
                        <a:t>duygularını doğurur.</a:t>
                      </a:r>
                      <a:endParaRPr lang="tr-TR" sz="1600" dirty="0"/>
                    </a:p>
                  </a:txBody>
                  <a:tcPr/>
                </a:tc>
              </a:tr>
              <a:tr h="848612">
                <a:tc>
                  <a:txBody>
                    <a:bodyPr/>
                    <a:lstStyle/>
                    <a:p>
                      <a:r>
                        <a:rPr lang="tr-TR" sz="1600" dirty="0" smtClean="0"/>
                        <a:t>Yorumlamak, analiz</a:t>
                      </a:r>
                    </a:p>
                    <a:p>
                      <a:r>
                        <a:rPr lang="tr-TR" sz="1600" dirty="0" smtClean="0"/>
                        <a:t>etmek</a:t>
                      </a:r>
                    </a:p>
                  </a:txBody>
                  <a:tcPr/>
                </a:tc>
                <a:tc>
                  <a:txBody>
                    <a:bodyPr/>
                    <a:lstStyle/>
                    <a:p>
                      <a:r>
                        <a:rPr lang="tr-TR" sz="1600" dirty="0" smtClean="0"/>
                        <a:t>“Hadi, doğru söyle, aslında pişirdiğim</a:t>
                      </a:r>
                      <a:r>
                        <a:rPr lang="tr-TR" sz="1600" baseline="0" dirty="0" smtClean="0"/>
                        <a:t> </a:t>
                      </a:r>
                      <a:r>
                        <a:rPr lang="tr-TR" sz="1600" dirty="0" smtClean="0"/>
                        <a:t>yemeği beğenmedin,</a:t>
                      </a:r>
                      <a:r>
                        <a:rPr lang="tr-TR" sz="1600" baseline="0" dirty="0" smtClean="0"/>
                        <a:t> </a:t>
                      </a:r>
                      <a:r>
                        <a:rPr lang="tr-TR" sz="1600" dirty="0" smtClean="0"/>
                        <a:t>o yüzden suratın asık.”</a:t>
                      </a:r>
                    </a:p>
                  </a:txBody>
                  <a:tcPr/>
                </a:tc>
                <a:tc>
                  <a:txBody>
                    <a:bodyPr/>
                    <a:lstStyle/>
                    <a:p>
                      <a:r>
                        <a:rPr lang="tr-TR" sz="1600" dirty="0" smtClean="0"/>
                        <a:t>Öfke uyandırır. Kişinin kendi duygularını</a:t>
                      </a:r>
                    </a:p>
                    <a:p>
                      <a:r>
                        <a:rPr lang="tr-TR" sz="1600" dirty="0" smtClean="0"/>
                        <a:t>ifade etmesini engeller</a:t>
                      </a:r>
                      <a:endParaRPr lang="tr-TR" sz="1600" dirty="0"/>
                    </a:p>
                  </a:txBody>
                  <a:tcPr/>
                </a:tc>
              </a:tr>
            </a:tbl>
          </a:graphicData>
        </a:graphic>
      </p:graphicFrame>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9853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764704"/>
            <a:ext cx="7024744" cy="817160"/>
          </a:xfrm>
        </p:spPr>
        <p:txBody>
          <a:bodyPr/>
          <a:lstStyle/>
          <a:p>
            <a:pPr algn="ctr"/>
            <a:r>
              <a:rPr lang="tr-TR" b="1" dirty="0" smtClean="0">
                <a:effectLst>
                  <a:outerShdw blurRad="38100" dist="38100" dir="2700000" algn="tl">
                    <a:srgbClr val="000000">
                      <a:alpha val="43137"/>
                    </a:srgbClr>
                  </a:outerShdw>
                </a:effectLst>
              </a:rPr>
              <a:t>Empati Nedir ?</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683568" y="1844824"/>
            <a:ext cx="7704856" cy="3987805"/>
          </a:xfrm>
        </p:spPr>
        <p:txBody>
          <a:bodyPr>
            <a:normAutofit/>
          </a:bodyPr>
          <a:lstStyle/>
          <a:p>
            <a:pPr algn="just"/>
            <a:r>
              <a:rPr lang="tr-TR" sz="1800" dirty="0" smtClean="0">
                <a:latin typeface="Calibri" panose="020F0502020204030204" pitchFamily="34" charset="0"/>
                <a:cs typeface="Calibri" panose="020F0502020204030204" pitchFamily="34" charset="0"/>
              </a:rPr>
              <a:t>Empati bir insanın, kendisini karşısındaki insanın yerine koyarak onun duygularını ve düşüncelerini doğru olarak anlamasıdır. Aile içerisindeki çatışmaların sebeplerinden biri aile üyelerinin birbirleriyle yeterince empati kuramamalarıdır.</a:t>
            </a:r>
          </a:p>
          <a:p>
            <a:pPr algn="just"/>
            <a:endParaRPr lang="tr-TR" sz="1800" dirty="0" smtClean="0">
              <a:latin typeface="Calibri" panose="020F0502020204030204" pitchFamily="34" charset="0"/>
              <a:cs typeface="Calibri" panose="020F0502020204030204" pitchFamily="34" charset="0"/>
            </a:endParaRPr>
          </a:p>
          <a:p>
            <a:pPr algn="just"/>
            <a:r>
              <a:rPr lang="tr-TR" sz="1800" dirty="0" smtClean="0">
                <a:latin typeface="Calibri" panose="020F0502020204030204" pitchFamily="34" charset="0"/>
                <a:cs typeface="Calibri" panose="020F0502020204030204" pitchFamily="34" charset="0"/>
              </a:rPr>
              <a:t>Kişi karşısındakiyle empati kuramadığı zaman onun duygularını ve neden böyle bir tepki verdiğini anlayamaz. Birbirlerinin duygularına karşı duyarlı olan ve </a:t>
            </a:r>
            <a:r>
              <a:rPr lang="tr-TR" sz="1800" dirty="0" err="1" smtClean="0">
                <a:latin typeface="Calibri" panose="020F0502020204030204" pitchFamily="34" charset="0"/>
                <a:cs typeface="Calibri" panose="020F0502020204030204" pitchFamily="34" charset="0"/>
              </a:rPr>
              <a:t>empatik</a:t>
            </a:r>
            <a:r>
              <a:rPr lang="tr-TR" sz="1800" dirty="0" smtClean="0">
                <a:latin typeface="Calibri" panose="020F0502020204030204" pitchFamily="34" charset="0"/>
                <a:cs typeface="Calibri" panose="020F0502020204030204" pitchFamily="34" charset="0"/>
              </a:rPr>
              <a:t> bir yaklaşımla diğerlerinin ne hissettiğini anlamaya çalışan aile üyeleri, birbirlerine daha fazla destek olabilirler. Böyle bir ailede kişi kendisini yalnız ve çaresiz hissetmez. Özelikle sıkıntılı bir durum yaşayan bir aile bireyinin diğerleri tarafından anlaşılması ve ona anlayış gösterilmesi, kişinin sıkıntısını hafifleteceği gibi, anlaşılıyor olma duygusu kişiye öz güven kazandırır. </a:t>
            </a:r>
            <a:r>
              <a:rPr lang="tr-TR" sz="1800" dirty="0" err="1" smtClean="0">
                <a:latin typeface="Calibri" panose="020F0502020204030204" pitchFamily="34" charset="0"/>
                <a:cs typeface="Calibri" panose="020F0502020204030204" pitchFamily="34" charset="0"/>
              </a:rPr>
              <a:t>Empatik</a:t>
            </a:r>
            <a:r>
              <a:rPr lang="tr-TR" sz="1800" dirty="0" smtClean="0">
                <a:latin typeface="Calibri" panose="020F0502020204030204" pitchFamily="34" charset="0"/>
                <a:cs typeface="Calibri" panose="020F0502020204030204" pitchFamily="34" charset="0"/>
              </a:rPr>
              <a:t> bir ortamda kişiler kendilerini güvende hissederler.</a:t>
            </a:r>
            <a:endParaRPr lang="tr-TR" sz="1800" dirty="0">
              <a:latin typeface="Calibri" panose="020F0502020204030204" pitchFamily="34" charset="0"/>
              <a:cs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90633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776864" cy="4968552"/>
          </a:xfrm>
        </p:spPr>
        <p:txBody>
          <a:bodyPr>
            <a:normAutofit/>
          </a:bodyPr>
          <a:lstStyle/>
          <a:p>
            <a:r>
              <a:rPr lang="tr-TR" dirty="0"/>
              <a:t>Kişi </a:t>
            </a:r>
            <a:r>
              <a:rPr lang="tr-TR" dirty="0" err="1"/>
              <a:t>empatik</a:t>
            </a:r>
            <a:r>
              <a:rPr lang="tr-TR" dirty="0"/>
              <a:t> yaklaşımını karşısındakilere;</a:t>
            </a:r>
          </a:p>
          <a:p>
            <a:pPr marL="68580" indent="0">
              <a:buNone/>
            </a:pPr>
            <a:r>
              <a:rPr lang="tr-TR" dirty="0" smtClean="0"/>
              <a:t>	•kurduğu </a:t>
            </a:r>
            <a:r>
              <a:rPr lang="tr-TR" dirty="0"/>
              <a:t>cümlelerle sözlü olarak (“Seni </a:t>
            </a:r>
            <a:r>
              <a:rPr lang="tr-TR" dirty="0" smtClean="0"/>
              <a:t>	anlıyorum, kızgınsın</a:t>
            </a:r>
            <a:r>
              <a:rPr lang="tr-TR" dirty="0"/>
              <a:t>.” vb.)</a:t>
            </a:r>
          </a:p>
          <a:p>
            <a:pPr marL="68580" indent="0">
              <a:buNone/>
            </a:pPr>
            <a:r>
              <a:rPr lang="tr-TR" dirty="0" smtClean="0"/>
              <a:t>	• </a:t>
            </a:r>
            <a:r>
              <a:rPr lang="tr-TR" dirty="0"/>
              <a:t>beden dilini kullanarak (başıyla </a:t>
            </a:r>
            <a:r>
              <a:rPr lang="tr-TR" dirty="0" smtClean="0"/>
              <a:t>	onaylama</a:t>
            </a:r>
            <a:r>
              <a:rPr lang="tr-TR" dirty="0"/>
              <a:t>, </a:t>
            </a:r>
            <a:r>
              <a:rPr lang="tr-TR" dirty="0" smtClean="0"/>
              <a:t>elini omzuna </a:t>
            </a:r>
            <a:r>
              <a:rPr lang="tr-TR" dirty="0"/>
              <a:t>koyma vb.)</a:t>
            </a:r>
          </a:p>
          <a:p>
            <a:pPr marL="68580" indent="0">
              <a:buNone/>
            </a:pPr>
            <a:r>
              <a:rPr lang="tr-TR" dirty="0"/>
              <a:t>ifade edebilir. En etkili yaklaşım her ikisini de kullanabilmektir.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831" y="3687332"/>
            <a:ext cx="4064000" cy="260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135460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648072"/>
          </a:xfrm>
        </p:spPr>
        <p:txBody>
          <a:bodyPr>
            <a:normAutofit/>
          </a:bodyPr>
          <a:lstStyle/>
          <a:p>
            <a:r>
              <a:rPr lang="tr-TR" sz="3200" b="1" dirty="0" smtClean="0">
                <a:solidFill>
                  <a:srgbClr val="FF0000"/>
                </a:solidFill>
              </a:rPr>
              <a:t>Ailede Stres</a:t>
            </a:r>
            <a:endParaRPr lang="tr-TR" sz="3200" b="1" dirty="0">
              <a:solidFill>
                <a:srgbClr val="FF0000"/>
              </a:solidFill>
            </a:endParaRPr>
          </a:p>
        </p:txBody>
      </p:sp>
      <p:sp>
        <p:nvSpPr>
          <p:cNvPr id="3" name="İçerik Yer Tutucusu 2"/>
          <p:cNvSpPr>
            <a:spLocks noGrp="1"/>
          </p:cNvSpPr>
          <p:nvPr>
            <p:ph idx="1"/>
          </p:nvPr>
        </p:nvSpPr>
        <p:spPr>
          <a:xfrm>
            <a:off x="165568" y="1052736"/>
            <a:ext cx="8784976" cy="1872208"/>
          </a:xfrm>
        </p:spPr>
        <p:txBody>
          <a:bodyPr>
            <a:normAutofit/>
          </a:bodyPr>
          <a:lstStyle/>
          <a:p>
            <a:pPr algn="just"/>
            <a:r>
              <a:rPr lang="tr-TR" sz="1800" dirty="0" smtClean="0"/>
              <a:t>Stres pek çok insan için, baskı, çatışma, kontrolünü yitirme ve belirsizlik anlamlarına gelir. Bu duyguların ortaya çıkması aile üyelerinde çeşitli problemlere yol açar. Aslında stres aile hayatının bir parçasıdır. Çocuklar, yaşlanma, ekonomik güçlükler vb. beklenen stres faktörlerinin yanı sıra ailenin kontrolü dışında ve beklenmedik bir şekilde ortaya çıkan ani stres faktörleri (ölüm, hastalık vb.) aile üyelerinde hayal kırıklıkları, travmalar, </a:t>
            </a:r>
            <a:r>
              <a:rPr lang="tr-TR" sz="1800" dirty="0" err="1" smtClean="0"/>
              <a:t>incinmişlik</a:t>
            </a:r>
            <a:r>
              <a:rPr lang="tr-TR" sz="1800" dirty="0" smtClean="0"/>
              <a:t>, öfke ve depresyon oluşturabilir. </a:t>
            </a:r>
          </a:p>
        </p:txBody>
      </p:sp>
      <p:sp>
        <p:nvSpPr>
          <p:cNvPr id="4" name="Metin kutusu 3"/>
          <p:cNvSpPr txBox="1"/>
          <p:nvPr/>
        </p:nvSpPr>
        <p:spPr>
          <a:xfrm>
            <a:off x="107504" y="5085184"/>
            <a:ext cx="8856984" cy="1200329"/>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t>Belirli </a:t>
            </a:r>
            <a:r>
              <a:rPr lang="tr-TR" dirty="0"/>
              <a:t>bir miktardaki stres kişiyi harekete geçiren, motive eden bir faktör olmakla birlikte, fazlası pek çok fiziksel ve psikolojik tepkinin ortaya çıkmasına sebep olur. Ailenin stres karşısındaki tepkisi, karı koca arasında, kardeşler arasında ya da ebeveyn ile çocuklar arasında yaşanabilecek çatışmalarla sonuçlanabilir, ailenin dengesini bozabilir.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068960"/>
            <a:ext cx="5472608" cy="1733550"/>
          </a:xfrm>
          <a:prstGeom prst="rect">
            <a:avLst/>
          </a:prstGeom>
        </p:spPr>
      </p:pic>
      <p:sp>
        <p:nvSpPr>
          <p:cNvPr id="6" name="Altbilgi Yer Tutucusu 5"/>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84962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620688"/>
            <a:ext cx="7024744" cy="1008112"/>
          </a:xfrm>
        </p:spPr>
        <p:txBody>
          <a:bodyPr>
            <a:normAutofit fontScale="90000"/>
          </a:bodyPr>
          <a:lstStyle/>
          <a:p>
            <a:r>
              <a:rPr lang="tr-TR" dirty="0"/>
              <a:t>Aile İçi </a:t>
            </a:r>
            <a:r>
              <a:rPr lang="tr-TR" dirty="0" smtClean="0"/>
              <a:t>İletişimin Temel </a:t>
            </a:r>
            <a:r>
              <a:rPr lang="tr-TR" dirty="0"/>
              <a:t>Unsurları</a:t>
            </a:r>
          </a:p>
        </p:txBody>
      </p:sp>
      <p:sp>
        <p:nvSpPr>
          <p:cNvPr id="3" name="İçerik Yer Tutucusu 2"/>
          <p:cNvSpPr>
            <a:spLocks noGrp="1"/>
          </p:cNvSpPr>
          <p:nvPr>
            <p:ph idx="1"/>
          </p:nvPr>
        </p:nvSpPr>
        <p:spPr>
          <a:xfrm>
            <a:off x="611560" y="2060848"/>
            <a:ext cx="4248472" cy="4248472"/>
          </a:xfrm>
        </p:spPr>
        <p:txBody>
          <a:bodyPr>
            <a:normAutofit fontScale="92500" lnSpcReduction="10000"/>
          </a:bodyPr>
          <a:lstStyle/>
          <a:p>
            <a:pPr algn="just"/>
            <a:r>
              <a:rPr lang="tr-TR" dirty="0">
                <a:latin typeface="Calibri" panose="020F0502020204030204" pitchFamily="34" charset="0"/>
                <a:cs typeface="Calibri" panose="020F0502020204030204" pitchFamily="34" charset="0"/>
              </a:rPr>
              <a:t>Güçlü ve sağlıklı ailelerin en önemli özelliklerinden </a:t>
            </a:r>
            <a:r>
              <a:rPr lang="tr-TR" dirty="0" smtClean="0">
                <a:latin typeface="Calibri" panose="020F0502020204030204" pitchFamily="34" charset="0"/>
                <a:cs typeface="Calibri" panose="020F0502020204030204" pitchFamily="34" charset="0"/>
              </a:rPr>
              <a:t>biri, sağlıklı </a:t>
            </a:r>
            <a:r>
              <a:rPr lang="tr-TR" dirty="0">
                <a:latin typeface="Calibri" panose="020F0502020204030204" pitchFamily="34" charset="0"/>
                <a:cs typeface="Calibri" panose="020F0502020204030204" pitchFamily="34" charset="0"/>
              </a:rPr>
              <a:t>iletişim konusundaki </a:t>
            </a:r>
            <a:r>
              <a:rPr lang="tr-TR" dirty="0" smtClean="0">
                <a:latin typeface="Calibri" panose="020F0502020204030204" pitchFamily="34" charset="0"/>
                <a:cs typeface="Calibri" panose="020F0502020204030204" pitchFamily="34" charset="0"/>
              </a:rPr>
              <a:t>yetenekleridir.</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İletişim denince pek çok kişinin aklına </a:t>
            </a:r>
            <a:r>
              <a:rPr lang="tr-TR" dirty="0" smtClean="0">
                <a:latin typeface="Calibri" panose="020F0502020204030204" pitchFamily="34" charset="0"/>
                <a:cs typeface="Calibri" panose="020F0502020204030204" pitchFamily="34" charset="0"/>
              </a:rPr>
              <a:t>karşılıklı konuşma </a:t>
            </a:r>
            <a:r>
              <a:rPr lang="tr-TR" dirty="0">
                <a:latin typeface="Calibri" panose="020F0502020204030204" pitchFamily="34" charset="0"/>
                <a:cs typeface="Calibri" panose="020F0502020204030204" pitchFamily="34" charset="0"/>
              </a:rPr>
              <a:t>ve diyaloglar gelmektedir. Oysa iletişim, </a:t>
            </a:r>
            <a:r>
              <a:rPr lang="tr-TR" dirty="0" smtClean="0">
                <a:latin typeface="Calibri" panose="020F0502020204030204" pitchFamily="34" charset="0"/>
                <a:cs typeface="Calibri" panose="020F0502020204030204" pitchFamily="34" charset="0"/>
              </a:rPr>
              <a:t>ne söylendiği</a:t>
            </a:r>
            <a:r>
              <a:rPr lang="tr-TR" dirty="0">
                <a:latin typeface="Calibri" panose="020F0502020204030204" pitchFamily="34" charset="0"/>
                <a:cs typeface="Calibri" panose="020F0502020204030204" pitchFamily="34" charset="0"/>
              </a:rPr>
              <a:t>, nasıl söylendiği, niçin söylendiği, ne </a:t>
            </a:r>
            <a:r>
              <a:rPr lang="tr-TR" dirty="0" smtClean="0">
                <a:latin typeface="Calibri" panose="020F0502020204030204" pitchFamily="34" charset="0"/>
                <a:cs typeface="Calibri" panose="020F0502020204030204" pitchFamily="34" charset="0"/>
              </a:rPr>
              <a:t>zaman söylendiği</a:t>
            </a:r>
            <a:r>
              <a:rPr lang="tr-TR" dirty="0">
                <a:latin typeface="Calibri" panose="020F0502020204030204" pitchFamily="34" charset="0"/>
                <a:cs typeface="Calibri" panose="020F0502020204030204" pitchFamily="34" charset="0"/>
              </a:rPr>
              <a:t>, hatta ne söylenmediğidir.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444" y="3284984"/>
            <a:ext cx="3212976" cy="2880320"/>
          </a:xfrm>
          <a:prstGeom prst="rect">
            <a:avLst/>
          </a:prstGeom>
        </p:spPr>
      </p:pic>
      <p:sp>
        <p:nvSpPr>
          <p:cNvPr id="5" name="Altbilgi Yer Tutucusu 4"/>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538210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20688"/>
            <a:ext cx="8229600" cy="850106"/>
          </a:xfrm>
        </p:spPr>
        <p:txBody>
          <a:bodyPr>
            <a:normAutofit/>
          </a:bodyPr>
          <a:lstStyle/>
          <a:p>
            <a:r>
              <a:rPr lang="tr-TR" b="1" dirty="0" smtClean="0"/>
              <a:t>Neler Strese Neden Olur?</a:t>
            </a:r>
            <a:endParaRPr lang="tr-TR" b="1" dirty="0"/>
          </a:p>
        </p:txBody>
      </p:sp>
      <p:sp>
        <p:nvSpPr>
          <p:cNvPr id="3" name="İçerik Yer Tutucusu 2"/>
          <p:cNvSpPr>
            <a:spLocks noGrp="1"/>
          </p:cNvSpPr>
          <p:nvPr>
            <p:ph idx="1"/>
          </p:nvPr>
        </p:nvSpPr>
        <p:spPr>
          <a:xfrm>
            <a:off x="457200" y="1556792"/>
            <a:ext cx="8229600" cy="5040560"/>
          </a:xfrm>
        </p:spPr>
        <p:txBody>
          <a:bodyPr>
            <a:normAutofit fontScale="70000" lnSpcReduction="20000"/>
          </a:bodyPr>
          <a:lstStyle/>
          <a:p>
            <a:r>
              <a:rPr lang="tr-TR" dirty="0" smtClean="0"/>
              <a:t>Hayatta hiçbir şey durağan değildir ve sürekli bir değişim içerisindedir. Her değişim stres kaynağı olabilir ve stres nedenleri aileden aileye değişir. Aile ortamında stresin en önemli kaynağı ailede çatışma olmasıdır.</a:t>
            </a:r>
          </a:p>
          <a:p>
            <a:r>
              <a:rPr lang="tr-TR" dirty="0" smtClean="0"/>
              <a:t>Aile içinde yoğun stresin var olması ise problem çözme ve iletişimi engelleyici bir faktördür.</a:t>
            </a:r>
          </a:p>
          <a:p>
            <a:endParaRPr lang="tr-TR" dirty="0" smtClean="0"/>
          </a:p>
          <a:p>
            <a:r>
              <a:rPr lang="tr-TR" b="1" u="sng" dirty="0" smtClean="0"/>
              <a:t>Bir ailede stres oluşturabilecek bazı faktörler şunlardır:</a:t>
            </a:r>
          </a:p>
          <a:p>
            <a:pPr marL="0" indent="0">
              <a:buNone/>
            </a:pPr>
            <a:endParaRPr lang="tr-TR" dirty="0" smtClean="0"/>
          </a:p>
          <a:p>
            <a:pPr marL="0" indent="0">
              <a:buNone/>
            </a:pPr>
            <a:r>
              <a:rPr lang="tr-TR" dirty="0" smtClean="0"/>
              <a:t>	• Yeni bir bebeğin doğumu</a:t>
            </a:r>
          </a:p>
          <a:p>
            <a:pPr marL="0" indent="0">
              <a:buNone/>
            </a:pPr>
            <a:r>
              <a:rPr lang="tr-TR" dirty="0" smtClean="0"/>
              <a:t>	• Ailede ölüm veya hastalık yaşanması</a:t>
            </a:r>
          </a:p>
          <a:p>
            <a:pPr marL="0" indent="0">
              <a:buNone/>
            </a:pPr>
            <a:r>
              <a:rPr lang="tr-TR" dirty="0" smtClean="0"/>
              <a:t>	• Taşınma</a:t>
            </a:r>
          </a:p>
          <a:p>
            <a:pPr marL="0" indent="0">
              <a:buNone/>
            </a:pPr>
            <a:r>
              <a:rPr lang="tr-TR" dirty="0" smtClean="0"/>
              <a:t>	• İşsizlik</a:t>
            </a:r>
          </a:p>
          <a:p>
            <a:pPr marL="0" indent="0">
              <a:buNone/>
            </a:pPr>
            <a:r>
              <a:rPr lang="tr-TR" dirty="0" smtClean="0"/>
              <a:t>	• Maddi yetersizlik</a:t>
            </a:r>
          </a:p>
          <a:p>
            <a:pPr marL="0" indent="0">
              <a:buNone/>
            </a:pPr>
            <a:r>
              <a:rPr lang="tr-TR" dirty="0" smtClean="0"/>
              <a:t>	• Uzun çalışma saatleri</a:t>
            </a:r>
          </a:p>
          <a:p>
            <a:pPr marL="0" indent="0">
              <a:buNone/>
            </a:pPr>
            <a:r>
              <a:rPr lang="tr-TR" dirty="0" smtClean="0"/>
              <a:t>	• Ayrılık veya boşanma</a:t>
            </a:r>
          </a:p>
          <a:p>
            <a:pPr marL="0" indent="0">
              <a:buNone/>
            </a:pPr>
            <a:r>
              <a:rPr lang="tr-TR" dirty="0" smtClean="0"/>
              <a:t>	• Çocuğun okula başlaması</a:t>
            </a:r>
          </a:p>
          <a:p>
            <a:pPr marL="0" indent="0">
              <a:buNone/>
            </a:pPr>
            <a:r>
              <a:rPr lang="tr-TR" dirty="0" smtClean="0"/>
              <a:t>	• Çocuğun okul değiştirmesi</a:t>
            </a:r>
          </a:p>
          <a:p>
            <a:pPr marL="0" indent="0">
              <a:buNone/>
            </a:pPr>
            <a:r>
              <a:rPr lang="tr-TR" dirty="0" smtClean="0"/>
              <a:t>	• Çocuğun okul başarısının düşük olması</a:t>
            </a:r>
          </a:p>
          <a:p>
            <a:pPr marL="0" indent="0">
              <a:buNone/>
            </a:pPr>
            <a:r>
              <a:rPr lang="tr-TR" dirty="0" smtClean="0"/>
              <a:t>	• Karı koca anlaşmazlığı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933056"/>
            <a:ext cx="2619375" cy="2304256"/>
          </a:xfrm>
          <a:prstGeom prst="ellipse">
            <a:avLst/>
          </a:prstGeom>
          <a:ln>
            <a:noFill/>
          </a:ln>
          <a:effectLst>
            <a:softEdge rad="112500"/>
          </a:effectLst>
        </p:spPr>
      </p:pic>
      <p:sp>
        <p:nvSpPr>
          <p:cNvPr id="5" name="Altbilgi Yer Tutucusu 4"/>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17182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effectLst>
                  <a:outerShdw blurRad="38100" dist="38100" dir="2700000" algn="tl">
                    <a:srgbClr val="000000">
                      <a:alpha val="43137"/>
                    </a:srgbClr>
                  </a:outerShdw>
                </a:effectLst>
              </a:rPr>
              <a:t>Ailelerin Stresle Başa Çıkmasını</a:t>
            </a:r>
            <a:br>
              <a:rPr lang="tr-TR" sz="3200" b="1" dirty="0">
                <a:effectLst>
                  <a:outerShdw blurRad="38100" dist="38100" dir="2700000" algn="tl">
                    <a:srgbClr val="000000">
                      <a:alpha val="43137"/>
                    </a:srgbClr>
                  </a:outerShdw>
                </a:effectLst>
              </a:rPr>
            </a:br>
            <a:r>
              <a:rPr lang="tr-TR" sz="3200" b="1" dirty="0">
                <a:effectLst>
                  <a:outerShdw blurRad="38100" dist="38100" dir="2700000" algn="tl">
                    <a:srgbClr val="000000">
                      <a:alpha val="43137"/>
                    </a:srgbClr>
                  </a:outerShdw>
                </a:effectLst>
              </a:rPr>
              <a:t>Sağlayan Kaynakları Nelerdir?</a:t>
            </a:r>
          </a:p>
        </p:txBody>
      </p:sp>
      <p:sp>
        <p:nvSpPr>
          <p:cNvPr id="3" name="İçerik Yer Tutucusu 2"/>
          <p:cNvSpPr>
            <a:spLocks noGrp="1"/>
          </p:cNvSpPr>
          <p:nvPr>
            <p:ph idx="1"/>
          </p:nvPr>
        </p:nvSpPr>
        <p:spPr>
          <a:xfrm>
            <a:off x="1043608" y="2492896"/>
            <a:ext cx="6777317" cy="3508977"/>
          </a:xfrm>
        </p:spPr>
        <p:txBody>
          <a:bodyPr>
            <a:normAutofit/>
          </a:bodyPr>
          <a:lstStyle/>
          <a:p>
            <a:r>
              <a:rPr lang="tr-TR" sz="2000" dirty="0" smtClean="0">
                <a:latin typeface="Calibri" panose="020F0502020204030204" pitchFamily="34" charset="0"/>
                <a:cs typeface="Calibri" panose="020F0502020204030204" pitchFamily="34" charset="0"/>
              </a:rPr>
              <a:t>Aile </a:t>
            </a:r>
            <a:r>
              <a:rPr lang="tr-TR" sz="2000" dirty="0">
                <a:latin typeface="Calibri" panose="020F0502020204030204" pitchFamily="34" charset="0"/>
                <a:cs typeface="Calibri" panose="020F0502020204030204" pitchFamily="34" charset="0"/>
              </a:rPr>
              <a:t>iletişim becerilerinin sağlıklı olması</a:t>
            </a:r>
          </a:p>
          <a:p>
            <a:r>
              <a:rPr lang="tr-TR" sz="2000" dirty="0" smtClean="0">
                <a:latin typeface="Calibri" panose="020F0502020204030204" pitchFamily="34" charset="0"/>
                <a:cs typeface="Calibri" panose="020F0502020204030204" pitchFamily="34" charset="0"/>
              </a:rPr>
              <a:t>Ailenin </a:t>
            </a:r>
            <a:r>
              <a:rPr lang="tr-TR" sz="2000" dirty="0">
                <a:latin typeface="Calibri" panose="020F0502020204030204" pitchFamily="34" charset="0"/>
                <a:cs typeface="Calibri" panose="020F0502020204030204" pitchFamily="34" charset="0"/>
              </a:rPr>
              <a:t>problem çözme becerisi</a:t>
            </a:r>
          </a:p>
          <a:p>
            <a:r>
              <a:rPr lang="tr-TR" sz="2000" dirty="0" smtClean="0">
                <a:latin typeface="Calibri" panose="020F0502020204030204" pitchFamily="34" charset="0"/>
                <a:cs typeface="Calibri" panose="020F0502020204030204" pitchFamily="34" charset="0"/>
              </a:rPr>
              <a:t>Ailenin </a:t>
            </a:r>
            <a:r>
              <a:rPr lang="tr-TR" sz="2000" dirty="0">
                <a:latin typeface="Calibri" panose="020F0502020204030204" pitchFamily="34" charset="0"/>
                <a:cs typeface="Calibri" panose="020F0502020204030204" pitchFamily="34" charset="0"/>
              </a:rPr>
              <a:t>ulaşmayı amaçladığı hedefleri</a:t>
            </a:r>
          </a:p>
          <a:p>
            <a:r>
              <a:rPr lang="tr-TR" sz="2000" dirty="0" smtClean="0">
                <a:latin typeface="Calibri" panose="020F0502020204030204" pitchFamily="34" charset="0"/>
                <a:cs typeface="Calibri" panose="020F0502020204030204" pitchFamily="34" charset="0"/>
              </a:rPr>
              <a:t>Ailenin </a:t>
            </a:r>
            <a:r>
              <a:rPr lang="tr-TR" sz="2000" dirty="0">
                <a:latin typeface="Calibri" panose="020F0502020204030204" pitchFamily="34" charset="0"/>
                <a:cs typeface="Calibri" panose="020F0502020204030204" pitchFamily="34" charset="0"/>
              </a:rPr>
              <a:t>elindeki parayı uygun şekilde </a:t>
            </a:r>
            <a:r>
              <a:rPr lang="tr-TR" sz="2000" dirty="0" smtClean="0">
                <a:latin typeface="Calibri" panose="020F0502020204030204" pitchFamily="34" charset="0"/>
                <a:cs typeface="Calibri" panose="020F0502020204030204" pitchFamily="34" charset="0"/>
              </a:rPr>
              <a:t>idare etmesi</a:t>
            </a:r>
            <a:endParaRPr lang="tr-TR" sz="2000"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Akrabaların </a:t>
            </a:r>
            <a:r>
              <a:rPr lang="tr-TR" sz="2000" dirty="0">
                <a:latin typeface="Calibri" panose="020F0502020204030204" pitchFamily="34" charset="0"/>
                <a:cs typeface="Calibri" panose="020F0502020204030204" pitchFamily="34" charset="0"/>
              </a:rPr>
              <a:t>maddi veya manevi destekleri</a:t>
            </a:r>
          </a:p>
          <a:p>
            <a:r>
              <a:rPr lang="tr-TR" sz="2000" dirty="0" smtClean="0">
                <a:latin typeface="Calibri" panose="020F0502020204030204" pitchFamily="34" charset="0"/>
                <a:cs typeface="Calibri" panose="020F0502020204030204" pitchFamily="34" charset="0"/>
              </a:rPr>
              <a:t>Ailenin </a:t>
            </a:r>
            <a:r>
              <a:rPr lang="tr-TR" sz="2000" dirty="0">
                <a:latin typeface="Calibri" panose="020F0502020204030204" pitchFamily="34" charset="0"/>
                <a:cs typeface="Calibri" panose="020F0502020204030204" pitchFamily="34" charset="0"/>
              </a:rPr>
              <a:t>sahip olduğu arkadaşları</a:t>
            </a:r>
          </a:p>
          <a:p>
            <a:r>
              <a:rPr lang="tr-TR" sz="2000" dirty="0" smtClean="0">
                <a:latin typeface="Calibri" panose="020F0502020204030204" pitchFamily="34" charset="0"/>
                <a:cs typeface="Calibri" panose="020F0502020204030204" pitchFamily="34" charset="0"/>
              </a:rPr>
              <a:t>Ailenin </a:t>
            </a:r>
            <a:r>
              <a:rPr lang="tr-TR" sz="2000" dirty="0">
                <a:latin typeface="Calibri" panose="020F0502020204030204" pitchFamily="34" charset="0"/>
                <a:cs typeface="Calibri" panose="020F0502020204030204" pitchFamily="34" charset="0"/>
              </a:rPr>
              <a:t>komşuları</a:t>
            </a:r>
          </a:p>
          <a:p>
            <a:r>
              <a:rPr lang="tr-TR" sz="2000" dirty="0" smtClean="0">
                <a:latin typeface="Calibri" panose="020F0502020204030204" pitchFamily="34" charset="0"/>
                <a:cs typeface="Calibri" panose="020F0502020204030204" pitchFamily="34" charset="0"/>
              </a:rPr>
              <a:t>Toplumsal </a:t>
            </a:r>
            <a:r>
              <a:rPr lang="tr-TR" sz="2000" dirty="0">
                <a:latin typeface="Calibri" panose="020F0502020204030204" pitchFamily="34" charset="0"/>
                <a:cs typeface="Calibri" panose="020F0502020204030204" pitchFamily="34" charset="0"/>
              </a:rPr>
              <a:t>imkânlar</a:t>
            </a:r>
          </a:p>
        </p:txBody>
      </p:sp>
      <p:sp>
        <p:nvSpPr>
          <p:cNvPr id="4" name="Altbilgi Yer Tutucusu 3"/>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071793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124744"/>
            <a:ext cx="7344816" cy="5184576"/>
          </a:xfrm>
        </p:spPr>
        <p:txBody>
          <a:bodyPr>
            <a:normAutofit/>
          </a:bodyPr>
          <a:lstStyle/>
          <a:p>
            <a:pPr marL="68580" indent="0" algn="ctr">
              <a:buNone/>
            </a:pPr>
            <a:r>
              <a:rPr lang="tr-TR" sz="3400" b="1" dirty="0">
                <a:solidFill>
                  <a:schemeClr val="accent1">
                    <a:lumMod val="50000"/>
                  </a:schemeClr>
                </a:solidFill>
              </a:rPr>
              <a:t>Ortaklaşa Başa Çıkma</a:t>
            </a:r>
          </a:p>
          <a:p>
            <a:endParaRPr lang="tr-TR" sz="3400" b="1" dirty="0" smtClean="0">
              <a:solidFill>
                <a:schemeClr val="accent1">
                  <a:lumMod val="50000"/>
                </a:schemeClr>
              </a:solidFill>
            </a:endParaRPr>
          </a:p>
          <a:p>
            <a:pPr marL="68580" indent="0" algn="just">
              <a:buNone/>
            </a:pPr>
            <a:r>
              <a:rPr lang="tr-TR" sz="1900" dirty="0" smtClean="0"/>
              <a:t>Ailenin </a:t>
            </a:r>
            <a:r>
              <a:rPr lang="tr-TR" sz="1900" dirty="0"/>
              <a:t>problemlerini </a:t>
            </a:r>
            <a:r>
              <a:rPr lang="tr-TR" sz="1900" dirty="0" smtClean="0"/>
              <a:t>yenmeyi başarması</a:t>
            </a:r>
            <a:r>
              <a:rPr lang="tr-TR" sz="1900" dirty="0"/>
              <a:t>, </a:t>
            </a:r>
            <a:r>
              <a:rPr lang="tr-TR" sz="1900" dirty="0" smtClean="0"/>
              <a:t>aile </a:t>
            </a:r>
            <a:r>
              <a:rPr lang="tr-TR" sz="1900" dirty="0"/>
              <a:t>içi ilişkileri </a:t>
            </a:r>
            <a:r>
              <a:rPr lang="tr-TR" sz="1900" dirty="0" smtClean="0"/>
              <a:t>ve iletişimi geliştirici ve olumlu yönde </a:t>
            </a:r>
            <a:r>
              <a:rPr lang="tr-TR" sz="1900" dirty="0"/>
              <a:t>değiştirici olabilir.  </a:t>
            </a:r>
            <a:r>
              <a:rPr lang="tr-TR" sz="1900" dirty="0" smtClean="0"/>
              <a:t>Ailenin geliştirebileceği </a:t>
            </a:r>
            <a:r>
              <a:rPr lang="tr-TR" sz="1900" u="sng" dirty="0" smtClean="0"/>
              <a:t>en </a:t>
            </a:r>
            <a:r>
              <a:rPr lang="tr-TR" sz="1900" u="sng" dirty="0"/>
              <a:t>etkili </a:t>
            </a:r>
            <a:r>
              <a:rPr lang="tr-TR" sz="1900" u="sng" dirty="0" smtClean="0"/>
              <a:t>başa çıkma </a:t>
            </a:r>
            <a:r>
              <a:rPr lang="tr-TR" sz="1900" u="sng" dirty="0"/>
              <a:t>yolu, </a:t>
            </a:r>
            <a:r>
              <a:rPr lang="tr-TR" sz="1900" u="sng" dirty="0" smtClean="0"/>
              <a:t>ortaklaşa </a:t>
            </a:r>
            <a:r>
              <a:rPr lang="tr-TR" sz="1900" u="sng" dirty="0"/>
              <a:t>başa </a:t>
            </a:r>
            <a:r>
              <a:rPr lang="tr-TR" sz="1900" u="sng" dirty="0" smtClean="0"/>
              <a:t>çıkma tarzıdır</a:t>
            </a:r>
            <a:r>
              <a:rPr lang="tr-TR" sz="1900" u="sng" dirty="0"/>
              <a:t>. </a:t>
            </a:r>
            <a:endParaRPr lang="tr-TR" sz="1900" u="sng" dirty="0" smtClean="0"/>
          </a:p>
          <a:p>
            <a:pPr marL="68580" indent="0" algn="just">
              <a:buNone/>
            </a:pPr>
            <a:r>
              <a:rPr lang="tr-TR" sz="1900" dirty="0" smtClean="0"/>
              <a:t>Bu </a:t>
            </a:r>
            <a:r>
              <a:rPr lang="tr-TR" sz="1900" dirty="0"/>
              <a:t>tip bir başa </a:t>
            </a:r>
            <a:r>
              <a:rPr lang="tr-TR" sz="1900" dirty="0" smtClean="0"/>
              <a:t>çıkma tarzında </a:t>
            </a:r>
            <a:r>
              <a:rPr lang="tr-TR" sz="1900" dirty="0"/>
              <a:t>aile üyeleri </a:t>
            </a:r>
            <a:r>
              <a:rPr lang="tr-TR" sz="1900" dirty="0" smtClean="0"/>
              <a:t>problemi; “benim </a:t>
            </a:r>
            <a:r>
              <a:rPr lang="tr-TR" sz="1900" dirty="0"/>
              <a:t>problemim” veya “</a:t>
            </a:r>
            <a:r>
              <a:rPr lang="tr-TR" sz="1900" dirty="0" smtClean="0"/>
              <a:t>senin problemin</a:t>
            </a:r>
            <a:r>
              <a:rPr lang="tr-TR" sz="1900" dirty="0"/>
              <a:t>” </a:t>
            </a:r>
            <a:r>
              <a:rPr lang="tr-TR" sz="1900" dirty="0" smtClean="0"/>
              <a:t>olarak </a:t>
            </a:r>
            <a:r>
              <a:rPr lang="tr-TR" sz="1900" dirty="0"/>
              <a:t>değil, </a:t>
            </a:r>
            <a:r>
              <a:rPr lang="tr-TR" sz="1900" b="1" dirty="0" smtClean="0"/>
              <a:t>“bizim problemimiz</a:t>
            </a:r>
            <a:r>
              <a:rPr lang="tr-TR" sz="1900" b="1" dirty="0"/>
              <a:t>” </a:t>
            </a:r>
            <a:r>
              <a:rPr lang="tr-TR" sz="1900" dirty="0" smtClean="0"/>
              <a:t>olarak </a:t>
            </a:r>
            <a:r>
              <a:rPr lang="tr-TR" sz="1900" dirty="0"/>
              <a:t>algılarlar.</a:t>
            </a:r>
          </a:p>
          <a:p>
            <a:pPr marL="68580" indent="0" algn="just">
              <a:buNone/>
            </a:pPr>
            <a:r>
              <a:rPr lang="tr-TR" sz="1900" dirty="0"/>
              <a:t>Problemin sorumluluğunu </a:t>
            </a:r>
            <a:r>
              <a:rPr lang="tr-TR" sz="1900" dirty="0" smtClean="0"/>
              <a:t>ortak olarak </a:t>
            </a:r>
            <a:r>
              <a:rPr lang="tr-TR" sz="1900" dirty="0"/>
              <a:t>yüklenirler. </a:t>
            </a:r>
            <a:endParaRPr lang="tr-TR" sz="1900" dirty="0" smtClean="0"/>
          </a:p>
          <a:p>
            <a:pPr marL="68580" indent="0" algn="just">
              <a:buNone/>
            </a:pPr>
            <a:r>
              <a:rPr lang="tr-TR" sz="1900" dirty="0" smtClean="0"/>
              <a:t>Bu </a:t>
            </a:r>
            <a:r>
              <a:rPr lang="tr-TR" sz="1900" dirty="0"/>
              <a:t>tip bir </a:t>
            </a:r>
            <a:r>
              <a:rPr lang="tr-TR" sz="1900" dirty="0" smtClean="0"/>
              <a:t>başa çıkma </a:t>
            </a:r>
            <a:r>
              <a:rPr lang="tr-TR" sz="1900" dirty="0"/>
              <a:t>tarzını kullanan </a:t>
            </a:r>
            <a:r>
              <a:rPr lang="tr-TR" sz="1900" dirty="0" smtClean="0"/>
              <a:t>ailelerin, problemlerini </a:t>
            </a:r>
            <a:r>
              <a:rPr lang="tr-TR" sz="1900" dirty="0"/>
              <a:t>kolaylıkla </a:t>
            </a:r>
            <a:r>
              <a:rPr lang="tr-TR" sz="1900" dirty="0" smtClean="0"/>
              <a:t>çözebildiği görülmektedir</a:t>
            </a:r>
            <a:r>
              <a:rPr lang="tr-TR" sz="1900" dirty="0"/>
              <a:t>.</a:t>
            </a: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306762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9055" y="692696"/>
            <a:ext cx="7096634" cy="864096"/>
          </a:xfrm>
        </p:spPr>
        <p:txBody>
          <a:bodyPr>
            <a:normAutofit/>
          </a:bodyPr>
          <a:lstStyle/>
          <a:p>
            <a:pPr algn="ctr"/>
            <a:r>
              <a:rPr lang="tr-TR" b="1" dirty="0" smtClean="0">
                <a:effectLst>
                  <a:outerShdw blurRad="38100" dist="38100" dir="2700000" algn="tl">
                    <a:srgbClr val="000000">
                      <a:alpha val="43137"/>
                    </a:srgbClr>
                  </a:outerShdw>
                </a:effectLst>
              </a:rPr>
              <a:t>Çatışma</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55576" y="4077072"/>
            <a:ext cx="7632848" cy="2520280"/>
          </a:xfrm>
        </p:spPr>
        <p:txBody>
          <a:bodyPr>
            <a:normAutofit/>
          </a:bodyPr>
          <a:lstStyle/>
          <a:p>
            <a:pPr algn="just"/>
            <a:r>
              <a:rPr lang="tr-TR" sz="1600" dirty="0" smtClean="0"/>
              <a:t>Aile </a:t>
            </a:r>
            <a:r>
              <a:rPr lang="tr-TR" sz="1600" dirty="0"/>
              <a:t>içi çatışma, kaçınılmaz bir durumdur. İki kişinin </a:t>
            </a:r>
            <a:r>
              <a:rPr lang="tr-TR" sz="1600" dirty="0" smtClean="0"/>
              <a:t>bir araya </a:t>
            </a:r>
            <a:r>
              <a:rPr lang="tr-TR" sz="1600" dirty="0"/>
              <a:t>geldiği her türlü ilişkide çatışma ihtimali </a:t>
            </a:r>
            <a:r>
              <a:rPr lang="tr-TR" sz="1600" dirty="0" smtClean="0"/>
              <a:t>daima vardır</a:t>
            </a:r>
            <a:r>
              <a:rPr lang="tr-TR" sz="1600" dirty="0"/>
              <a:t>. Çatışma insan iletişiminin doğal bir unsurudur.</a:t>
            </a:r>
          </a:p>
          <a:p>
            <a:pPr algn="just"/>
            <a:r>
              <a:rPr lang="tr-TR" sz="1600" dirty="0"/>
              <a:t>En başarılı ve mutlu ailelerde bile zaman zaman </a:t>
            </a:r>
            <a:r>
              <a:rPr lang="tr-TR" sz="1600" dirty="0" smtClean="0"/>
              <a:t>çatışma yaşanır</a:t>
            </a:r>
            <a:r>
              <a:rPr lang="tr-TR" sz="1600" dirty="0"/>
              <a:t>. Çatışmanın sebebi, iki kişinin birbirinden </a:t>
            </a:r>
            <a:r>
              <a:rPr lang="tr-TR" sz="1600" dirty="0" smtClean="0"/>
              <a:t>farklı beklenti</a:t>
            </a:r>
            <a:r>
              <a:rPr lang="tr-TR" sz="1600" dirty="0"/>
              <a:t>, ihtiyaç, değer veya yaklaşımlara sahip olmasıdır.</a:t>
            </a:r>
          </a:p>
          <a:p>
            <a:pPr algn="just"/>
            <a:r>
              <a:rPr lang="tr-TR" sz="1600" dirty="0"/>
              <a:t>Kişi kendisini amacına ulaşma konusunda </a:t>
            </a:r>
            <a:r>
              <a:rPr lang="tr-TR" sz="1600" dirty="0" smtClean="0"/>
              <a:t>engellenmiş hissettiğinde </a:t>
            </a:r>
            <a:r>
              <a:rPr lang="tr-TR" sz="1600" dirty="0"/>
              <a:t>çatışma meydana çıkar.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503" y="1844824"/>
            <a:ext cx="4059739" cy="1924447"/>
          </a:xfrm>
          <a:prstGeom prst="rect">
            <a:avLst/>
          </a:prstGeom>
        </p:spPr>
      </p:pic>
      <p:sp>
        <p:nvSpPr>
          <p:cNvPr id="5" name="Altbilgi Yer Tutucusu 4"/>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5680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908720"/>
            <a:ext cx="7560840" cy="4923909"/>
          </a:xfrm>
        </p:spPr>
        <p:txBody>
          <a:bodyPr>
            <a:normAutofit fontScale="92500"/>
          </a:bodyPr>
          <a:lstStyle/>
          <a:p>
            <a:r>
              <a:rPr lang="tr-TR" b="1" dirty="0"/>
              <a:t>Aile </a:t>
            </a:r>
            <a:r>
              <a:rPr lang="tr-TR" b="1" dirty="0" smtClean="0"/>
              <a:t>İçinde </a:t>
            </a:r>
            <a:r>
              <a:rPr lang="tr-TR" b="1" dirty="0"/>
              <a:t>Yaşanan </a:t>
            </a:r>
            <a:r>
              <a:rPr lang="tr-TR" b="1" dirty="0" smtClean="0"/>
              <a:t>Çatışmaları Çözümlemek</a:t>
            </a:r>
          </a:p>
          <a:p>
            <a:endParaRPr lang="tr-TR" b="1" dirty="0"/>
          </a:p>
          <a:p>
            <a:r>
              <a:rPr lang="tr-TR" dirty="0">
                <a:latin typeface="Calibri" panose="020F0502020204030204" pitchFamily="34" charset="0"/>
                <a:cs typeface="Calibri" panose="020F0502020204030204" pitchFamily="34" charset="0"/>
              </a:rPr>
              <a:t>Bir yastıkta kırk yıl geçirmek ulaşılması zor bir hedef </a:t>
            </a:r>
            <a:r>
              <a:rPr lang="tr-TR" dirty="0" smtClean="0">
                <a:latin typeface="Calibri" panose="020F0502020204030204" pitchFamily="34" charset="0"/>
                <a:cs typeface="Calibri" panose="020F0502020204030204" pitchFamily="34" charset="0"/>
              </a:rPr>
              <a:t>gibi gözükse </a:t>
            </a:r>
            <a:r>
              <a:rPr lang="tr-TR" dirty="0">
                <a:latin typeface="Calibri" panose="020F0502020204030204" pitchFamily="34" charset="0"/>
                <a:cs typeface="Calibri" panose="020F0502020204030204" pitchFamily="34" charset="0"/>
              </a:rPr>
              <a:t>de aslında çok basit bir sırrı vardır. Uzun </a:t>
            </a:r>
            <a:r>
              <a:rPr lang="tr-TR" dirty="0" smtClean="0">
                <a:latin typeface="Calibri" panose="020F0502020204030204" pitchFamily="34" charset="0"/>
                <a:cs typeface="Calibri" panose="020F0502020204030204" pitchFamily="34" charset="0"/>
              </a:rPr>
              <a:t>süreli evlilikler</a:t>
            </a:r>
            <a:r>
              <a:rPr lang="tr-TR" dirty="0">
                <a:latin typeface="Calibri" panose="020F0502020204030204" pitchFamily="34" charset="0"/>
                <a:cs typeface="Calibri" panose="020F0502020204030204" pitchFamily="34" charset="0"/>
              </a:rPr>
              <a:t>, çiftin çatışmaları çözme becerisinin bir sonucudur.</a:t>
            </a:r>
          </a:p>
          <a:p>
            <a:r>
              <a:rPr lang="tr-TR" dirty="0">
                <a:latin typeface="Calibri" panose="020F0502020204030204" pitchFamily="34" charset="0"/>
                <a:cs typeface="Calibri" panose="020F0502020204030204" pitchFamily="34" charset="0"/>
              </a:rPr>
              <a:t>Eşlerin arasındaki iletişimin kalitesi ve </a:t>
            </a:r>
            <a:r>
              <a:rPr lang="tr-TR" dirty="0" smtClean="0">
                <a:latin typeface="Calibri" panose="020F0502020204030204" pitchFamily="34" charset="0"/>
                <a:cs typeface="Calibri" panose="020F0502020204030204" pitchFamily="34" charset="0"/>
              </a:rPr>
              <a:t>çatışmalarını çözme </a:t>
            </a:r>
            <a:r>
              <a:rPr lang="tr-TR" dirty="0">
                <a:latin typeface="Calibri" panose="020F0502020204030204" pitchFamily="34" charset="0"/>
                <a:cs typeface="Calibri" panose="020F0502020204030204" pitchFamily="34" charset="0"/>
              </a:rPr>
              <a:t>konusunda gösterecekleri çaba ailenin </a:t>
            </a:r>
            <a:r>
              <a:rPr lang="tr-TR" dirty="0" smtClean="0">
                <a:latin typeface="Calibri" panose="020F0502020204030204" pitchFamily="34" charset="0"/>
                <a:cs typeface="Calibri" panose="020F0502020204030204" pitchFamily="34" charset="0"/>
              </a:rPr>
              <a:t>tamamını etkiler</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Bu </a:t>
            </a:r>
            <a:r>
              <a:rPr lang="tr-TR" dirty="0">
                <a:latin typeface="Calibri" panose="020F0502020204030204" pitchFamily="34" charset="0"/>
                <a:cs typeface="Calibri" panose="020F0502020204030204" pitchFamily="34" charset="0"/>
              </a:rPr>
              <a:t>noktada aile üyelerinin görevi, </a:t>
            </a:r>
            <a:r>
              <a:rPr lang="tr-TR" dirty="0" smtClean="0">
                <a:latin typeface="Calibri" panose="020F0502020204030204" pitchFamily="34" charset="0"/>
                <a:cs typeface="Calibri" panose="020F0502020204030204" pitchFamily="34" charset="0"/>
              </a:rPr>
              <a:t>çatışmalarını nasıl </a:t>
            </a:r>
            <a:r>
              <a:rPr lang="tr-TR" dirty="0">
                <a:latin typeface="Calibri" panose="020F0502020204030204" pitchFamily="34" charset="0"/>
                <a:cs typeface="Calibri" panose="020F0502020204030204" pitchFamily="34" charset="0"/>
              </a:rPr>
              <a:t>etkili bir şekilde çözebileceklerini ve nasıl </a:t>
            </a:r>
            <a:r>
              <a:rPr lang="tr-TR" dirty="0" smtClean="0">
                <a:latin typeface="Calibri" panose="020F0502020204030204" pitchFamily="34" charset="0"/>
                <a:cs typeface="Calibri" panose="020F0502020204030204" pitchFamily="34" charset="0"/>
              </a:rPr>
              <a:t>uzlaşmaya varabileceklerini </a:t>
            </a:r>
            <a:r>
              <a:rPr lang="tr-TR" dirty="0">
                <a:latin typeface="Calibri" panose="020F0502020204030204" pitchFamily="34" charset="0"/>
                <a:cs typeface="Calibri" panose="020F0502020204030204" pitchFamily="34" charset="0"/>
              </a:rPr>
              <a:t>öğrenmeleridir. </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Önemli </a:t>
            </a:r>
            <a:r>
              <a:rPr lang="tr-TR" dirty="0">
                <a:latin typeface="Calibri" panose="020F0502020204030204" pitchFamily="34" charset="0"/>
                <a:cs typeface="Calibri" panose="020F0502020204030204" pitchFamily="34" charset="0"/>
              </a:rPr>
              <a:t>olan </a:t>
            </a:r>
            <a:r>
              <a:rPr lang="tr-TR" dirty="0" smtClean="0">
                <a:latin typeface="Calibri" panose="020F0502020204030204" pitchFamily="34" charset="0"/>
                <a:cs typeface="Calibri" panose="020F0502020204030204" pitchFamily="34" charset="0"/>
              </a:rPr>
              <a:t>ailenin anlaşmazlıklar</a:t>
            </a:r>
            <a:r>
              <a:rPr lang="tr-TR" dirty="0">
                <a:latin typeface="Calibri" panose="020F0502020204030204" pitchFamily="34" charset="0"/>
                <a:cs typeface="Calibri" panose="020F0502020204030204" pitchFamily="34" charset="0"/>
              </a:rPr>
              <a:t>, çatışma veya problem yaşaması değil, </a:t>
            </a:r>
            <a:r>
              <a:rPr lang="tr-TR" dirty="0" smtClean="0">
                <a:latin typeface="Calibri" panose="020F0502020204030204" pitchFamily="34" charset="0"/>
                <a:cs typeface="Calibri" panose="020F0502020204030204" pitchFamily="34" charset="0"/>
              </a:rPr>
              <a:t>bu duruma </a:t>
            </a:r>
            <a:r>
              <a:rPr lang="tr-TR" dirty="0">
                <a:latin typeface="Calibri" panose="020F0502020204030204" pitchFamily="34" charset="0"/>
                <a:cs typeface="Calibri" panose="020F0502020204030204" pitchFamily="34" charset="0"/>
              </a:rPr>
              <a:t>gösterdiği tepkinin ne olduğudur.</a:t>
            </a: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3006631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704856" cy="5328592"/>
          </a:xfrm>
        </p:spPr>
        <p:txBody>
          <a:bodyPr>
            <a:normAutofit/>
          </a:bodyPr>
          <a:lstStyle/>
          <a:p>
            <a:pPr algn="just"/>
            <a:r>
              <a:rPr lang="tr-TR" sz="1600" dirty="0"/>
              <a:t>Sağlıklı aile yapılarında çatışmalar yıkıcı değil </a:t>
            </a:r>
            <a:r>
              <a:rPr lang="tr-TR" sz="1600" dirty="0" smtClean="0"/>
              <a:t>yapıcı yollarla </a:t>
            </a:r>
            <a:r>
              <a:rPr lang="tr-TR" sz="1600" dirty="0"/>
              <a:t>çözümlenir. Aile, sorunu iyice </a:t>
            </a:r>
            <a:r>
              <a:rPr lang="tr-TR" sz="1600" dirty="0" smtClean="0"/>
              <a:t>büyümeden çözme </a:t>
            </a:r>
            <a:r>
              <a:rPr lang="tr-TR" sz="1600" dirty="0"/>
              <a:t>konusunda isteklidir. </a:t>
            </a:r>
            <a:endParaRPr lang="tr-TR" sz="1600" dirty="0" smtClean="0"/>
          </a:p>
          <a:p>
            <a:pPr algn="just"/>
            <a:r>
              <a:rPr lang="tr-TR" sz="1600" dirty="0" smtClean="0"/>
              <a:t>Ailede </a:t>
            </a:r>
            <a:r>
              <a:rPr lang="tr-TR" sz="1600" dirty="0"/>
              <a:t>yaşı ne </a:t>
            </a:r>
            <a:r>
              <a:rPr lang="tr-TR" sz="1600" dirty="0" smtClean="0"/>
              <a:t>olursa olsun </a:t>
            </a:r>
            <a:r>
              <a:rPr lang="tr-TR" sz="1600" dirty="0"/>
              <a:t>problemin çözümü konusunda herkesin </a:t>
            </a:r>
            <a:r>
              <a:rPr lang="tr-TR" sz="1600" dirty="0" smtClean="0"/>
              <a:t>önerilerine ve </a:t>
            </a:r>
            <a:r>
              <a:rPr lang="tr-TR" sz="1600" dirty="0"/>
              <a:t>bakış açısına değer verilir. </a:t>
            </a:r>
            <a:endParaRPr lang="tr-TR" sz="1600" dirty="0" smtClean="0"/>
          </a:p>
          <a:p>
            <a:pPr algn="just"/>
            <a:r>
              <a:rPr lang="tr-TR" sz="1600" dirty="0" smtClean="0"/>
              <a:t>Her bireyin çatışma </a:t>
            </a:r>
            <a:r>
              <a:rPr lang="tr-TR" sz="1600" dirty="0"/>
              <a:t>durumunda gösterdiği tepki </a:t>
            </a:r>
            <a:r>
              <a:rPr lang="tr-TR" sz="1600" dirty="0" smtClean="0"/>
              <a:t>diğerlerinden az </a:t>
            </a:r>
            <a:r>
              <a:rPr lang="tr-TR" sz="1600" dirty="0"/>
              <a:t>veya çok farklı olabilir. </a:t>
            </a:r>
            <a:endParaRPr lang="tr-TR" sz="1600" dirty="0" smtClean="0"/>
          </a:p>
          <a:p>
            <a:pPr algn="just"/>
            <a:r>
              <a:rPr lang="tr-TR" sz="1600" dirty="0" smtClean="0"/>
              <a:t>Ancak en önemlisi</a:t>
            </a:r>
            <a:r>
              <a:rPr lang="tr-TR" sz="1600" dirty="0"/>
              <a:t>, sağlıklı aileler problemlerini </a:t>
            </a:r>
            <a:r>
              <a:rPr lang="tr-TR" sz="1600" dirty="0" smtClean="0"/>
              <a:t>çözme konusunda </a:t>
            </a:r>
            <a:r>
              <a:rPr lang="tr-TR" sz="1600" dirty="0"/>
              <a:t>kendilerine güven </a:t>
            </a:r>
            <a:r>
              <a:rPr lang="tr-TR" sz="1600" dirty="0" smtClean="0"/>
              <a:t>duyarlar ve </a:t>
            </a:r>
            <a:r>
              <a:rPr lang="tr-TR" sz="1600" dirty="0"/>
              <a:t>problemlerini çözümsüz olarak </a:t>
            </a:r>
            <a:r>
              <a:rPr lang="tr-TR" sz="1600" dirty="0" smtClean="0"/>
              <a:t>algılama yanılgısına </a:t>
            </a:r>
            <a:r>
              <a:rPr lang="tr-TR" sz="1600" dirty="0"/>
              <a:t>düşmezler. </a:t>
            </a:r>
            <a:endParaRPr lang="tr-TR" sz="1600" dirty="0" smtClean="0"/>
          </a:p>
          <a:p>
            <a:pPr algn="just"/>
            <a:r>
              <a:rPr lang="tr-TR" sz="1600" dirty="0" smtClean="0"/>
              <a:t>Ayrıca problemin çözümü </a:t>
            </a:r>
            <a:r>
              <a:rPr lang="tr-TR" sz="1600" dirty="0"/>
              <a:t>konusunda tek alternatife takılıp </a:t>
            </a:r>
            <a:r>
              <a:rPr lang="tr-TR" sz="1600" dirty="0" smtClean="0"/>
              <a:t>kalmaz, yeni </a:t>
            </a:r>
            <a:r>
              <a:rPr lang="tr-TR" sz="1600" dirty="0"/>
              <a:t>alternatifler üretmeye çalışırlar.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077072"/>
            <a:ext cx="5162550" cy="2005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85292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211960" y="1268760"/>
            <a:ext cx="3960440" cy="4154984"/>
          </a:xfrm>
          <a:prstGeom prst="rect">
            <a:avLst/>
          </a:prstGeom>
          <a:noFill/>
        </p:spPr>
        <p:txBody>
          <a:bodyPr wrap="square" rtlCol="0">
            <a:spAutoFit/>
          </a:bodyPr>
          <a:lstStyle/>
          <a:p>
            <a:pPr algn="ctr"/>
            <a:r>
              <a:rPr lang="tr-TR" sz="2400" dirty="0">
                <a:solidFill>
                  <a:srgbClr val="002060"/>
                </a:solidFill>
              </a:rPr>
              <a:t>Herhangi bir</a:t>
            </a:r>
          </a:p>
          <a:p>
            <a:pPr algn="ctr"/>
            <a:r>
              <a:rPr lang="tr-TR" sz="2400" dirty="0">
                <a:solidFill>
                  <a:srgbClr val="002060"/>
                </a:solidFill>
              </a:rPr>
              <a:t>problem üzerinde </a:t>
            </a:r>
            <a:endParaRPr lang="tr-TR" sz="2400" dirty="0" smtClean="0">
              <a:solidFill>
                <a:srgbClr val="002060"/>
              </a:solidFill>
            </a:endParaRPr>
          </a:p>
          <a:p>
            <a:pPr algn="ctr"/>
            <a:r>
              <a:rPr lang="tr-TR" sz="2400" dirty="0">
                <a:solidFill>
                  <a:srgbClr val="002060"/>
                </a:solidFill>
              </a:rPr>
              <a:t>k</a:t>
            </a:r>
            <a:r>
              <a:rPr lang="tr-TR" sz="2400" dirty="0" smtClean="0">
                <a:solidFill>
                  <a:srgbClr val="002060"/>
                </a:solidFill>
              </a:rPr>
              <a:t>onuşurken veya </a:t>
            </a:r>
            <a:r>
              <a:rPr lang="tr-TR" sz="2400" dirty="0">
                <a:solidFill>
                  <a:srgbClr val="002060"/>
                </a:solidFill>
              </a:rPr>
              <a:t>tartışırken </a:t>
            </a:r>
            <a:endParaRPr lang="tr-TR" sz="2400" dirty="0" smtClean="0">
              <a:solidFill>
                <a:srgbClr val="002060"/>
              </a:solidFill>
            </a:endParaRPr>
          </a:p>
          <a:p>
            <a:pPr algn="ctr"/>
            <a:r>
              <a:rPr lang="tr-TR" sz="2400" dirty="0">
                <a:solidFill>
                  <a:srgbClr val="002060"/>
                </a:solidFill>
              </a:rPr>
              <a:t>s</a:t>
            </a:r>
            <a:r>
              <a:rPr lang="tr-TR" sz="2400" dirty="0" smtClean="0">
                <a:solidFill>
                  <a:srgbClr val="002060"/>
                </a:solidFill>
              </a:rPr>
              <a:t>adece yaşanan </a:t>
            </a:r>
            <a:r>
              <a:rPr lang="tr-TR" sz="2400" dirty="0">
                <a:solidFill>
                  <a:srgbClr val="002060"/>
                </a:solidFill>
              </a:rPr>
              <a:t>olaya bağlı kalmaya, </a:t>
            </a:r>
            <a:r>
              <a:rPr lang="tr-TR" sz="2400" dirty="0" smtClean="0">
                <a:solidFill>
                  <a:srgbClr val="002060"/>
                </a:solidFill>
              </a:rPr>
              <a:t>eski defterleri </a:t>
            </a:r>
            <a:r>
              <a:rPr lang="tr-TR" sz="2400" dirty="0">
                <a:solidFill>
                  <a:srgbClr val="002060"/>
                </a:solidFill>
              </a:rPr>
              <a:t>açmamaya </a:t>
            </a:r>
            <a:r>
              <a:rPr lang="tr-TR" sz="2400" dirty="0" smtClean="0">
                <a:solidFill>
                  <a:srgbClr val="002060"/>
                </a:solidFill>
              </a:rPr>
              <a:t>gayret </a:t>
            </a:r>
            <a:r>
              <a:rPr lang="tr-TR" sz="2400" dirty="0">
                <a:solidFill>
                  <a:srgbClr val="002060"/>
                </a:solidFill>
              </a:rPr>
              <a:t>edin.</a:t>
            </a:r>
          </a:p>
          <a:p>
            <a:pPr algn="ctr"/>
            <a:r>
              <a:rPr lang="tr-TR" sz="2400" dirty="0">
                <a:solidFill>
                  <a:srgbClr val="002060"/>
                </a:solidFill>
              </a:rPr>
              <a:t>Konudan uzaklaşmanız </a:t>
            </a:r>
            <a:endParaRPr lang="tr-TR" sz="2400" dirty="0" smtClean="0">
              <a:solidFill>
                <a:srgbClr val="002060"/>
              </a:solidFill>
            </a:endParaRPr>
          </a:p>
          <a:p>
            <a:pPr algn="ctr"/>
            <a:r>
              <a:rPr lang="tr-TR" sz="2400" dirty="0" smtClean="0">
                <a:solidFill>
                  <a:srgbClr val="002060"/>
                </a:solidFill>
              </a:rPr>
              <a:t>problemi çözmenizi engelleyeceği gibi </a:t>
            </a:r>
            <a:r>
              <a:rPr lang="tr-TR" sz="2400" dirty="0">
                <a:solidFill>
                  <a:srgbClr val="002060"/>
                </a:solidFill>
              </a:rPr>
              <a:t>yeni küskünlükler ve</a:t>
            </a:r>
          </a:p>
          <a:p>
            <a:pPr algn="ctr"/>
            <a:r>
              <a:rPr lang="tr-TR" sz="2400" dirty="0">
                <a:solidFill>
                  <a:srgbClr val="002060"/>
                </a:solidFill>
              </a:rPr>
              <a:t>kırıklıklara </a:t>
            </a:r>
            <a:r>
              <a:rPr lang="tr-TR" sz="2400" dirty="0" smtClean="0">
                <a:solidFill>
                  <a:srgbClr val="002060"/>
                </a:solidFill>
              </a:rPr>
              <a:t>neden olacaktır</a:t>
            </a:r>
            <a:r>
              <a:rPr lang="tr-TR" sz="2400" dirty="0">
                <a:solidFill>
                  <a:srgbClr val="002060"/>
                </a:solidFill>
              </a:rPr>
              <a:t>.</a:t>
            </a: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16952"/>
            <a:ext cx="2416864" cy="5748352"/>
          </a:xfrm>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00797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496944" cy="3384375"/>
          </a:xfrm>
        </p:spPr>
        <p:txBody>
          <a:bodyPr>
            <a:normAutofit/>
          </a:bodyPr>
          <a:lstStyle/>
          <a:p>
            <a:r>
              <a:rPr lang="tr-TR" sz="2400" b="1" u="sng" dirty="0" smtClean="0">
                <a:solidFill>
                  <a:srgbClr val="92D050"/>
                </a:solidFill>
              </a:rPr>
              <a:t>Sağlıklı ailelerin aralarında daha az çatışma yaşamalarının başlıca sebepleri şunlardır:</a:t>
            </a:r>
          </a:p>
          <a:p>
            <a:endParaRPr lang="tr-TR" sz="2000" dirty="0" smtClean="0"/>
          </a:p>
          <a:p>
            <a:pPr marL="0" indent="0" algn="just">
              <a:buNone/>
            </a:pPr>
            <a:r>
              <a:rPr lang="tr-TR" sz="1800" dirty="0"/>
              <a:t>	</a:t>
            </a:r>
            <a:r>
              <a:rPr lang="tr-TR" sz="1800" dirty="0" smtClean="0"/>
              <a:t>• Aile üyelerinin duygu ve düşüncelerini çekinmeden birbirlerine ifade 	edebilmeleri</a:t>
            </a:r>
          </a:p>
          <a:p>
            <a:pPr marL="0" indent="0" algn="just">
              <a:buNone/>
            </a:pPr>
            <a:r>
              <a:rPr lang="tr-TR" sz="1800" dirty="0" smtClean="0"/>
              <a:t>	• Aile üyelerinin birliktelik duygusuna sahip olmaları ve bunun yanı sıra, 	birbirlerinin bireyselliklerine ve kişisel 	hayatlarına saygı göstermeleri</a:t>
            </a:r>
          </a:p>
          <a:p>
            <a:pPr marL="0" indent="0" algn="just">
              <a:buNone/>
            </a:pPr>
            <a:r>
              <a:rPr lang="tr-TR" sz="1800" dirty="0" smtClean="0"/>
              <a:t>	• Aralarındaki kırgınlık ve küskünlükleri fazla uzatmamaları</a:t>
            </a:r>
          </a:p>
          <a:p>
            <a:pPr marL="0" indent="0" algn="just">
              <a:buNone/>
            </a:pPr>
            <a:r>
              <a:rPr lang="tr-TR" sz="1800" dirty="0" smtClean="0"/>
              <a:t>	• Herhangi bir konuda karar alırken ailenin tüm 	üyelerinin kişisel ihtiyaç ve 	beklentilerini dikkate alarak hareket etmeleridir.</a:t>
            </a:r>
            <a:endParaRPr lang="tr-TR" sz="1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610" y="3933056"/>
            <a:ext cx="6120680" cy="2509487"/>
          </a:xfrm>
          <a:prstGeom prst="rect">
            <a:avLst/>
          </a:prstGeom>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46726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501" y="620688"/>
            <a:ext cx="4445294" cy="2138139"/>
          </a:xfrm>
        </p:spPr>
      </p:pic>
      <p:sp>
        <p:nvSpPr>
          <p:cNvPr id="8" name="Metin kutusu 7"/>
          <p:cNvSpPr txBox="1"/>
          <p:nvPr/>
        </p:nvSpPr>
        <p:spPr>
          <a:xfrm>
            <a:off x="1259632" y="3501008"/>
            <a:ext cx="7056784" cy="523220"/>
          </a:xfrm>
          <a:prstGeom prst="rect">
            <a:avLst/>
          </a:prstGeom>
          <a:noFill/>
        </p:spPr>
        <p:txBody>
          <a:bodyPr wrap="square" rtlCol="0">
            <a:spAutoFit/>
          </a:bodyPr>
          <a:lstStyle/>
          <a:p>
            <a:pPr algn="ctr"/>
            <a:r>
              <a:rPr lang="tr-TR" sz="2800" b="1" dirty="0" smtClean="0">
                <a:solidFill>
                  <a:schemeClr val="accent6">
                    <a:lumMod val="50000"/>
                  </a:schemeClr>
                </a:solidFill>
                <a:effectLst>
                  <a:outerShdw blurRad="38100" dist="38100" dir="2700000" algn="tl">
                    <a:srgbClr val="000000">
                      <a:alpha val="43137"/>
                    </a:srgbClr>
                  </a:outerShdw>
                </a:effectLst>
              </a:rPr>
              <a:t>KATILIMINIZ İÇİN TEŞEKKÜR EDERİZ</a:t>
            </a:r>
            <a:endParaRPr lang="tr-TR" sz="2800" b="1" dirty="0">
              <a:solidFill>
                <a:schemeClr val="accent6">
                  <a:lumMod val="50000"/>
                </a:schemeClr>
              </a:solidFill>
              <a:effectLst>
                <a:outerShdw blurRad="38100" dist="38100" dir="2700000" algn="tl">
                  <a:srgbClr val="000000">
                    <a:alpha val="43137"/>
                  </a:srgbClr>
                </a:outerShdw>
              </a:effectLst>
            </a:endParaRPr>
          </a:p>
        </p:txBody>
      </p:sp>
      <p:sp>
        <p:nvSpPr>
          <p:cNvPr id="9" name="Dikdörtgen 8"/>
          <p:cNvSpPr/>
          <p:nvPr/>
        </p:nvSpPr>
        <p:spPr>
          <a:xfrm>
            <a:off x="1691680" y="4293096"/>
            <a:ext cx="6048672" cy="1754326"/>
          </a:xfrm>
          <a:prstGeom prst="rect">
            <a:avLst/>
          </a:prstGeom>
          <a:ln cmpd="sng">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r>
              <a:rPr lang="tr-TR" b="1" dirty="0" smtClean="0"/>
              <a:t>		</a:t>
            </a:r>
          </a:p>
          <a:p>
            <a:r>
              <a:rPr lang="tr-TR" b="1" dirty="0"/>
              <a:t>	</a:t>
            </a:r>
            <a:r>
              <a:rPr lang="tr-TR" b="1" dirty="0" smtClean="0"/>
              <a:t>	Web:</a:t>
            </a:r>
            <a:r>
              <a:rPr lang="tr-TR" dirty="0" smtClean="0"/>
              <a:t> http</a:t>
            </a:r>
            <a:r>
              <a:rPr lang="tr-TR" dirty="0"/>
              <a:t>://dortyolram.meb.k12.tr</a:t>
            </a:r>
          </a:p>
          <a:p>
            <a:r>
              <a:rPr lang="tr-TR" b="1" dirty="0" smtClean="0"/>
              <a:t>		Adres: </a:t>
            </a:r>
            <a:r>
              <a:rPr lang="tr-TR" dirty="0" smtClean="0"/>
              <a:t>Özerli </a:t>
            </a:r>
            <a:r>
              <a:rPr lang="tr-TR" dirty="0"/>
              <a:t>Mah. 1 </a:t>
            </a:r>
            <a:r>
              <a:rPr lang="tr-TR" dirty="0" err="1"/>
              <a:t>Nolu</a:t>
            </a:r>
            <a:r>
              <a:rPr lang="tr-TR" dirty="0"/>
              <a:t> </a:t>
            </a:r>
            <a:r>
              <a:rPr lang="tr-TR" dirty="0" err="1"/>
              <a:t>Çiftçiyolu</a:t>
            </a:r>
            <a:r>
              <a:rPr lang="tr-TR" dirty="0"/>
              <a:t> Sok. </a:t>
            </a:r>
            <a:r>
              <a:rPr lang="tr-TR" dirty="0" smtClean="0"/>
              <a:t>		No19 </a:t>
            </a:r>
            <a:r>
              <a:rPr lang="tr-TR" dirty="0"/>
              <a:t>Fatih Ortaokulu Yanı Dörtyol</a:t>
            </a:r>
          </a:p>
          <a:p>
            <a:r>
              <a:rPr lang="tr-TR" b="1" dirty="0" smtClean="0"/>
              <a:t>		Telefon: </a:t>
            </a:r>
            <a:r>
              <a:rPr lang="tr-TR" dirty="0" smtClean="0"/>
              <a:t>0326 </a:t>
            </a:r>
            <a:r>
              <a:rPr lang="tr-TR" dirty="0"/>
              <a:t>713 23 33</a:t>
            </a:r>
          </a:p>
          <a:p>
            <a:r>
              <a:rPr lang="tr-TR" dirty="0"/>
              <a:t> </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634478"/>
            <a:ext cx="1071562" cy="1071562"/>
          </a:xfrm>
          <a:prstGeom prst="rect">
            <a:avLst/>
          </a:prstGeom>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421999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136904" cy="5400600"/>
          </a:xfrm>
        </p:spPr>
        <p:txBody>
          <a:bodyPr>
            <a:normAutofit/>
          </a:bodyPr>
          <a:lstStyle/>
          <a:p>
            <a:r>
              <a:rPr lang="tr-TR" sz="2200" u="sng" dirty="0">
                <a:latin typeface="Calibri" panose="020F0502020204030204" pitchFamily="34" charset="0"/>
                <a:cs typeface="Calibri" panose="020F0502020204030204" pitchFamily="34" charset="0"/>
              </a:rPr>
              <a:t>İletişim </a:t>
            </a:r>
            <a:r>
              <a:rPr lang="tr-TR" sz="2200" u="sng" dirty="0" smtClean="0">
                <a:latin typeface="Calibri" panose="020F0502020204030204" pitchFamily="34" charset="0"/>
                <a:cs typeface="Calibri" panose="020F0502020204030204" pitchFamily="34" charset="0"/>
              </a:rPr>
              <a:t>ağızdan çıkanlar </a:t>
            </a:r>
            <a:r>
              <a:rPr lang="tr-TR" sz="2200" u="sng" dirty="0">
                <a:latin typeface="Calibri" panose="020F0502020204030204" pitchFamily="34" charset="0"/>
                <a:cs typeface="Calibri" panose="020F0502020204030204" pitchFamily="34" charset="0"/>
              </a:rPr>
              <a:t>kadar bir </a:t>
            </a:r>
            <a:r>
              <a:rPr lang="tr-TR" sz="2200" u="sng" dirty="0" smtClean="0">
                <a:latin typeface="Calibri" panose="020F0502020204030204" pitchFamily="34" charset="0"/>
                <a:cs typeface="Calibri" panose="020F0502020204030204" pitchFamily="34" charset="0"/>
              </a:rPr>
              <a:t>şeyi </a:t>
            </a:r>
            <a:r>
              <a:rPr lang="tr-TR" sz="2200" u="sng" dirty="0" err="1" smtClean="0">
                <a:latin typeface="Calibri" panose="020F0502020204030204" pitchFamily="34" charset="0"/>
                <a:cs typeface="Calibri" panose="020F0502020204030204" pitchFamily="34" charset="0"/>
              </a:rPr>
              <a:t>söylerkenki</a:t>
            </a:r>
            <a:r>
              <a:rPr lang="tr-TR" sz="2200" u="sng" dirty="0" smtClean="0">
                <a:latin typeface="Calibri" panose="020F0502020204030204" pitchFamily="34" charset="0"/>
                <a:cs typeface="Calibri" panose="020F0502020204030204" pitchFamily="34" charset="0"/>
              </a:rPr>
              <a:t>;</a:t>
            </a:r>
          </a:p>
          <a:p>
            <a:pPr marL="68580" indent="0">
              <a:buNone/>
            </a:pPr>
            <a:endParaRPr lang="tr-TR" sz="2200" dirty="0">
              <a:latin typeface="Calibri" panose="020F0502020204030204" pitchFamily="34" charset="0"/>
              <a:cs typeface="Calibri" panose="020F0502020204030204" pitchFamily="34" charset="0"/>
            </a:endParaRPr>
          </a:p>
          <a:p>
            <a:pPr marL="68580" indent="0">
              <a:buNone/>
            </a:pPr>
            <a:r>
              <a:rPr lang="tr-TR" sz="2200" dirty="0" smtClean="0">
                <a:latin typeface="Calibri" panose="020F0502020204030204" pitchFamily="34" charset="0"/>
                <a:cs typeface="Calibri" panose="020F0502020204030204" pitchFamily="34" charset="0"/>
              </a:rPr>
              <a:t>	• </a:t>
            </a:r>
            <a:r>
              <a:rPr lang="tr-TR" sz="2200" dirty="0">
                <a:latin typeface="Calibri" panose="020F0502020204030204" pitchFamily="34" charset="0"/>
                <a:cs typeface="Calibri" panose="020F0502020204030204" pitchFamily="34" charset="0"/>
              </a:rPr>
              <a:t>yüz ifadesinin,</a:t>
            </a:r>
          </a:p>
          <a:p>
            <a:pPr marL="68580" indent="0">
              <a:buNone/>
            </a:pPr>
            <a:r>
              <a:rPr lang="tr-TR" sz="2200" dirty="0" smtClean="0">
                <a:latin typeface="Calibri" panose="020F0502020204030204" pitchFamily="34" charset="0"/>
                <a:cs typeface="Calibri" panose="020F0502020204030204" pitchFamily="34" charset="0"/>
              </a:rPr>
              <a:t>	• </a:t>
            </a:r>
            <a:r>
              <a:rPr lang="tr-TR" sz="2200" dirty="0">
                <a:latin typeface="Calibri" panose="020F0502020204030204" pitchFamily="34" charset="0"/>
                <a:cs typeface="Calibri" panose="020F0502020204030204" pitchFamily="34" charset="0"/>
              </a:rPr>
              <a:t>jest ve mimiklerin (el, kol hareketleri ve </a:t>
            </a:r>
            <a:r>
              <a:rPr lang="tr-TR" sz="2200" dirty="0" smtClean="0">
                <a:latin typeface="Calibri" panose="020F0502020204030204" pitchFamily="34" charset="0"/>
                <a:cs typeface="Calibri" panose="020F0502020204030204" pitchFamily="34" charset="0"/>
              </a:rPr>
              <a:t>yüzdeki </a:t>
            </a:r>
            <a:r>
              <a:rPr lang="tr-TR" sz="2200" dirty="0">
                <a:latin typeface="Calibri" panose="020F0502020204030204" pitchFamily="34" charset="0"/>
                <a:cs typeface="Calibri" panose="020F0502020204030204" pitchFamily="34" charset="0"/>
              </a:rPr>
              <a:t>ifade</a:t>
            </a:r>
            <a:r>
              <a:rPr lang="tr-TR" sz="2200" dirty="0" smtClean="0">
                <a:latin typeface="Calibri" panose="020F0502020204030204" pitchFamily="34" charset="0"/>
                <a:cs typeface="Calibri" panose="020F0502020204030204" pitchFamily="34" charset="0"/>
              </a:rPr>
              <a:t>)</a:t>
            </a:r>
          </a:p>
          <a:p>
            <a:pPr marL="68580" indent="0">
              <a:buNone/>
            </a:pPr>
            <a:r>
              <a:rPr lang="tr-TR" sz="2200" dirty="0" smtClean="0">
                <a:latin typeface="Calibri" panose="020F0502020204030204" pitchFamily="34" charset="0"/>
                <a:cs typeface="Calibri" panose="020F0502020204030204" pitchFamily="34" charset="0"/>
              </a:rPr>
              <a:t>	• </a:t>
            </a:r>
            <a:r>
              <a:rPr lang="tr-TR" sz="2200" dirty="0">
                <a:latin typeface="Calibri" panose="020F0502020204030204" pitchFamily="34" charset="0"/>
                <a:cs typeface="Calibri" panose="020F0502020204030204" pitchFamily="34" charset="0"/>
              </a:rPr>
              <a:t>bedenin duruşunun,</a:t>
            </a:r>
          </a:p>
          <a:p>
            <a:pPr marL="68580" indent="0">
              <a:buNone/>
            </a:pPr>
            <a:r>
              <a:rPr lang="tr-TR" sz="2200" dirty="0" smtClean="0">
                <a:latin typeface="Calibri" panose="020F0502020204030204" pitchFamily="34" charset="0"/>
                <a:cs typeface="Calibri" panose="020F0502020204030204" pitchFamily="34" charset="0"/>
              </a:rPr>
              <a:t>	• </a:t>
            </a:r>
            <a:r>
              <a:rPr lang="tr-TR" sz="2200" dirty="0">
                <a:latin typeface="Calibri" panose="020F0502020204030204" pitchFamily="34" charset="0"/>
                <a:cs typeface="Calibri" panose="020F0502020204030204" pitchFamily="34" charset="0"/>
              </a:rPr>
              <a:t>ses tonunun ve</a:t>
            </a:r>
          </a:p>
          <a:p>
            <a:pPr marL="68580" indent="0">
              <a:buNone/>
            </a:pPr>
            <a:r>
              <a:rPr lang="tr-TR" sz="2200" dirty="0" smtClean="0">
                <a:latin typeface="Calibri" panose="020F0502020204030204" pitchFamily="34" charset="0"/>
                <a:cs typeface="Calibri" panose="020F0502020204030204" pitchFamily="34" charset="0"/>
              </a:rPr>
              <a:t>	• </a:t>
            </a:r>
            <a:r>
              <a:rPr lang="tr-TR" sz="2200" dirty="0">
                <a:latin typeface="Calibri" panose="020F0502020204030204" pitchFamily="34" charset="0"/>
                <a:cs typeface="Calibri" panose="020F0502020204030204" pitchFamily="34" charset="0"/>
              </a:rPr>
              <a:t>o andaki duygunun ne olduğudur.</a:t>
            </a:r>
          </a:p>
          <a:p>
            <a:endParaRPr lang="tr-TR" sz="2200"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088757"/>
            <a:ext cx="4320480" cy="2043573"/>
          </a:xfrm>
          <a:prstGeom prst="rect">
            <a:avLst/>
          </a:prstGeom>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52647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052736"/>
            <a:ext cx="7848872" cy="5328592"/>
          </a:xfrm>
        </p:spPr>
        <p:txBody>
          <a:bodyPr>
            <a:normAutofit/>
          </a:bodyPr>
          <a:lstStyle/>
          <a:p>
            <a:r>
              <a:rPr lang="tr-TR" b="1" dirty="0">
                <a:solidFill>
                  <a:schemeClr val="accent1">
                    <a:lumMod val="50000"/>
                  </a:schemeClr>
                </a:solidFill>
              </a:rPr>
              <a:t>Sağlıklı iletişim yapısına sahip aileler</a:t>
            </a:r>
            <a:r>
              <a:rPr lang="tr-TR" b="1" dirty="0" smtClean="0">
                <a:solidFill>
                  <a:schemeClr val="accent1">
                    <a:lumMod val="50000"/>
                  </a:schemeClr>
                </a:solidFill>
              </a:rPr>
              <a:t>:</a:t>
            </a:r>
          </a:p>
          <a:p>
            <a:endParaRPr lang="tr-TR" dirty="0"/>
          </a:p>
          <a:p>
            <a:pPr marL="68580" indent="0">
              <a:buNone/>
            </a:pPr>
            <a:r>
              <a:rPr lang="tr-TR" dirty="0" smtClean="0"/>
              <a:t>	• </a:t>
            </a:r>
            <a:r>
              <a:rPr lang="tr-TR" dirty="0"/>
              <a:t>Hep birlikte zaman geçirmeye </a:t>
            </a:r>
            <a:r>
              <a:rPr lang="tr-TR" dirty="0" smtClean="0"/>
              <a:t>önem 		   verirler</a:t>
            </a:r>
            <a:r>
              <a:rPr lang="tr-TR" dirty="0"/>
              <a:t>.</a:t>
            </a:r>
          </a:p>
          <a:p>
            <a:pPr marL="68580" indent="0">
              <a:buNone/>
            </a:pPr>
            <a:r>
              <a:rPr lang="tr-TR" dirty="0" smtClean="0"/>
              <a:t>	• </a:t>
            </a:r>
            <a:r>
              <a:rPr lang="tr-TR" dirty="0"/>
              <a:t>Birbirlerinin arkadaşlıklarından </a:t>
            </a:r>
            <a:r>
              <a:rPr lang="tr-TR" dirty="0" smtClean="0"/>
              <a:t>zevk alırlar</a:t>
            </a:r>
            <a:r>
              <a:rPr lang="tr-TR" dirty="0"/>
              <a:t>.</a:t>
            </a:r>
          </a:p>
          <a:p>
            <a:pPr marL="68580" indent="0">
              <a:buNone/>
            </a:pPr>
            <a:r>
              <a:rPr lang="tr-TR" dirty="0" smtClean="0"/>
              <a:t>	• </a:t>
            </a:r>
            <a:r>
              <a:rPr lang="tr-TR" dirty="0"/>
              <a:t>Birbirlerinin iyi ve kötü günlerini paylaşırlar.</a:t>
            </a:r>
          </a:p>
          <a:p>
            <a:pPr marL="68580" indent="0">
              <a:buNone/>
            </a:pPr>
            <a:r>
              <a:rPr lang="tr-TR" dirty="0" smtClean="0"/>
              <a:t>	• </a:t>
            </a:r>
            <a:r>
              <a:rPr lang="tr-TR" dirty="0"/>
              <a:t>Birbirlerinin bireysel ihtiyaçlarına ve </a:t>
            </a:r>
            <a:r>
              <a:rPr lang="tr-TR" dirty="0" smtClean="0"/>
              <a:t>	    	  	   isteklerine saygı </a:t>
            </a:r>
            <a:r>
              <a:rPr lang="tr-TR" dirty="0"/>
              <a:t>duyarlar.</a:t>
            </a:r>
          </a:p>
          <a:p>
            <a:pPr marL="68580" indent="0">
              <a:buNone/>
            </a:pPr>
            <a:r>
              <a:rPr lang="tr-TR" dirty="0" smtClean="0"/>
              <a:t>	• </a:t>
            </a:r>
            <a:r>
              <a:rPr lang="tr-TR" dirty="0"/>
              <a:t>Sürekli birbirlerinin hatalarını bulmaya </a:t>
            </a:r>
            <a:r>
              <a:rPr lang="tr-TR" dirty="0" smtClean="0"/>
              <a:t>	      	   çalışmazlar</a:t>
            </a:r>
            <a:r>
              <a:rPr lang="tr-TR" dirty="0"/>
              <a:t>.</a:t>
            </a: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74037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429000"/>
            <a:ext cx="8208912" cy="3096344"/>
          </a:xfrm>
        </p:spPr>
        <p:txBody>
          <a:bodyPr>
            <a:normAutofit lnSpcReduction="10000"/>
          </a:bodyPr>
          <a:lstStyle/>
          <a:p>
            <a:pPr marL="68580" indent="0" algn="just">
              <a:buNone/>
            </a:pPr>
            <a:r>
              <a:rPr lang="tr-TR" sz="2200" dirty="0" smtClean="0">
                <a:latin typeface="Calibri" panose="020F0502020204030204" pitchFamily="34" charset="0"/>
                <a:cs typeface="Calibri" panose="020F0502020204030204" pitchFamily="34" charset="0"/>
              </a:rPr>
              <a:t>•Aralarındaki </a:t>
            </a:r>
            <a:r>
              <a:rPr lang="tr-TR" sz="2200" dirty="0">
                <a:latin typeface="Calibri" panose="020F0502020204030204" pitchFamily="34" charset="0"/>
                <a:cs typeface="Calibri" panose="020F0502020204030204" pitchFamily="34" charset="0"/>
              </a:rPr>
              <a:t>çatışmaları olumlu bir şekilde </a:t>
            </a:r>
            <a:r>
              <a:rPr lang="tr-TR" sz="2200" dirty="0" smtClean="0">
                <a:latin typeface="Calibri" panose="020F0502020204030204" pitchFamily="34" charset="0"/>
                <a:cs typeface="Calibri" panose="020F0502020204030204" pitchFamily="34" charset="0"/>
              </a:rPr>
              <a:t>çözmeye gayret </a:t>
            </a:r>
            <a:r>
              <a:rPr lang="tr-TR" sz="2200" dirty="0">
                <a:latin typeface="Calibri" panose="020F0502020204030204" pitchFamily="34" charset="0"/>
                <a:cs typeface="Calibri" panose="020F0502020204030204" pitchFamily="34" charset="0"/>
              </a:rPr>
              <a:t>ederler.</a:t>
            </a:r>
          </a:p>
          <a:p>
            <a:pPr marL="68580" indent="0" algn="just">
              <a:buNone/>
            </a:pPr>
            <a:r>
              <a:rPr lang="tr-TR" sz="2200" dirty="0" smtClean="0">
                <a:latin typeface="Calibri" panose="020F0502020204030204" pitchFamily="34" charset="0"/>
                <a:cs typeface="Calibri" panose="020F0502020204030204" pitchFamily="34" charset="0"/>
              </a:rPr>
              <a:t>•Birbirlerinin </a:t>
            </a:r>
            <a:r>
              <a:rPr lang="tr-TR" sz="2200" dirty="0">
                <a:latin typeface="Calibri" panose="020F0502020204030204" pitchFamily="34" charset="0"/>
                <a:cs typeface="Calibri" panose="020F0502020204030204" pitchFamily="34" charset="0"/>
              </a:rPr>
              <a:t>duygularına, hayallerine, fikir ve </a:t>
            </a:r>
            <a:r>
              <a:rPr lang="tr-TR" sz="2200" dirty="0" smtClean="0">
                <a:latin typeface="Calibri" panose="020F0502020204030204" pitchFamily="34" charset="0"/>
                <a:cs typeface="Calibri" panose="020F0502020204030204" pitchFamily="34" charset="0"/>
              </a:rPr>
              <a:t>ideallerine saygı </a:t>
            </a:r>
            <a:r>
              <a:rPr lang="tr-TR" sz="2200" dirty="0">
                <a:latin typeface="Calibri" panose="020F0502020204030204" pitchFamily="34" charset="0"/>
                <a:cs typeface="Calibri" panose="020F0502020204030204" pitchFamily="34" charset="0"/>
              </a:rPr>
              <a:t>duyarlar.</a:t>
            </a:r>
          </a:p>
          <a:p>
            <a:pPr marL="68580" indent="0" algn="just">
              <a:buNone/>
            </a:pPr>
            <a:r>
              <a:rPr lang="tr-TR" sz="2200" dirty="0" smtClean="0">
                <a:latin typeface="Calibri" panose="020F0502020204030204" pitchFamily="34" charset="0"/>
                <a:cs typeface="Calibri" panose="020F0502020204030204" pitchFamily="34" charset="0"/>
              </a:rPr>
              <a:t>•Birbirlerini </a:t>
            </a:r>
            <a:r>
              <a:rPr lang="tr-TR" sz="2200" dirty="0">
                <a:latin typeface="Calibri" panose="020F0502020204030204" pitchFamily="34" charset="0"/>
                <a:cs typeface="Calibri" panose="020F0502020204030204" pitchFamily="34" charset="0"/>
              </a:rPr>
              <a:t>can kulağıyla dinlerler.</a:t>
            </a:r>
          </a:p>
          <a:p>
            <a:pPr marL="68580" indent="0" algn="just">
              <a:buNone/>
            </a:pPr>
            <a:r>
              <a:rPr lang="tr-TR" sz="2200" dirty="0" smtClean="0">
                <a:latin typeface="Calibri" panose="020F0502020204030204" pitchFamily="34" charset="0"/>
                <a:cs typeface="Calibri" panose="020F0502020204030204" pitchFamily="34" charset="0"/>
              </a:rPr>
              <a:t>•Birbirlerinin </a:t>
            </a:r>
            <a:r>
              <a:rPr lang="tr-TR" sz="2200" dirty="0">
                <a:latin typeface="Calibri" panose="020F0502020204030204" pitchFamily="34" charset="0"/>
                <a:cs typeface="Calibri" panose="020F0502020204030204" pitchFamily="34" charset="0"/>
              </a:rPr>
              <a:t>söylediklerini duymak kadar, </a:t>
            </a:r>
            <a:r>
              <a:rPr lang="tr-TR" sz="2200" dirty="0" smtClean="0">
                <a:latin typeface="Calibri" panose="020F0502020204030204" pitchFamily="34" charset="0"/>
                <a:cs typeface="Calibri" panose="020F0502020204030204" pitchFamily="34" charset="0"/>
              </a:rPr>
              <a:t>sözsüz mesajlarını </a:t>
            </a:r>
            <a:r>
              <a:rPr lang="tr-TR" sz="2200" dirty="0">
                <a:latin typeface="Calibri" panose="020F0502020204030204" pitchFamily="34" charset="0"/>
                <a:cs typeface="Calibri" panose="020F0502020204030204" pitchFamily="34" charset="0"/>
              </a:rPr>
              <a:t>ve beden dillerini de okumaya </a:t>
            </a:r>
            <a:r>
              <a:rPr lang="tr-TR" sz="2200" dirty="0" smtClean="0">
                <a:latin typeface="Calibri" panose="020F0502020204030204" pitchFamily="34" charset="0"/>
                <a:cs typeface="Calibri" panose="020F0502020204030204" pitchFamily="34" charset="0"/>
              </a:rPr>
              <a:t>gayret ederler</a:t>
            </a:r>
            <a:r>
              <a:rPr lang="tr-TR" sz="2200" dirty="0">
                <a:latin typeface="Calibri" panose="020F0502020204030204" pitchFamily="34" charset="0"/>
                <a:cs typeface="Calibri" panose="020F0502020204030204" pitchFamily="34" charset="0"/>
              </a:rPr>
              <a:t>.</a:t>
            </a:r>
          </a:p>
          <a:p>
            <a:pPr marL="68580" indent="0" algn="just">
              <a:buNone/>
            </a:pPr>
            <a:r>
              <a:rPr lang="tr-TR" sz="2200" dirty="0" smtClean="0">
                <a:latin typeface="Calibri" panose="020F0502020204030204" pitchFamily="34" charset="0"/>
                <a:cs typeface="Calibri" panose="020F0502020204030204" pitchFamily="34" charset="0"/>
              </a:rPr>
              <a:t>•Birbirlerine </a:t>
            </a:r>
            <a:r>
              <a:rPr lang="tr-TR" sz="2200" dirty="0">
                <a:latin typeface="Calibri" panose="020F0502020204030204" pitchFamily="34" charset="0"/>
                <a:cs typeface="Calibri" panose="020F0502020204030204" pitchFamily="34" charset="0"/>
              </a:rPr>
              <a:t>imalarda bulunmaz, lafla can </a:t>
            </a:r>
            <a:r>
              <a:rPr lang="tr-TR" sz="2200" dirty="0" smtClean="0">
                <a:latin typeface="Calibri" panose="020F0502020204030204" pitchFamily="34" charset="0"/>
                <a:cs typeface="Calibri" panose="020F0502020204030204" pitchFamily="34" charset="0"/>
              </a:rPr>
              <a:t>yakmaya kalkmazlar</a:t>
            </a:r>
            <a:r>
              <a:rPr lang="tr-TR" sz="2200" dirty="0">
                <a:latin typeface="Calibri" panose="020F0502020204030204" pitchFamily="34" charset="0"/>
                <a:cs typeface="Calibri" panose="020F0502020204030204" pitchFamily="34" charset="0"/>
              </a:rPr>
              <a:t>.</a:t>
            </a:r>
          </a:p>
          <a:p>
            <a:pPr marL="68580" indent="0" algn="just">
              <a:buNone/>
            </a:pPr>
            <a:r>
              <a:rPr lang="tr-TR" sz="2200" dirty="0" smtClean="0">
                <a:latin typeface="Calibri" panose="020F0502020204030204" pitchFamily="34" charset="0"/>
                <a:cs typeface="Calibri" panose="020F0502020204030204" pitchFamily="34" charset="0"/>
              </a:rPr>
              <a:t>•Aralarındaki </a:t>
            </a:r>
            <a:r>
              <a:rPr lang="tr-TR" sz="2200" dirty="0">
                <a:latin typeface="Calibri" panose="020F0502020204030204" pitchFamily="34" charset="0"/>
                <a:cs typeface="Calibri" panose="020F0502020204030204" pitchFamily="34" charset="0"/>
              </a:rPr>
              <a:t>küskünlükleri fazla uzatmazlar.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52736"/>
            <a:ext cx="5472608" cy="2085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68876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863784943"/>
              </p:ext>
            </p:extLst>
          </p:nvPr>
        </p:nvGraphicFramePr>
        <p:xfrm>
          <a:off x="251520" y="188640"/>
          <a:ext cx="864096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Metin kutusu 11"/>
          <p:cNvSpPr txBox="1"/>
          <p:nvPr/>
        </p:nvSpPr>
        <p:spPr>
          <a:xfrm>
            <a:off x="4716016" y="3933056"/>
            <a:ext cx="4032448" cy="2185214"/>
          </a:xfrm>
          <a:prstGeom prst="rect">
            <a:avLst/>
          </a:prstGeom>
          <a:noFill/>
        </p:spPr>
        <p:txBody>
          <a:bodyPr wrap="square" rtlCol="0">
            <a:spAutoFit/>
          </a:bodyPr>
          <a:lstStyle/>
          <a:p>
            <a:endParaRPr lang="tr-TR" dirty="0" smtClean="0"/>
          </a:p>
          <a:p>
            <a:pPr algn="ctr"/>
            <a:r>
              <a:rPr lang="tr-TR" sz="2000" dirty="0" smtClean="0">
                <a:solidFill>
                  <a:schemeClr val="bg1"/>
                </a:solidFill>
              </a:rPr>
              <a:t>Çocukların model alarak öğrendiklerini unutmayın</a:t>
            </a:r>
            <a:r>
              <a:rPr lang="tr-TR" sz="2000" dirty="0">
                <a:solidFill>
                  <a:schemeClr val="bg1"/>
                </a:solidFill>
              </a:rPr>
              <a:t>. </a:t>
            </a:r>
            <a:r>
              <a:rPr lang="tr-TR" sz="2000" dirty="0" smtClean="0">
                <a:solidFill>
                  <a:schemeClr val="bg1"/>
                </a:solidFill>
              </a:rPr>
              <a:t>Çocuklarınızda görmek </a:t>
            </a:r>
            <a:r>
              <a:rPr lang="tr-TR" sz="2000" dirty="0">
                <a:solidFill>
                  <a:schemeClr val="bg1"/>
                </a:solidFill>
              </a:rPr>
              <a:t>istemediğiniz</a:t>
            </a:r>
          </a:p>
          <a:p>
            <a:pPr algn="ctr"/>
            <a:r>
              <a:rPr lang="tr-TR" sz="2000" dirty="0">
                <a:solidFill>
                  <a:schemeClr val="bg1"/>
                </a:solidFill>
              </a:rPr>
              <a:t>davranışları öncelikle </a:t>
            </a:r>
            <a:r>
              <a:rPr lang="tr-TR" sz="2000" dirty="0" smtClean="0">
                <a:solidFill>
                  <a:schemeClr val="bg1"/>
                </a:solidFill>
              </a:rPr>
              <a:t>siz sergilememelisiniz</a:t>
            </a:r>
          </a:p>
          <a:p>
            <a:endParaRPr lang="tr-TR" dirty="0"/>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4341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980728"/>
            <a:ext cx="7632848" cy="5400600"/>
          </a:xfrm>
        </p:spPr>
        <p:txBody>
          <a:bodyPr>
            <a:normAutofit fontScale="85000" lnSpcReduction="20000"/>
          </a:bodyPr>
          <a:lstStyle/>
          <a:p>
            <a:pPr marL="68580" indent="0">
              <a:buNone/>
            </a:pPr>
            <a:r>
              <a:rPr lang="tr-TR" sz="3000" b="1" dirty="0" smtClean="0">
                <a:solidFill>
                  <a:srgbClr val="00B050"/>
                </a:solidFill>
                <a:latin typeface="Calibri" panose="020F0502020204030204" pitchFamily="34" charset="0"/>
                <a:cs typeface="Calibri" panose="020F0502020204030204" pitchFamily="34" charset="0"/>
              </a:rPr>
              <a:t>	         CAN KULAĞI İLE DİNLEMEK</a:t>
            </a:r>
          </a:p>
          <a:p>
            <a:pPr marL="68580" indent="0">
              <a:buNone/>
            </a:pPr>
            <a:endParaRPr lang="tr-TR" dirty="0" smtClean="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En önemli iletişim becerilerinden biri dinleme becerisidir. Herkes dinleme becerisine sahip olduğunu düşünür ama gerçekte böyle değildir.  Genellikle dinleyen kişi kendisini diyaloğa tam olarak vermez.</a:t>
            </a:r>
          </a:p>
          <a:p>
            <a:pPr marL="68580" indent="0">
              <a:buNone/>
            </a:pPr>
            <a:r>
              <a:rPr lang="tr-TR" dirty="0" smtClean="0">
                <a:latin typeface="Calibri" panose="020F0502020204030204" pitchFamily="34" charset="0"/>
                <a:cs typeface="Calibri" panose="020F0502020204030204" pitchFamily="34" charset="0"/>
              </a:rPr>
              <a:t> </a:t>
            </a:r>
          </a:p>
          <a:p>
            <a:pPr>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Eleştirme, söz kesme, karşısındakinin sözü bitmeden cümleye girme, karşısındaki kendini tam olarak ifade edemeden yorum yapma, konuşulanı dinlemek yerine sıra kendisine gelince ne söyleyeceğini kafasında kurma, hemen kendini savunmaya geçme gibi yanlış dinleme kalıpları sergiler. </a:t>
            </a:r>
          </a:p>
          <a:p>
            <a:pPr marL="68580" indent="0">
              <a:buNone/>
            </a:pPr>
            <a:endParaRPr lang="tr-TR" dirty="0" smtClean="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Eskilerin deyişiyle can kulağıyla dinlemek bir beceridir. Üstelik dinlemek göründüğü kadar pasif bir fiil de değildir.</a:t>
            </a:r>
          </a:p>
          <a:p>
            <a:pPr marL="68580" indent="0">
              <a:buNone/>
            </a:pPr>
            <a:endParaRPr lang="tr-TR" dirty="0" smtClean="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Günümüzde aktif dinleme becerisi olarak adlandırılan süreç, etkili iletişimin temel bir becerisi olarak kabul edilmektedir.</a:t>
            </a:r>
            <a:endParaRPr lang="tr-TR" dirty="0">
              <a:latin typeface="Calibri" panose="020F0502020204030204" pitchFamily="34" charset="0"/>
              <a:cs typeface="Calibri" panose="020F0502020204030204" pitchFamily="34" charset="0"/>
            </a:endParaRPr>
          </a:p>
        </p:txBody>
      </p:sp>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98331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7472812" cy="936104"/>
          </a:xfrm>
        </p:spPr>
        <p:txBody>
          <a:bodyPr>
            <a:normAutofit/>
          </a:bodyPr>
          <a:lstStyle/>
          <a:p>
            <a:r>
              <a:rPr lang="tr-TR" sz="2700" b="1" dirty="0" smtClean="0"/>
              <a:t>Aktif </a:t>
            </a:r>
            <a:r>
              <a:rPr lang="tr-TR" sz="2700" b="1" dirty="0"/>
              <a:t>dinleme için şunlara </a:t>
            </a:r>
            <a:r>
              <a:rPr lang="tr-TR" sz="2700" b="1" dirty="0" smtClean="0"/>
              <a:t>dikkat edilmelidir:</a:t>
            </a:r>
            <a:endParaRPr lang="tr-TR" dirty="0"/>
          </a:p>
        </p:txBody>
      </p:sp>
      <p:sp>
        <p:nvSpPr>
          <p:cNvPr id="3" name="İçerik Yer Tutucusu 2"/>
          <p:cNvSpPr>
            <a:spLocks noGrp="1"/>
          </p:cNvSpPr>
          <p:nvPr>
            <p:ph idx="1"/>
          </p:nvPr>
        </p:nvSpPr>
        <p:spPr>
          <a:xfrm>
            <a:off x="686303" y="1844824"/>
            <a:ext cx="7632848" cy="3508977"/>
          </a:xfrm>
        </p:spPr>
        <p:txBody>
          <a:bodyPr>
            <a:normAutofit/>
          </a:bodyPr>
          <a:lstStyle/>
          <a:p>
            <a:pPr marL="68580" indent="0">
              <a:buNone/>
            </a:pPr>
            <a:r>
              <a:rPr lang="tr-TR" dirty="0" smtClean="0"/>
              <a:t>• </a:t>
            </a:r>
            <a:r>
              <a:rPr lang="tr-TR" sz="2200" dirty="0"/>
              <a:t>Öncelikle dinlerken yargılama, </a:t>
            </a:r>
            <a:r>
              <a:rPr lang="tr-TR" sz="2200" dirty="0" smtClean="0"/>
              <a:t>eleştirme gibi </a:t>
            </a:r>
            <a:r>
              <a:rPr lang="tr-TR" sz="2200" dirty="0"/>
              <a:t>bir huyunuz varsa </a:t>
            </a:r>
            <a:r>
              <a:rPr lang="tr-TR" sz="2200" dirty="0" smtClean="0"/>
              <a:t>bundan vazgeçin</a:t>
            </a:r>
            <a:r>
              <a:rPr lang="tr-TR" sz="2200" dirty="0"/>
              <a:t>.</a:t>
            </a:r>
          </a:p>
          <a:p>
            <a:pPr marL="68580" indent="0">
              <a:buNone/>
            </a:pPr>
            <a:r>
              <a:rPr lang="tr-TR" sz="2200" dirty="0"/>
              <a:t>• Karşınızdakinin yaşadıklarını </a:t>
            </a:r>
            <a:r>
              <a:rPr lang="tr-TR" sz="2200" dirty="0" smtClean="0"/>
              <a:t>daha iyi </a:t>
            </a:r>
            <a:r>
              <a:rPr lang="tr-TR" sz="2200" dirty="0"/>
              <a:t>anlamaya; ne hissettiğini, ne </a:t>
            </a:r>
            <a:r>
              <a:rPr lang="tr-TR" sz="2200" dirty="0" smtClean="0"/>
              <a:t>tür duygular </a:t>
            </a:r>
            <a:r>
              <a:rPr lang="tr-TR" sz="2200" dirty="0"/>
              <a:t>içinde olduğunu tıpkı </a:t>
            </a:r>
            <a:r>
              <a:rPr lang="tr-TR" sz="2200" dirty="0" smtClean="0"/>
              <a:t>onun gibi </a:t>
            </a:r>
            <a:r>
              <a:rPr lang="tr-TR" sz="2200" dirty="0"/>
              <a:t>hissetmeye çalışın.</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717032"/>
            <a:ext cx="4320480" cy="2670423"/>
          </a:xfrm>
          <a:prstGeom prst="ellipse">
            <a:avLst/>
          </a:prstGeom>
          <a:ln>
            <a:noFill/>
          </a:ln>
          <a:effectLst>
            <a:softEdge rad="112500"/>
          </a:effectLst>
        </p:spPr>
      </p:pic>
      <p:sp>
        <p:nvSpPr>
          <p:cNvPr id="5" name="Altbilgi Yer Tutucusu 4"/>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270173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80920" cy="5904656"/>
          </a:xfrm>
        </p:spPr>
        <p:txBody>
          <a:bodyPr>
            <a:normAutofit/>
          </a:bodyPr>
          <a:lstStyle/>
          <a:p>
            <a:pPr algn="just"/>
            <a:r>
              <a:rPr lang="tr-TR" sz="2000" dirty="0">
                <a:latin typeface="Calibri" panose="020F0502020204030204" pitchFamily="34" charset="0"/>
                <a:cs typeface="Calibri" panose="020F0502020204030204" pitchFamily="34" charset="0"/>
              </a:rPr>
              <a:t>Karşınızdaki kişiyi, anlatmak </a:t>
            </a:r>
            <a:r>
              <a:rPr lang="tr-TR" sz="2000" dirty="0" smtClean="0">
                <a:latin typeface="Calibri" panose="020F0502020204030204" pitchFamily="34" charset="0"/>
                <a:cs typeface="Calibri" panose="020F0502020204030204" pitchFamily="34" charset="0"/>
              </a:rPr>
              <a:t>istediğini tam </a:t>
            </a:r>
            <a:r>
              <a:rPr lang="tr-TR" sz="2000" dirty="0">
                <a:latin typeface="Calibri" panose="020F0502020204030204" pitchFamily="34" charset="0"/>
                <a:cs typeface="Calibri" panose="020F0502020204030204" pitchFamily="34" charset="0"/>
              </a:rPr>
              <a:t>olarak doya doya </a:t>
            </a:r>
            <a:r>
              <a:rPr lang="tr-TR" sz="2000" dirty="0" smtClean="0">
                <a:latin typeface="Calibri" panose="020F0502020204030204" pitchFamily="34" charset="0"/>
                <a:cs typeface="Calibri" panose="020F0502020204030204" pitchFamily="34" charset="0"/>
              </a:rPr>
              <a:t>anlatabilmesi için </a:t>
            </a:r>
            <a:r>
              <a:rPr lang="tr-TR" sz="2000" dirty="0">
                <a:latin typeface="Calibri" panose="020F0502020204030204" pitchFamily="34" charset="0"/>
                <a:cs typeface="Calibri" panose="020F0502020204030204" pitchFamily="34" charset="0"/>
              </a:rPr>
              <a:t>cesaretlendirin. </a:t>
            </a:r>
            <a:r>
              <a:rPr lang="tr-TR" sz="2000" dirty="0" smtClean="0">
                <a:latin typeface="Calibri" panose="020F0502020204030204" pitchFamily="34" charset="0"/>
                <a:cs typeface="Calibri" panose="020F0502020204030204" pitchFamily="34" charset="0"/>
              </a:rPr>
              <a:t>Ancak bu </a:t>
            </a:r>
            <a:r>
              <a:rPr lang="tr-TR" sz="2000" dirty="0">
                <a:latin typeface="Calibri" panose="020F0502020204030204" pitchFamily="34" charset="0"/>
                <a:cs typeface="Calibri" panose="020F0502020204030204" pitchFamily="34" charset="0"/>
              </a:rPr>
              <a:t>şekilde rahatlayabilir ve </a:t>
            </a:r>
            <a:r>
              <a:rPr lang="tr-TR" sz="2000" dirty="0" smtClean="0">
                <a:latin typeface="Calibri" panose="020F0502020204030204" pitchFamily="34" charset="0"/>
                <a:cs typeface="Calibri" panose="020F0502020204030204" pitchFamily="34" charset="0"/>
              </a:rPr>
              <a:t>anlattıklarının ışığında </a:t>
            </a:r>
            <a:r>
              <a:rPr lang="tr-TR" sz="2000" dirty="0">
                <a:latin typeface="Calibri" panose="020F0502020204030204" pitchFamily="34" charset="0"/>
                <a:cs typeface="Calibri" panose="020F0502020204030204" pitchFamily="34" charset="0"/>
              </a:rPr>
              <a:t>kendisini değerlendirebilir. Bunun için en iyi yol sessiz kalmayı </a:t>
            </a:r>
            <a:r>
              <a:rPr lang="tr-TR" sz="2000" dirty="0" smtClean="0">
                <a:latin typeface="Calibri" panose="020F0502020204030204" pitchFamily="34" charset="0"/>
                <a:cs typeface="Calibri" panose="020F0502020204030204" pitchFamily="34" charset="0"/>
              </a:rPr>
              <a:t>becerebilmektir.</a:t>
            </a:r>
          </a:p>
          <a:p>
            <a:pPr algn="just"/>
            <a:endParaRPr lang="tr-TR" sz="2000" dirty="0" smtClean="0">
              <a:latin typeface="Calibri" panose="020F0502020204030204" pitchFamily="34" charset="0"/>
              <a:cs typeface="Calibri" panose="020F0502020204030204" pitchFamily="34" charset="0"/>
            </a:endParaRPr>
          </a:p>
          <a:p>
            <a:pPr algn="just"/>
            <a:r>
              <a:rPr lang="tr-TR" sz="2000" dirty="0" smtClean="0">
                <a:latin typeface="Calibri" panose="020F0502020204030204" pitchFamily="34" charset="0"/>
                <a:cs typeface="Calibri" panose="020F0502020204030204" pitchFamily="34" charset="0"/>
              </a:rPr>
              <a:t>Bunun </a:t>
            </a:r>
            <a:r>
              <a:rPr lang="tr-TR" sz="2000" dirty="0">
                <a:latin typeface="Calibri" panose="020F0502020204030204" pitchFamily="34" charset="0"/>
                <a:cs typeface="Calibri" panose="020F0502020204030204" pitchFamily="34" charset="0"/>
              </a:rPr>
              <a:t>yanı sıra baş sallama veya “</a:t>
            </a:r>
            <a:r>
              <a:rPr lang="tr-TR" sz="2000" dirty="0" err="1">
                <a:latin typeface="Calibri" panose="020F0502020204030204" pitchFamily="34" charset="0"/>
                <a:cs typeface="Calibri" panose="020F0502020204030204" pitchFamily="34" charset="0"/>
              </a:rPr>
              <a:t>hı</a:t>
            </a:r>
            <a:r>
              <a:rPr lang="tr-TR" sz="2000" dirty="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hı</a:t>
            </a:r>
            <a:r>
              <a:rPr lang="tr-TR" sz="2000" dirty="0" smtClean="0">
                <a:latin typeface="Calibri" panose="020F0502020204030204" pitchFamily="34" charset="0"/>
                <a:cs typeface="Calibri" panose="020F0502020204030204" pitchFamily="34" charset="0"/>
              </a:rPr>
              <a:t>” vb</a:t>
            </a:r>
            <a:r>
              <a:rPr lang="tr-TR" sz="2000" dirty="0">
                <a:latin typeface="Calibri" panose="020F0502020204030204" pitchFamily="34" charset="0"/>
                <a:cs typeface="Calibri" panose="020F0502020204030204" pitchFamily="34" charset="0"/>
              </a:rPr>
              <a:t>. ünlemler yoluyla da “Seni dinliyorum.” </a:t>
            </a:r>
            <a:r>
              <a:rPr lang="tr-TR" sz="2000" dirty="0" smtClean="0">
                <a:latin typeface="Calibri" panose="020F0502020204030204" pitchFamily="34" charset="0"/>
                <a:cs typeface="Calibri" panose="020F0502020204030204" pitchFamily="34" charset="0"/>
              </a:rPr>
              <a:t>mesajları verilebilir</a:t>
            </a:r>
            <a:r>
              <a:rPr lang="tr-TR" sz="2000" dirty="0">
                <a:latin typeface="Calibri" panose="020F0502020204030204" pitchFamily="34" charset="0"/>
                <a:cs typeface="Calibri" panose="020F0502020204030204" pitchFamily="34" charset="0"/>
              </a:rPr>
              <a:t>. Bu, anlatanın kendini </a:t>
            </a:r>
            <a:r>
              <a:rPr lang="tr-TR" sz="2000" dirty="0" smtClean="0">
                <a:latin typeface="Calibri" panose="020F0502020204030204" pitchFamily="34" charset="0"/>
                <a:cs typeface="Calibri" panose="020F0502020204030204" pitchFamily="34" charset="0"/>
              </a:rPr>
              <a:t>rahat hissetmesini ve </a:t>
            </a:r>
            <a:r>
              <a:rPr lang="tr-TR" sz="2000" dirty="0">
                <a:latin typeface="Calibri" panose="020F0502020204030204" pitchFamily="34" charset="0"/>
                <a:cs typeface="Calibri" panose="020F0502020204030204" pitchFamily="34" charset="0"/>
              </a:rPr>
              <a:t>böylece daha kolay açılabilmesini sağlar</a:t>
            </a:r>
            <a:r>
              <a:rPr lang="tr-TR" sz="2000" dirty="0" smtClean="0">
                <a:latin typeface="Calibri" panose="020F0502020204030204" pitchFamily="34" charset="0"/>
                <a:cs typeface="Calibri" panose="020F0502020204030204" pitchFamily="34" charset="0"/>
              </a:rPr>
              <a:t>.</a:t>
            </a:r>
          </a:p>
        </p:txBody>
      </p:sp>
      <p:pic>
        <p:nvPicPr>
          <p:cNvPr id="5" name="Picture 2" descr="C:\Users\Usser\Desktop\orman23_twilight.gif"/>
          <p:cNvPicPr>
            <a:picLocks noChangeAspect="1" noChangeArrowheads="1"/>
          </p:cNvPicPr>
          <p:nvPr/>
        </p:nvPicPr>
        <p:blipFill>
          <a:blip r:embed="rId2"/>
          <a:srcRect/>
          <a:stretch>
            <a:fillRect/>
          </a:stretch>
        </p:blipFill>
        <p:spPr bwMode="auto">
          <a:xfrm>
            <a:off x="2627784" y="3535057"/>
            <a:ext cx="4426306" cy="2840764"/>
          </a:xfrm>
          <a:prstGeom prst="rect">
            <a:avLst/>
          </a:prstGeom>
          <a:noFill/>
        </p:spPr>
      </p:pic>
      <p:sp>
        <p:nvSpPr>
          <p:cNvPr id="2" name="Altbilgi Yer Tutucusu 1"/>
          <p:cNvSpPr>
            <a:spLocks noGrp="1"/>
          </p:cNvSpPr>
          <p:nvPr>
            <p:ph type="ftr" sz="quarter" idx="11"/>
          </p:nvPr>
        </p:nvSpPr>
        <p:spPr/>
        <p:txBody>
          <a:bodyPr/>
          <a:lstStyle/>
          <a:p>
            <a:r>
              <a:rPr lang="tr-TR" smtClean="0"/>
              <a:t>DÖRTYOL RAM</a:t>
            </a:r>
            <a:endParaRPr lang="tr-TR"/>
          </a:p>
        </p:txBody>
      </p:sp>
    </p:spTree>
    <p:extLst>
      <p:ext uri="{BB962C8B-B14F-4D97-AF65-F5344CB8AC3E}">
        <p14:creationId xmlns:p14="http://schemas.microsoft.com/office/powerpoint/2010/main" val="1594049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211</TotalTime>
  <Words>1931</Words>
  <Application>Microsoft Office PowerPoint</Application>
  <PresentationFormat>Ekran Gösterisi (4:3)</PresentationFormat>
  <Paragraphs>262</Paragraphs>
  <Slides>28</Slides>
  <Notes>0</Notes>
  <HiddenSlides>0</HiddenSlides>
  <MMClips>0</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Austin</vt:lpstr>
      <vt:lpstr>Ofis Teması</vt:lpstr>
      <vt:lpstr>AİLE   YAŞAM   BECERİLERİ</vt:lpstr>
      <vt:lpstr>Aile İçi İletişimin Temel Unsurları</vt:lpstr>
      <vt:lpstr>PowerPoint Sunusu</vt:lpstr>
      <vt:lpstr>PowerPoint Sunusu</vt:lpstr>
      <vt:lpstr>PowerPoint Sunusu</vt:lpstr>
      <vt:lpstr>PowerPoint Sunusu</vt:lpstr>
      <vt:lpstr>PowerPoint Sunusu</vt:lpstr>
      <vt:lpstr>Aktif dinleme için şunlara dikkat edilmelidir:</vt:lpstr>
      <vt:lpstr>PowerPoint Sunusu</vt:lpstr>
      <vt:lpstr>PowerPoint Sunusu</vt:lpstr>
      <vt:lpstr>PowerPoint Sunusu</vt:lpstr>
      <vt:lpstr>PowerPoint Sunusu</vt:lpstr>
      <vt:lpstr>PowerPoint Sunusu</vt:lpstr>
      <vt:lpstr>PowerPoint Sunusu</vt:lpstr>
      <vt:lpstr>İletişim Engelleri</vt:lpstr>
      <vt:lpstr>PowerPoint Sunusu</vt:lpstr>
      <vt:lpstr>Empati Nedir ?</vt:lpstr>
      <vt:lpstr>PowerPoint Sunusu</vt:lpstr>
      <vt:lpstr>Ailede Stres</vt:lpstr>
      <vt:lpstr>Neler Strese Neden Olur?</vt:lpstr>
      <vt:lpstr>Ailelerin Stresle Başa Çıkmasını Sağlayan Kaynakları Nelerdir?</vt:lpstr>
      <vt:lpstr>PowerPoint Sunusu</vt:lpstr>
      <vt:lpstr>Çatışma</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YAŞAM   BECERİLERİ</dc:title>
  <dc:creator>ACER</dc:creator>
  <cp:lastModifiedBy>ACER</cp:lastModifiedBy>
  <cp:revision>25</cp:revision>
  <dcterms:created xsi:type="dcterms:W3CDTF">2019-11-28T08:50:41Z</dcterms:created>
  <dcterms:modified xsi:type="dcterms:W3CDTF">2019-11-28T13:42:08Z</dcterms:modified>
</cp:coreProperties>
</file>