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0" r:id="rId1"/>
    <p:sldMasterId id="2147483888" r:id="rId2"/>
    <p:sldMasterId id="2147483912" r:id="rId3"/>
    <p:sldMasterId id="2147483924" r:id="rId4"/>
    <p:sldMasterId id="2147483936" r:id="rId5"/>
    <p:sldMasterId id="2147483960" r:id="rId6"/>
    <p:sldMasterId id="2147483996" r:id="rId7"/>
    <p:sldMasterId id="2147484008" r:id="rId8"/>
    <p:sldMasterId id="2147484020" r:id="rId9"/>
    <p:sldMasterId id="2147484032" r:id="rId10"/>
    <p:sldMasterId id="2147484044" r:id="rId11"/>
    <p:sldMasterId id="2147484056" r:id="rId12"/>
    <p:sldMasterId id="2147484080" r:id="rId13"/>
    <p:sldMasterId id="2147484092" r:id="rId14"/>
    <p:sldMasterId id="2147484104" r:id="rId15"/>
  </p:sldMasterIdLst>
  <p:notesMasterIdLst>
    <p:notesMasterId r:id="rId108"/>
  </p:notesMasterIdLst>
  <p:sldIdLst>
    <p:sldId id="361" r:id="rId16"/>
    <p:sldId id="358" r:id="rId17"/>
    <p:sldId id="257" r:id="rId18"/>
    <p:sldId id="258" r:id="rId19"/>
    <p:sldId id="260" r:id="rId20"/>
    <p:sldId id="263" r:id="rId21"/>
    <p:sldId id="262" r:id="rId22"/>
    <p:sldId id="264" r:id="rId23"/>
    <p:sldId id="266" r:id="rId24"/>
    <p:sldId id="267" r:id="rId25"/>
    <p:sldId id="268" r:id="rId26"/>
    <p:sldId id="269" r:id="rId27"/>
    <p:sldId id="270" r:id="rId28"/>
    <p:sldId id="271" r:id="rId29"/>
    <p:sldId id="272" r:id="rId30"/>
    <p:sldId id="278" r:id="rId31"/>
    <p:sldId id="279" r:id="rId32"/>
    <p:sldId id="273" r:id="rId33"/>
    <p:sldId id="274" r:id="rId34"/>
    <p:sldId id="275" r:id="rId35"/>
    <p:sldId id="276" r:id="rId36"/>
    <p:sldId id="357" r:id="rId37"/>
    <p:sldId id="280" r:id="rId38"/>
    <p:sldId id="283" r:id="rId39"/>
    <p:sldId id="284" r:id="rId40"/>
    <p:sldId id="285" r:id="rId41"/>
    <p:sldId id="286" r:id="rId42"/>
    <p:sldId id="287" r:id="rId43"/>
    <p:sldId id="288" r:id="rId44"/>
    <p:sldId id="289" r:id="rId45"/>
    <p:sldId id="347" r:id="rId46"/>
    <p:sldId id="346" r:id="rId47"/>
    <p:sldId id="348" r:id="rId48"/>
    <p:sldId id="356" r:id="rId49"/>
    <p:sldId id="350" r:id="rId50"/>
    <p:sldId id="351" r:id="rId51"/>
    <p:sldId id="352" r:id="rId52"/>
    <p:sldId id="354" r:id="rId53"/>
    <p:sldId id="290" r:id="rId54"/>
    <p:sldId id="291" r:id="rId55"/>
    <p:sldId id="292" r:id="rId56"/>
    <p:sldId id="293" r:id="rId57"/>
    <p:sldId id="294" r:id="rId58"/>
    <p:sldId id="295" r:id="rId59"/>
    <p:sldId id="297" r:id="rId60"/>
    <p:sldId id="296" r:id="rId61"/>
    <p:sldId id="298" r:id="rId62"/>
    <p:sldId id="299" r:id="rId63"/>
    <p:sldId id="300" r:id="rId64"/>
    <p:sldId id="301" r:id="rId65"/>
    <p:sldId id="303" r:id="rId66"/>
    <p:sldId id="304" r:id="rId67"/>
    <p:sldId id="305" r:id="rId68"/>
    <p:sldId id="306" r:id="rId69"/>
    <p:sldId id="307" r:id="rId70"/>
    <p:sldId id="308" r:id="rId71"/>
    <p:sldId id="309" r:id="rId72"/>
    <p:sldId id="310" r:id="rId73"/>
    <p:sldId id="311" r:id="rId74"/>
    <p:sldId id="312" r:id="rId75"/>
    <p:sldId id="313" r:id="rId76"/>
    <p:sldId id="314" r:id="rId77"/>
    <p:sldId id="315" r:id="rId78"/>
    <p:sldId id="316" r:id="rId79"/>
    <p:sldId id="321" r:id="rId80"/>
    <p:sldId id="317" r:id="rId81"/>
    <p:sldId id="359" r:id="rId82"/>
    <p:sldId id="318" r:id="rId83"/>
    <p:sldId id="319" r:id="rId84"/>
    <p:sldId id="320" r:id="rId85"/>
    <p:sldId id="322" r:id="rId86"/>
    <p:sldId id="329" r:id="rId87"/>
    <p:sldId id="323" r:id="rId88"/>
    <p:sldId id="360" r:id="rId89"/>
    <p:sldId id="324" r:id="rId90"/>
    <p:sldId id="325" r:id="rId91"/>
    <p:sldId id="326" r:id="rId92"/>
    <p:sldId id="327" r:id="rId93"/>
    <p:sldId id="328" r:id="rId94"/>
    <p:sldId id="330" r:id="rId95"/>
    <p:sldId id="331" r:id="rId96"/>
    <p:sldId id="332" r:id="rId97"/>
    <p:sldId id="333" r:id="rId98"/>
    <p:sldId id="334" r:id="rId99"/>
    <p:sldId id="335" r:id="rId100"/>
    <p:sldId id="336" r:id="rId101"/>
    <p:sldId id="337" r:id="rId102"/>
    <p:sldId id="338" r:id="rId103"/>
    <p:sldId id="339" r:id="rId104"/>
    <p:sldId id="340" r:id="rId105"/>
    <p:sldId id="342" r:id="rId106"/>
    <p:sldId id="343" r:id="rId10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24" autoAdjust="0"/>
  </p:normalViewPr>
  <p:slideViewPr>
    <p:cSldViewPr>
      <p:cViewPr>
        <p:scale>
          <a:sx n="77" d="100"/>
          <a:sy n="77" d="100"/>
        </p:scale>
        <p:origin x="-1164" y="210"/>
      </p:cViewPr>
      <p:guideLst>
        <p:guide orient="horz" pos="2160"/>
        <p:guide pos="2880"/>
      </p:guideLst>
    </p:cSldViewPr>
  </p:slideViewPr>
  <p:outlineViewPr>
    <p:cViewPr>
      <p:scale>
        <a:sx n="33" d="100"/>
        <a:sy n="33" d="100"/>
      </p:scale>
      <p:origin x="0" y="329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12" Type="http://schemas.openxmlformats.org/officeDocument/2006/relationships/tableStyles" Target="tableStyles.xml"/><Relationship Id="rId16" Type="http://schemas.openxmlformats.org/officeDocument/2006/relationships/slide" Target="slides/slide1.xml"/><Relationship Id="rId107" Type="http://schemas.openxmlformats.org/officeDocument/2006/relationships/slide" Target="slides/slide92.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102" Type="http://schemas.openxmlformats.org/officeDocument/2006/relationships/slide" Target="slides/slide87.xml"/><Relationship Id="rId5" Type="http://schemas.openxmlformats.org/officeDocument/2006/relationships/slideMaster" Target="slideMasters/slideMaster5.xml"/><Relationship Id="rId90" Type="http://schemas.openxmlformats.org/officeDocument/2006/relationships/slide" Target="slides/slide75.xml"/><Relationship Id="rId95" Type="http://schemas.openxmlformats.org/officeDocument/2006/relationships/slide" Target="slides/slide80.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80" Type="http://schemas.openxmlformats.org/officeDocument/2006/relationships/slide" Target="slides/slide65.xml"/><Relationship Id="rId85" Type="http://schemas.openxmlformats.org/officeDocument/2006/relationships/slide" Target="slides/slide70.xml"/><Relationship Id="rId12" Type="http://schemas.openxmlformats.org/officeDocument/2006/relationships/slideMaster" Target="slideMasters/slideMaster12.xml"/><Relationship Id="rId17" Type="http://schemas.openxmlformats.org/officeDocument/2006/relationships/slide" Target="slides/slide2.xml"/><Relationship Id="rId33" Type="http://schemas.openxmlformats.org/officeDocument/2006/relationships/slide" Target="slides/slide18.xml"/><Relationship Id="rId38" Type="http://schemas.openxmlformats.org/officeDocument/2006/relationships/slide" Target="slides/slide23.xml"/><Relationship Id="rId59" Type="http://schemas.openxmlformats.org/officeDocument/2006/relationships/slide" Target="slides/slide44.xml"/><Relationship Id="rId103" Type="http://schemas.openxmlformats.org/officeDocument/2006/relationships/slide" Target="slides/slide88.xml"/><Relationship Id="rId108" Type="http://schemas.openxmlformats.org/officeDocument/2006/relationships/notesMaster" Target="notesMasters/notesMaster1.xml"/><Relationship Id="rId54" Type="http://schemas.openxmlformats.org/officeDocument/2006/relationships/slide" Target="slides/slide39.xml"/><Relationship Id="rId70" Type="http://schemas.openxmlformats.org/officeDocument/2006/relationships/slide" Target="slides/slide55.xml"/><Relationship Id="rId75" Type="http://schemas.openxmlformats.org/officeDocument/2006/relationships/slide" Target="slides/slide60.xml"/><Relationship Id="rId91" Type="http://schemas.openxmlformats.org/officeDocument/2006/relationships/slide" Target="slides/slide76.xml"/><Relationship Id="rId96"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slide" Target="slides/slide91.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109" Type="http://schemas.openxmlformats.org/officeDocument/2006/relationships/presProps" Target="presProps.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slide" Target="slides/slide89.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110" Type="http://schemas.openxmlformats.org/officeDocument/2006/relationships/viewProps" Target="viewProps.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slide" Target="slides/slide90.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93" Type="http://schemas.openxmlformats.org/officeDocument/2006/relationships/slide" Target="slides/slide78.xml"/><Relationship Id="rId98" Type="http://schemas.openxmlformats.org/officeDocument/2006/relationships/slide" Target="slides/slide83.xml"/><Relationship Id="rId3" Type="http://schemas.openxmlformats.org/officeDocument/2006/relationships/slideMaster" Target="slideMasters/slideMaster3.xml"/><Relationship Id="rId25" Type="http://schemas.openxmlformats.org/officeDocument/2006/relationships/slide" Target="slides/slide10.xml"/><Relationship Id="rId46" Type="http://schemas.openxmlformats.org/officeDocument/2006/relationships/slide" Target="slides/slide31.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62" Type="http://schemas.openxmlformats.org/officeDocument/2006/relationships/slide" Target="slides/slide47.xml"/><Relationship Id="rId83" Type="http://schemas.openxmlformats.org/officeDocument/2006/relationships/slide" Target="slides/slide68.xml"/><Relationship Id="rId88" Type="http://schemas.openxmlformats.org/officeDocument/2006/relationships/slide" Target="slides/slide73.xml"/><Relationship Id="rId111"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image" Target="../media/image24.jpeg"/><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F69917-AB73-45E7-87D0-D463BB65DB18}" type="doc">
      <dgm:prSet loTypeId="urn:microsoft.com/office/officeart/2005/8/layout/hProcess9" loCatId="process" qsTypeId="urn:microsoft.com/office/officeart/2005/8/quickstyle/simple3" qsCatId="simple" csTypeId="urn:microsoft.com/office/officeart/2005/8/colors/accent1_2" csCatId="accent1"/>
      <dgm:spPr/>
      <dgm:t>
        <a:bodyPr/>
        <a:lstStyle/>
        <a:p>
          <a:endParaRPr lang="tr-TR"/>
        </a:p>
      </dgm:t>
    </dgm:pt>
    <dgm:pt modelId="{57176CF4-9F7A-420E-B50D-4111A88D093B}">
      <dgm:prSet/>
      <dgm:spPr/>
      <dgm:t>
        <a:bodyPr/>
        <a:lstStyle/>
        <a:p>
          <a:pPr rtl="0"/>
          <a:r>
            <a:rPr lang="tr-TR" dirty="0" smtClean="0"/>
            <a:t>Risk altındaki çocuklar dediğimizde en sık karşımıza gruplar;</a:t>
          </a:r>
          <a:endParaRPr lang="tr-TR" dirty="0"/>
        </a:p>
      </dgm:t>
    </dgm:pt>
    <dgm:pt modelId="{5CDFECB6-9BB7-4B3E-8B62-7E54BB06763C}" type="parTrans" cxnId="{95C3C604-A72E-438B-8BA0-40F990937B25}">
      <dgm:prSet/>
      <dgm:spPr/>
      <dgm:t>
        <a:bodyPr/>
        <a:lstStyle/>
        <a:p>
          <a:endParaRPr lang="tr-TR"/>
        </a:p>
      </dgm:t>
    </dgm:pt>
    <dgm:pt modelId="{A37E41DB-CA46-4417-BAFD-776BC309B67A}" type="sibTrans" cxnId="{95C3C604-A72E-438B-8BA0-40F990937B25}">
      <dgm:prSet/>
      <dgm:spPr/>
      <dgm:t>
        <a:bodyPr/>
        <a:lstStyle/>
        <a:p>
          <a:endParaRPr lang="tr-TR"/>
        </a:p>
      </dgm:t>
    </dgm:pt>
    <dgm:pt modelId="{491E17C4-BACA-47B4-8212-10C91CABE4D0}" type="pres">
      <dgm:prSet presAssocID="{CDF69917-AB73-45E7-87D0-D463BB65DB18}" presName="CompostProcess" presStyleCnt="0">
        <dgm:presLayoutVars>
          <dgm:dir/>
          <dgm:resizeHandles val="exact"/>
        </dgm:presLayoutVars>
      </dgm:prSet>
      <dgm:spPr/>
      <dgm:t>
        <a:bodyPr/>
        <a:lstStyle/>
        <a:p>
          <a:endParaRPr lang="tr-TR"/>
        </a:p>
      </dgm:t>
    </dgm:pt>
    <dgm:pt modelId="{4E8B027F-1474-4956-B2CE-A6F50F00E3B8}" type="pres">
      <dgm:prSet presAssocID="{CDF69917-AB73-45E7-87D0-D463BB65DB18}" presName="arrow" presStyleLbl="bgShp" presStyleIdx="0" presStyleCnt="1"/>
      <dgm:spPr/>
    </dgm:pt>
    <dgm:pt modelId="{3FF59E58-62D4-4CA0-987F-9654B2CBD4EF}" type="pres">
      <dgm:prSet presAssocID="{CDF69917-AB73-45E7-87D0-D463BB65DB18}" presName="linearProcess" presStyleCnt="0"/>
      <dgm:spPr/>
    </dgm:pt>
    <dgm:pt modelId="{FFF7B1EE-1697-42FD-8F8A-52933D94E87F}" type="pres">
      <dgm:prSet presAssocID="{57176CF4-9F7A-420E-B50D-4111A88D093B}" presName="textNode" presStyleLbl="node1" presStyleIdx="0" presStyleCnt="1">
        <dgm:presLayoutVars>
          <dgm:bulletEnabled val="1"/>
        </dgm:presLayoutVars>
      </dgm:prSet>
      <dgm:spPr/>
      <dgm:t>
        <a:bodyPr/>
        <a:lstStyle/>
        <a:p>
          <a:endParaRPr lang="tr-TR"/>
        </a:p>
      </dgm:t>
    </dgm:pt>
  </dgm:ptLst>
  <dgm:cxnLst>
    <dgm:cxn modelId="{C1CAD2DB-04C7-474F-8D71-566D0A8754CC}" type="presOf" srcId="{CDF69917-AB73-45E7-87D0-D463BB65DB18}" destId="{491E17C4-BACA-47B4-8212-10C91CABE4D0}" srcOrd="0" destOrd="0" presId="urn:microsoft.com/office/officeart/2005/8/layout/hProcess9"/>
    <dgm:cxn modelId="{95C3C604-A72E-438B-8BA0-40F990937B25}" srcId="{CDF69917-AB73-45E7-87D0-D463BB65DB18}" destId="{57176CF4-9F7A-420E-B50D-4111A88D093B}" srcOrd="0" destOrd="0" parTransId="{5CDFECB6-9BB7-4B3E-8B62-7E54BB06763C}" sibTransId="{A37E41DB-CA46-4417-BAFD-776BC309B67A}"/>
    <dgm:cxn modelId="{6AB0976A-C356-4B7C-9E53-EA5F3530C68C}" type="presOf" srcId="{57176CF4-9F7A-420E-B50D-4111A88D093B}" destId="{FFF7B1EE-1697-42FD-8F8A-52933D94E87F}" srcOrd="0" destOrd="0" presId="urn:microsoft.com/office/officeart/2005/8/layout/hProcess9"/>
    <dgm:cxn modelId="{78D2D74F-E28D-4A23-8751-7D8C6F32D91E}" type="presParOf" srcId="{491E17C4-BACA-47B4-8212-10C91CABE4D0}" destId="{4E8B027F-1474-4956-B2CE-A6F50F00E3B8}" srcOrd="0" destOrd="0" presId="urn:microsoft.com/office/officeart/2005/8/layout/hProcess9"/>
    <dgm:cxn modelId="{26AF06DA-2AD2-4D50-8C93-877DC96FD7F3}" type="presParOf" srcId="{491E17C4-BACA-47B4-8212-10C91CABE4D0}" destId="{3FF59E58-62D4-4CA0-987F-9654B2CBD4EF}" srcOrd="1" destOrd="0" presId="urn:microsoft.com/office/officeart/2005/8/layout/hProcess9"/>
    <dgm:cxn modelId="{2051429A-1769-4C58-A9E0-9C1C13B0E3BC}" type="presParOf" srcId="{3FF59E58-62D4-4CA0-987F-9654B2CBD4EF}" destId="{FFF7B1EE-1697-42FD-8F8A-52933D94E87F}"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114372-30E9-4275-86D5-6975E1AEC19E}" type="doc">
      <dgm:prSet loTypeId="urn:microsoft.com/office/officeart/2005/8/layout/vList3#2" loCatId="list" qsTypeId="urn:microsoft.com/office/officeart/2005/8/quickstyle/simple3" qsCatId="simple" csTypeId="urn:microsoft.com/office/officeart/2005/8/colors/accent2_3" csCatId="accent2" phldr="1"/>
      <dgm:spPr/>
    </dgm:pt>
    <dgm:pt modelId="{8AFCFD80-DA3C-47C5-8675-B885D94E024A}">
      <dgm:prSet phldrT="[Metin]"/>
      <dgm:spPr/>
      <dgm:t>
        <a:bodyPr/>
        <a:lstStyle/>
        <a:p>
          <a:r>
            <a:rPr lang="tr-TR" dirty="0" smtClean="0"/>
            <a:t>Şiddete maruz kalanlar </a:t>
          </a:r>
          <a:endParaRPr lang="tr-TR" dirty="0"/>
        </a:p>
      </dgm:t>
    </dgm:pt>
    <dgm:pt modelId="{10A1537C-8D46-4502-A475-BC47B2F2EFD6}" type="parTrans" cxnId="{4784914D-21F1-477C-B7CC-BDB2B4302E20}">
      <dgm:prSet/>
      <dgm:spPr/>
      <dgm:t>
        <a:bodyPr/>
        <a:lstStyle/>
        <a:p>
          <a:endParaRPr lang="tr-TR"/>
        </a:p>
      </dgm:t>
    </dgm:pt>
    <dgm:pt modelId="{6562EC53-4DE9-40B4-83A9-45220B1423BB}" type="sibTrans" cxnId="{4784914D-21F1-477C-B7CC-BDB2B4302E20}">
      <dgm:prSet/>
      <dgm:spPr/>
      <dgm:t>
        <a:bodyPr/>
        <a:lstStyle/>
        <a:p>
          <a:endParaRPr lang="tr-TR"/>
        </a:p>
      </dgm:t>
    </dgm:pt>
    <dgm:pt modelId="{C72C462C-FBAF-421B-AAD4-0D98288C02E3}">
      <dgm:prSet phldrT="[Metin]"/>
      <dgm:spPr/>
      <dgm:t>
        <a:bodyPr/>
        <a:lstStyle/>
        <a:p>
          <a:r>
            <a:rPr lang="tr-TR" dirty="0" smtClean="0"/>
            <a:t>Boşanmış aile çocukları</a:t>
          </a:r>
          <a:endParaRPr lang="tr-TR" dirty="0"/>
        </a:p>
      </dgm:t>
    </dgm:pt>
    <dgm:pt modelId="{7C89A793-20B6-4002-A2BB-4301AEBEE350}" type="parTrans" cxnId="{3D3543DB-9276-4552-8818-E7FED7D3A2F1}">
      <dgm:prSet/>
      <dgm:spPr/>
      <dgm:t>
        <a:bodyPr/>
        <a:lstStyle/>
        <a:p>
          <a:endParaRPr lang="tr-TR"/>
        </a:p>
      </dgm:t>
    </dgm:pt>
    <dgm:pt modelId="{382776DC-B363-4EE4-85E3-3D732CC9CAD0}" type="sibTrans" cxnId="{3D3543DB-9276-4552-8818-E7FED7D3A2F1}">
      <dgm:prSet/>
      <dgm:spPr/>
      <dgm:t>
        <a:bodyPr/>
        <a:lstStyle/>
        <a:p>
          <a:endParaRPr lang="tr-TR"/>
        </a:p>
      </dgm:t>
    </dgm:pt>
    <dgm:pt modelId="{11EE0282-E3F9-418C-BBF2-38838C978E24}">
      <dgm:prSet phldrT="[Metin]"/>
      <dgm:spPr/>
      <dgm:t>
        <a:bodyPr/>
        <a:lstStyle/>
        <a:p>
          <a:r>
            <a:rPr lang="tr-TR" dirty="0" smtClean="0"/>
            <a:t>Yas sürecinde olanlar</a:t>
          </a:r>
          <a:endParaRPr lang="tr-TR" dirty="0"/>
        </a:p>
      </dgm:t>
    </dgm:pt>
    <dgm:pt modelId="{42A666A9-EE06-4744-BE48-D10574E29767}" type="parTrans" cxnId="{B7D83EEE-F527-48BA-9264-32D39EB874F6}">
      <dgm:prSet/>
      <dgm:spPr/>
      <dgm:t>
        <a:bodyPr/>
        <a:lstStyle/>
        <a:p>
          <a:endParaRPr lang="tr-TR"/>
        </a:p>
      </dgm:t>
    </dgm:pt>
    <dgm:pt modelId="{B560AE97-6D3A-4E5D-B610-FA5F5089C993}" type="sibTrans" cxnId="{B7D83EEE-F527-48BA-9264-32D39EB874F6}">
      <dgm:prSet/>
      <dgm:spPr/>
      <dgm:t>
        <a:bodyPr/>
        <a:lstStyle/>
        <a:p>
          <a:endParaRPr lang="tr-TR"/>
        </a:p>
      </dgm:t>
    </dgm:pt>
    <dgm:pt modelId="{C2D56C84-97F2-4B07-A444-837587A9658A}">
      <dgm:prSet/>
      <dgm:spPr/>
      <dgm:t>
        <a:bodyPr/>
        <a:lstStyle/>
        <a:p>
          <a:r>
            <a:rPr lang="tr-TR" dirty="0" smtClean="0"/>
            <a:t>Madde bağımlıları</a:t>
          </a:r>
          <a:endParaRPr lang="tr-TR" dirty="0"/>
        </a:p>
      </dgm:t>
    </dgm:pt>
    <dgm:pt modelId="{C0789F77-0E87-47DE-841B-7CAEBEB65211}" type="parTrans" cxnId="{5C08E91C-EE49-4EAE-8F19-4A1ACD678732}">
      <dgm:prSet/>
      <dgm:spPr/>
      <dgm:t>
        <a:bodyPr/>
        <a:lstStyle/>
        <a:p>
          <a:endParaRPr lang="tr-TR"/>
        </a:p>
      </dgm:t>
    </dgm:pt>
    <dgm:pt modelId="{B65D4705-19E1-4381-8788-C2AA00B81D02}" type="sibTrans" cxnId="{5C08E91C-EE49-4EAE-8F19-4A1ACD678732}">
      <dgm:prSet/>
      <dgm:spPr/>
      <dgm:t>
        <a:bodyPr/>
        <a:lstStyle/>
        <a:p>
          <a:endParaRPr lang="tr-TR"/>
        </a:p>
      </dgm:t>
    </dgm:pt>
    <dgm:pt modelId="{9A0EEB01-CBD7-48C8-AA2A-914CC6156C2A}">
      <dgm:prSet/>
      <dgm:spPr/>
      <dgm:t>
        <a:bodyPr/>
        <a:lstStyle/>
        <a:p>
          <a:r>
            <a:rPr lang="tr-TR" dirty="0" smtClean="0"/>
            <a:t>Devamsız öğrenciler</a:t>
          </a:r>
          <a:endParaRPr lang="tr-TR" dirty="0"/>
        </a:p>
      </dgm:t>
    </dgm:pt>
    <dgm:pt modelId="{8FBC5DCB-A466-4D83-9B11-BF5F7B14ED9B}" type="parTrans" cxnId="{6D070714-E083-4EFD-B034-C220A5FEC666}">
      <dgm:prSet/>
      <dgm:spPr/>
      <dgm:t>
        <a:bodyPr/>
        <a:lstStyle/>
        <a:p>
          <a:endParaRPr lang="tr-TR"/>
        </a:p>
      </dgm:t>
    </dgm:pt>
    <dgm:pt modelId="{859DD550-6899-433E-B3F8-3BA4368880D1}" type="sibTrans" cxnId="{6D070714-E083-4EFD-B034-C220A5FEC666}">
      <dgm:prSet/>
      <dgm:spPr/>
      <dgm:t>
        <a:bodyPr/>
        <a:lstStyle/>
        <a:p>
          <a:endParaRPr lang="tr-TR"/>
        </a:p>
      </dgm:t>
    </dgm:pt>
    <dgm:pt modelId="{1F3390AA-6013-4979-BAC2-46BDB9FDC43B}">
      <dgm:prSet/>
      <dgm:spPr/>
      <dgm:t>
        <a:bodyPr/>
        <a:lstStyle/>
        <a:p>
          <a:r>
            <a:rPr lang="tr-TR" dirty="0" smtClean="0"/>
            <a:t>İhmal ve İstismara maruz kalanlar</a:t>
          </a:r>
          <a:endParaRPr lang="tr-TR" dirty="0"/>
        </a:p>
      </dgm:t>
    </dgm:pt>
    <dgm:pt modelId="{8AF6B8CA-9D28-4676-8FC4-3B23F191A428}" type="parTrans" cxnId="{3D6DD06A-228D-4BF8-99FA-531C0A561CB2}">
      <dgm:prSet/>
      <dgm:spPr/>
      <dgm:t>
        <a:bodyPr/>
        <a:lstStyle/>
        <a:p>
          <a:endParaRPr lang="tr-TR"/>
        </a:p>
      </dgm:t>
    </dgm:pt>
    <dgm:pt modelId="{313DE12F-7021-4B98-9373-F6F8978824BB}" type="sibTrans" cxnId="{3D6DD06A-228D-4BF8-99FA-531C0A561CB2}">
      <dgm:prSet/>
      <dgm:spPr/>
      <dgm:t>
        <a:bodyPr/>
        <a:lstStyle/>
        <a:p>
          <a:endParaRPr lang="tr-TR"/>
        </a:p>
      </dgm:t>
    </dgm:pt>
    <dgm:pt modelId="{E246F975-25A8-41F6-AF07-F66315C77D08}">
      <dgm:prSet/>
      <dgm:spPr/>
      <dgm:t>
        <a:bodyPr/>
        <a:lstStyle/>
        <a:p>
          <a:r>
            <a:rPr lang="tr-TR" dirty="0" smtClean="0"/>
            <a:t>TV ve Internet bağımlıları</a:t>
          </a:r>
          <a:endParaRPr lang="tr-TR" dirty="0"/>
        </a:p>
      </dgm:t>
    </dgm:pt>
    <dgm:pt modelId="{C79AE997-809C-4459-8BEE-A84BB48D27B8}" type="parTrans" cxnId="{1226A448-0DE4-4525-969A-D3E5F5E2434A}">
      <dgm:prSet/>
      <dgm:spPr/>
      <dgm:t>
        <a:bodyPr/>
        <a:lstStyle/>
        <a:p>
          <a:endParaRPr lang="tr-TR"/>
        </a:p>
      </dgm:t>
    </dgm:pt>
    <dgm:pt modelId="{B2C2539D-ABAF-4866-AF09-E9ACF10D8F35}" type="sibTrans" cxnId="{1226A448-0DE4-4525-969A-D3E5F5E2434A}">
      <dgm:prSet/>
      <dgm:spPr/>
      <dgm:t>
        <a:bodyPr/>
        <a:lstStyle/>
        <a:p>
          <a:endParaRPr lang="tr-TR"/>
        </a:p>
      </dgm:t>
    </dgm:pt>
    <dgm:pt modelId="{3D0E2440-4EFA-4610-8692-23E35DD1B3E3}" type="pres">
      <dgm:prSet presAssocID="{3F114372-30E9-4275-86D5-6975E1AEC19E}" presName="linearFlow" presStyleCnt="0">
        <dgm:presLayoutVars>
          <dgm:dir/>
          <dgm:resizeHandles val="exact"/>
        </dgm:presLayoutVars>
      </dgm:prSet>
      <dgm:spPr/>
    </dgm:pt>
    <dgm:pt modelId="{1B64606F-F476-467D-8947-7E40B7665B76}" type="pres">
      <dgm:prSet presAssocID="{8AFCFD80-DA3C-47C5-8675-B885D94E024A}" presName="composite" presStyleCnt="0"/>
      <dgm:spPr/>
    </dgm:pt>
    <dgm:pt modelId="{D39049F8-1DA5-4D4D-BD01-70E52B28A4C7}" type="pres">
      <dgm:prSet presAssocID="{8AFCFD80-DA3C-47C5-8675-B885D94E024A}" presName="imgShp" presStyleLbl="fgImgPlace1" presStyleIdx="0" presStyleCnt="7"/>
      <dgm:spPr>
        <a:blipFill rotWithShape="0">
          <a:blip xmlns:r="http://schemas.openxmlformats.org/officeDocument/2006/relationships" r:embed="rId1"/>
          <a:stretch>
            <a:fillRect/>
          </a:stretch>
        </a:blipFill>
      </dgm:spPr>
    </dgm:pt>
    <dgm:pt modelId="{E6F73383-8FF4-4903-BB9B-07D91EA3A351}" type="pres">
      <dgm:prSet presAssocID="{8AFCFD80-DA3C-47C5-8675-B885D94E024A}" presName="txShp" presStyleLbl="node1" presStyleIdx="0" presStyleCnt="7">
        <dgm:presLayoutVars>
          <dgm:bulletEnabled val="1"/>
        </dgm:presLayoutVars>
      </dgm:prSet>
      <dgm:spPr/>
      <dgm:t>
        <a:bodyPr/>
        <a:lstStyle/>
        <a:p>
          <a:endParaRPr lang="tr-TR"/>
        </a:p>
      </dgm:t>
    </dgm:pt>
    <dgm:pt modelId="{062FBF68-393F-4B32-BCE6-74B9E5C2472F}" type="pres">
      <dgm:prSet presAssocID="{6562EC53-4DE9-40B4-83A9-45220B1423BB}" presName="spacing" presStyleCnt="0"/>
      <dgm:spPr/>
    </dgm:pt>
    <dgm:pt modelId="{09F0264E-362A-4FCE-BD96-FBE48E0FA79D}" type="pres">
      <dgm:prSet presAssocID="{C2D56C84-97F2-4B07-A444-837587A9658A}" presName="composite" presStyleCnt="0"/>
      <dgm:spPr/>
    </dgm:pt>
    <dgm:pt modelId="{F557B782-7F80-44BE-B30F-49E9DEBFD5D2}" type="pres">
      <dgm:prSet presAssocID="{C2D56C84-97F2-4B07-A444-837587A9658A}" presName="imgShp" presStyleLbl="fgImgPlace1" presStyleIdx="1" presStyleCnt="7"/>
      <dgm:spPr>
        <a:blipFill rotWithShape="0">
          <a:blip xmlns:r="http://schemas.openxmlformats.org/officeDocument/2006/relationships" r:embed="rId2"/>
          <a:stretch>
            <a:fillRect/>
          </a:stretch>
        </a:blipFill>
      </dgm:spPr>
    </dgm:pt>
    <dgm:pt modelId="{A9BD354A-54DC-490F-A0B6-38830295DCC8}" type="pres">
      <dgm:prSet presAssocID="{C2D56C84-97F2-4B07-A444-837587A9658A}" presName="txShp" presStyleLbl="node1" presStyleIdx="1" presStyleCnt="7">
        <dgm:presLayoutVars>
          <dgm:bulletEnabled val="1"/>
        </dgm:presLayoutVars>
      </dgm:prSet>
      <dgm:spPr/>
      <dgm:t>
        <a:bodyPr/>
        <a:lstStyle/>
        <a:p>
          <a:endParaRPr lang="tr-TR"/>
        </a:p>
      </dgm:t>
    </dgm:pt>
    <dgm:pt modelId="{BBC16DC1-E7CC-48F8-B03E-EB3AA67BED9B}" type="pres">
      <dgm:prSet presAssocID="{B65D4705-19E1-4381-8788-C2AA00B81D02}" presName="spacing" presStyleCnt="0"/>
      <dgm:spPr/>
    </dgm:pt>
    <dgm:pt modelId="{B4B605F6-00F3-426E-AA92-2BC90C349592}" type="pres">
      <dgm:prSet presAssocID="{9A0EEB01-CBD7-48C8-AA2A-914CC6156C2A}" presName="composite" presStyleCnt="0"/>
      <dgm:spPr/>
    </dgm:pt>
    <dgm:pt modelId="{40200EEE-FDD9-45B1-A5C7-A53BD6DEE335}" type="pres">
      <dgm:prSet presAssocID="{9A0EEB01-CBD7-48C8-AA2A-914CC6156C2A}" presName="imgShp" presStyleLbl="fgImgPlace1" presStyleIdx="2" presStyleCnt="7"/>
      <dgm:spPr>
        <a:blipFill rotWithShape="0">
          <a:blip xmlns:r="http://schemas.openxmlformats.org/officeDocument/2006/relationships" r:embed="rId3"/>
          <a:stretch>
            <a:fillRect/>
          </a:stretch>
        </a:blipFill>
      </dgm:spPr>
    </dgm:pt>
    <dgm:pt modelId="{9A591EDE-C367-4F8E-92D6-DDA3D2EF2F2F}" type="pres">
      <dgm:prSet presAssocID="{9A0EEB01-CBD7-48C8-AA2A-914CC6156C2A}" presName="txShp" presStyleLbl="node1" presStyleIdx="2" presStyleCnt="7">
        <dgm:presLayoutVars>
          <dgm:bulletEnabled val="1"/>
        </dgm:presLayoutVars>
      </dgm:prSet>
      <dgm:spPr/>
      <dgm:t>
        <a:bodyPr/>
        <a:lstStyle/>
        <a:p>
          <a:endParaRPr lang="tr-TR"/>
        </a:p>
      </dgm:t>
    </dgm:pt>
    <dgm:pt modelId="{610E137C-3C1A-4E3C-9C40-53DD406D21A1}" type="pres">
      <dgm:prSet presAssocID="{859DD550-6899-433E-B3F8-3BA4368880D1}" presName="spacing" presStyleCnt="0"/>
      <dgm:spPr/>
    </dgm:pt>
    <dgm:pt modelId="{2292A58B-1372-4530-83B6-44D2086569D0}" type="pres">
      <dgm:prSet presAssocID="{1F3390AA-6013-4979-BAC2-46BDB9FDC43B}" presName="composite" presStyleCnt="0"/>
      <dgm:spPr/>
    </dgm:pt>
    <dgm:pt modelId="{9E10B916-E69F-4AE4-8599-554E497C88A0}" type="pres">
      <dgm:prSet presAssocID="{1F3390AA-6013-4979-BAC2-46BDB9FDC43B}" presName="imgShp" presStyleLbl="fgImgPlace1" presStyleIdx="3" presStyleCnt="7"/>
      <dgm:spPr>
        <a:blipFill rotWithShape="0">
          <a:blip xmlns:r="http://schemas.openxmlformats.org/officeDocument/2006/relationships" r:embed="rId4"/>
          <a:stretch>
            <a:fillRect/>
          </a:stretch>
        </a:blipFill>
      </dgm:spPr>
    </dgm:pt>
    <dgm:pt modelId="{595548B3-BE65-44A3-A5B6-1CBA6CCCEC26}" type="pres">
      <dgm:prSet presAssocID="{1F3390AA-6013-4979-BAC2-46BDB9FDC43B}" presName="txShp" presStyleLbl="node1" presStyleIdx="3" presStyleCnt="7">
        <dgm:presLayoutVars>
          <dgm:bulletEnabled val="1"/>
        </dgm:presLayoutVars>
      </dgm:prSet>
      <dgm:spPr/>
      <dgm:t>
        <a:bodyPr/>
        <a:lstStyle/>
        <a:p>
          <a:endParaRPr lang="tr-TR"/>
        </a:p>
      </dgm:t>
    </dgm:pt>
    <dgm:pt modelId="{7F8CBBEB-CD1F-456F-BBE3-EC9CC47F4BDD}" type="pres">
      <dgm:prSet presAssocID="{313DE12F-7021-4B98-9373-F6F8978824BB}" presName="spacing" presStyleCnt="0"/>
      <dgm:spPr/>
    </dgm:pt>
    <dgm:pt modelId="{854C6B9B-169D-4197-BF68-565794EF49E0}" type="pres">
      <dgm:prSet presAssocID="{E246F975-25A8-41F6-AF07-F66315C77D08}" presName="composite" presStyleCnt="0"/>
      <dgm:spPr/>
    </dgm:pt>
    <dgm:pt modelId="{78A2772A-C628-47F3-835F-E22D7D88BB46}" type="pres">
      <dgm:prSet presAssocID="{E246F975-25A8-41F6-AF07-F66315C77D08}" presName="imgShp" presStyleLbl="fgImgPlace1" presStyleIdx="4" presStyleCnt="7"/>
      <dgm:spPr>
        <a:blipFill rotWithShape="0">
          <a:blip xmlns:r="http://schemas.openxmlformats.org/officeDocument/2006/relationships" r:embed="rId5"/>
          <a:stretch>
            <a:fillRect/>
          </a:stretch>
        </a:blipFill>
      </dgm:spPr>
    </dgm:pt>
    <dgm:pt modelId="{8C203BDC-F55A-4F35-8273-6265C0745359}" type="pres">
      <dgm:prSet presAssocID="{E246F975-25A8-41F6-AF07-F66315C77D08}" presName="txShp" presStyleLbl="node1" presStyleIdx="4" presStyleCnt="7">
        <dgm:presLayoutVars>
          <dgm:bulletEnabled val="1"/>
        </dgm:presLayoutVars>
      </dgm:prSet>
      <dgm:spPr/>
      <dgm:t>
        <a:bodyPr/>
        <a:lstStyle/>
        <a:p>
          <a:endParaRPr lang="tr-TR"/>
        </a:p>
      </dgm:t>
    </dgm:pt>
    <dgm:pt modelId="{472927FB-B2EF-4FAB-A8DB-4B95482B9E3A}" type="pres">
      <dgm:prSet presAssocID="{B2C2539D-ABAF-4866-AF09-E9ACF10D8F35}" presName="spacing" presStyleCnt="0"/>
      <dgm:spPr/>
    </dgm:pt>
    <dgm:pt modelId="{1C3270F1-3EFC-4600-866B-1ED52501465E}" type="pres">
      <dgm:prSet presAssocID="{C72C462C-FBAF-421B-AAD4-0D98288C02E3}" presName="composite" presStyleCnt="0"/>
      <dgm:spPr/>
    </dgm:pt>
    <dgm:pt modelId="{7BBBFC0A-F562-4B45-A3F5-87F59B0D9D83}" type="pres">
      <dgm:prSet presAssocID="{C72C462C-FBAF-421B-AAD4-0D98288C02E3}" presName="imgShp" presStyleLbl="fgImgPlace1" presStyleIdx="5" presStyleCnt="7"/>
      <dgm:spPr>
        <a:blipFill rotWithShape="0">
          <a:blip xmlns:r="http://schemas.openxmlformats.org/officeDocument/2006/relationships" r:embed="rId6"/>
          <a:stretch>
            <a:fillRect/>
          </a:stretch>
        </a:blipFill>
      </dgm:spPr>
    </dgm:pt>
    <dgm:pt modelId="{0A2E31D5-B9F3-4567-A4F5-7001AD791877}" type="pres">
      <dgm:prSet presAssocID="{C72C462C-FBAF-421B-AAD4-0D98288C02E3}" presName="txShp" presStyleLbl="node1" presStyleIdx="5" presStyleCnt="7">
        <dgm:presLayoutVars>
          <dgm:bulletEnabled val="1"/>
        </dgm:presLayoutVars>
      </dgm:prSet>
      <dgm:spPr/>
      <dgm:t>
        <a:bodyPr/>
        <a:lstStyle/>
        <a:p>
          <a:endParaRPr lang="tr-TR"/>
        </a:p>
      </dgm:t>
    </dgm:pt>
    <dgm:pt modelId="{FCE320F0-4D05-4F23-86D9-463F3A416FEB}" type="pres">
      <dgm:prSet presAssocID="{382776DC-B363-4EE4-85E3-3D732CC9CAD0}" presName="spacing" presStyleCnt="0"/>
      <dgm:spPr/>
    </dgm:pt>
    <dgm:pt modelId="{CC48104E-558A-4759-AA93-18150A5E05F9}" type="pres">
      <dgm:prSet presAssocID="{11EE0282-E3F9-418C-BBF2-38838C978E24}" presName="composite" presStyleCnt="0"/>
      <dgm:spPr/>
    </dgm:pt>
    <dgm:pt modelId="{972D0391-111A-4786-93C5-D728B301E564}" type="pres">
      <dgm:prSet presAssocID="{11EE0282-E3F9-418C-BBF2-38838C978E24}" presName="imgShp" presStyleLbl="fgImgPlace1" presStyleIdx="6" presStyleCnt="7"/>
      <dgm:spPr>
        <a:blipFill rotWithShape="0">
          <a:blip xmlns:r="http://schemas.openxmlformats.org/officeDocument/2006/relationships" r:embed="rId7"/>
          <a:stretch>
            <a:fillRect/>
          </a:stretch>
        </a:blipFill>
      </dgm:spPr>
    </dgm:pt>
    <dgm:pt modelId="{3BA0E2A8-A444-427D-AF46-96E54FF8AEE1}" type="pres">
      <dgm:prSet presAssocID="{11EE0282-E3F9-418C-BBF2-38838C978E24}" presName="txShp" presStyleLbl="node1" presStyleIdx="6" presStyleCnt="7">
        <dgm:presLayoutVars>
          <dgm:bulletEnabled val="1"/>
        </dgm:presLayoutVars>
      </dgm:prSet>
      <dgm:spPr/>
      <dgm:t>
        <a:bodyPr/>
        <a:lstStyle/>
        <a:p>
          <a:endParaRPr lang="tr-TR"/>
        </a:p>
      </dgm:t>
    </dgm:pt>
  </dgm:ptLst>
  <dgm:cxnLst>
    <dgm:cxn modelId="{5C08E91C-EE49-4EAE-8F19-4A1ACD678732}" srcId="{3F114372-30E9-4275-86D5-6975E1AEC19E}" destId="{C2D56C84-97F2-4B07-A444-837587A9658A}" srcOrd="1" destOrd="0" parTransId="{C0789F77-0E87-47DE-841B-7CAEBEB65211}" sibTransId="{B65D4705-19E1-4381-8788-C2AA00B81D02}"/>
    <dgm:cxn modelId="{A3115A86-1B76-4880-ACCD-342D81E054DB}" type="presOf" srcId="{11EE0282-E3F9-418C-BBF2-38838C978E24}" destId="{3BA0E2A8-A444-427D-AF46-96E54FF8AEE1}" srcOrd="0" destOrd="0" presId="urn:microsoft.com/office/officeart/2005/8/layout/vList3#2"/>
    <dgm:cxn modelId="{C0FA322E-B1EE-484D-B269-FF2034BE18DE}" type="presOf" srcId="{3F114372-30E9-4275-86D5-6975E1AEC19E}" destId="{3D0E2440-4EFA-4610-8692-23E35DD1B3E3}" srcOrd="0" destOrd="0" presId="urn:microsoft.com/office/officeart/2005/8/layout/vList3#2"/>
    <dgm:cxn modelId="{90A2B5A7-107B-45EA-A8D1-CDCC67EC0597}" type="presOf" srcId="{C72C462C-FBAF-421B-AAD4-0D98288C02E3}" destId="{0A2E31D5-B9F3-4567-A4F5-7001AD791877}" srcOrd="0" destOrd="0" presId="urn:microsoft.com/office/officeart/2005/8/layout/vList3#2"/>
    <dgm:cxn modelId="{4784914D-21F1-477C-B7CC-BDB2B4302E20}" srcId="{3F114372-30E9-4275-86D5-6975E1AEC19E}" destId="{8AFCFD80-DA3C-47C5-8675-B885D94E024A}" srcOrd="0" destOrd="0" parTransId="{10A1537C-8D46-4502-A475-BC47B2F2EFD6}" sibTransId="{6562EC53-4DE9-40B4-83A9-45220B1423BB}"/>
    <dgm:cxn modelId="{84372542-5801-443C-83E3-3A460AAE3E3A}" type="presOf" srcId="{8AFCFD80-DA3C-47C5-8675-B885D94E024A}" destId="{E6F73383-8FF4-4903-BB9B-07D91EA3A351}" srcOrd="0" destOrd="0" presId="urn:microsoft.com/office/officeart/2005/8/layout/vList3#2"/>
    <dgm:cxn modelId="{B7D83EEE-F527-48BA-9264-32D39EB874F6}" srcId="{3F114372-30E9-4275-86D5-6975E1AEC19E}" destId="{11EE0282-E3F9-418C-BBF2-38838C978E24}" srcOrd="6" destOrd="0" parTransId="{42A666A9-EE06-4744-BE48-D10574E29767}" sibTransId="{B560AE97-6D3A-4E5D-B610-FA5F5089C993}"/>
    <dgm:cxn modelId="{253942D4-725F-436E-A6FD-5FA7016E2B27}" type="presOf" srcId="{9A0EEB01-CBD7-48C8-AA2A-914CC6156C2A}" destId="{9A591EDE-C367-4F8E-92D6-DDA3D2EF2F2F}" srcOrd="0" destOrd="0" presId="urn:microsoft.com/office/officeart/2005/8/layout/vList3#2"/>
    <dgm:cxn modelId="{8A8B3777-FFE9-4DF1-8C24-BDFFA7BE8933}" type="presOf" srcId="{E246F975-25A8-41F6-AF07-F66315C77D08}" destId="{8C203BDC-F55A-4F35-8273-6265C0745359}" srcOrd="0" destOrd="0" presId="urn:microsoft.com/office/officeart/2005/8/layout/vList3#2"/>
    <dgm:cxn modelId="{1226A448-0DE4-4525-969A-D3E5F5E2434A}" srcId="{3F114372-30E9-4275-86D5-6975E1AEC19E}" destId="{E246F975-25A8-41F6-AF07-F66315C77D08}" srcOrd="4" destOrd="0" parTransId="{C79AE997-809C-4459-8BEE-A84BB48D27B8}" sibTransId="{B2C2539D-ABAF-4866-AF09-E9ACF10D8F35}"/>
    <dgm:cxn modelId="{1E81897A-3B97-4361-8241-59433D1A0028}" type="presOf" srcId="{C2D56C84-97F2-4B07-A444-837587A9658A}" destId="{A9BD354A-54DC-490F-A0B6-38830295DCC8}" srcOrd="0" destOrd="0" presId="urn:microsoft.com/office/officeart/2005/8/layout/vList3#2"/>
    <dgm:cxn modelId="{3D3543DB-9276-4552-8818-E7FED7D3A2F1}" srcId="{3F114372-30E9-4275-86D5-6975E1AEC19E}" destId="{C72C462C-FBAF-421B-AAD4-0D98288C02E3}" srcOrd="5" destOrd="0" parTransId="{7C89A793-20B6-4002-A2BB-4301AEBEE350}" sibTransId="{382776DC-B363-4EE4-85E3-3D732CC9CAD0}"/>
    <dgm:cxn modelId="{6D070714-E083-4EFD-B034-C220A5FEC666}" srcId="{3F114372-30E9-4275-86D5-6975E1AEC19E}" destId="{9A0EEB01-CBD7-48C8-AA2A-914CC6156C2A}" srcOrd="2" destOrd="0" parTransId="{8FBC5DCB-A466-4D83-9B11-BF5F7B14ED9B}" sibTransId="{859DD550-6899-433E-B3F8-3BA4368880D1}"/>
    <dgm:cxn modelId="{FA99A013-F443-43DF-810C-1B9F51ECA69E}" type="presOf" srcId="{1F3390AA-6013-4979-BAC2-46BDB9FDC43B}" destId="{595548B3-BE65-44A3-A5B6-1CBA6CCCEC26}" srcOrd="0" destOrd="0" presId="urn:microsoft.com/office/officeart/2005/8/layout/vList3#2"/>
    <dgm:cxn modelId="{3D6DD06A-228D-4BF8-99FA-531C0A561CB2}" srcId="{3F114372-30E9-4275-86D5-6975E1AEC19E}" destId="{1F3390AA-6013-4979-BAC2-46BDB9FDC43B}" srcOrd="3" destOrd="0" parTransId="{8AF6B8CA-9D28-4676-8FC4-3B23F191A428}" sibTransId="{313DE12F-7021-4B98-9373-F6F8978824BB}"/>
    <dgm:cxn modelId="{62AE3A46-6DEE-4B90-9968-8F28E45692B9}" type="presParOf" srcId="{3D0E2440-4EFA-4610-8692-23E35DD1B3E3}" destId="{1B64606F-F476-467D-8947-7E40B7665B76}" srcOrd="0" destOrd="0" presId="urn:microsoft.com/office/officeart/2005/8/layout/vList3#2"/>
    <dgm:cxn modelId="{4BEE6B46-B94A-4B90-ADEB-D1BEE6098002}" type="presParOf" srcId="{1B64606F-F476-467D-8947-7E40B7665B76}" destId="{D39049F8-1DA5-4D4D-BD01-70E52B28A4C7}" srcOrd="0" destOrd="0" presId="urn:microsoft.com/office/officeart/2005/8/layout/vList3#2"/>
    <dgm:cxn modelId="{32A6A4BC-6FC1-4045-8F53-56CCFDB87B22}" type="presParOf" srcId="{1B64606F-F476-467D-8947-7E40B7665B76}" destId="{E6F73383-8FF4-4903-BB9B-07D91EA3A351}" srcOrd="1" destOrd="0" presId="urn:microsoft.com/office/officeart/2005/8/layout/vList3#2"/>
    <dgm:cxn modelId="{0AA74FFF-698D-4DB3-82E3-B4019B951A5E}" type="presParOf" srcId="{3D0E2440-4EFA-4610-8692-23E35DD1B3E3}" destId="{062FBF68-393F-4B32-BCE6-74B9E5C2472F}" srcOrd="1" destOrd="0" presId="urn:microsoft.com/office/officeart/2005/8/layout/vList3#2"/>
    <dgm:cxn modelId="{613B5BB2-5A7B-499D-B12F-54F306695DD0}" type="presParOf" srcId="{3D0E2440-4EFA-4610-8692-23E35DD1B3E3}" destId="{09F0264E-362A-4FCE-BD96-FBE48E0FA79D}" srcOrd="2" destOrd="0" presId="urn:microsoft.com/office/officeart/2005/8/layout/vList3#2"/>
    <dgm:cxn modelId="{79562265-128C-4410-A107-A20A84CF04AA}" type="presParOf" srcId="{09F0264E-362A-4FCE-BD96-FBE48E0FA79D}" destId="{F557B782-7F80-44BE-B30F-49E9DEBFD5D2}" srcOrd="0" destOrd="0" presId="urn:microsoft.com/office/officeart/2005/8/layout/vList3#2"/>
    <dgm:cxn modelId="{B766729C-5A4D-4351-8672-7617C6881959}" type="presParOf" srcId="{09F0264E-362A-4FCE-BD96-FBE48E0FA79D}" destId="{A9BD354A-54DC-490F-A0B6-38830295DCC8}" srcOrd="1" destOrd="0" presId="urn:microsoft.com/office/officeart/2005/8/layout/vList3#2"/>
    <dgm:cxn modelId="{6E408A34-4B42-47AA-8C2A-ED82C2B3993D}" type="presParOf" srcId="{3D0E2440-4EFA-4610-8692-23E35DD1B3E3}" destId="{BBC16DC1-E7CC-48F8-B03E-EB3AA67BED9B}" srcOrd="3" destOrd="0" presId="urn:microsoft.com/office/officeart/2005/8/layout/vList3#2"/>
    <dgm:cxn modelId="{7B6AF7F0-4B86-4DAA-A2AB-6DFE4599B09C}" type="presParOf" srcId="{3D0E2440-4EFA-4610-8692-23E35DD1B3E3}" destId="{B4B605F6-00F3-426E-AA92-2BC90C349592}" srcOrd="4" destOrd="0" presId="urn:microsoft.com/office/officeart/2005/8/layout/vList3#2"/>
    <dgm:cxn modelId="{BDF3E77C-B492-4ADF-9C77-3D443525457C}" type="presParOf" srcId="{B4B605F6-00F3-426E-AA92-2BC90C349592}" destId="{40200EEE-FDD9-45B1-A5C7-A53BD6DEE335}" srcOrd="0" destOrd="0" presId="urn:microsoft.com/office/officeart/2005/8/layout/vList3#2"/>
    <dgm:cxn modelId="{8DA5DB8C-F63B-45EF-9E27-5C758507C11F}" type="presParOf" srcId="{B4B605F6-00F3-426E-AA92-2BC90C349592}" destId="{9A591EDE-C367-4F8E-92D6-DDA3D2EF2F2F}" srcOrd="1" destOrd="0" presId="urn:microsoft.com/office/officeart/2005/8/layout/vList3#2"/>
    <dgm:cxn modelId="{235BC6AC-4D82-42D7-90A9-9E8E1E2D5693}" type="presParOf" srcId="{3D0E2440-4EFA-4610-8692-23E35DD1B3E3}" destId="{610E137C-3C1A-4E3C-9C40-53DD406D21A1}" srcOrd="5" destOrd="0" presId="urn:microsoft.com/office/officeart/2005/8/layout/vList3#2"/>
    <dgm:cxn modelId="{70E814CF-0290-4531-88D9-8B32056CC0BD}" type="presParOf" srcId="{3D0E2440-4EFA-4610-8692-23E35DD1B3E3}" destId="{2292A58B-1372-4530-83B6-44D2086569D0}" srcOrd="6" destOrd="0" presId="urn:microsoft.com/office/officeart/2005/8/layout/vList3#2"/>
    <dgm:cxn modelId="{E1D26B6E-7F46-47E9-8B79-D0AE508A3387}" type="presParOf" srcId="{2292A58B-1372-4530-83B6-44D2086569D0}" destId="{9E10B916-E69F-4AE4-8599-554E497C88A0}" srcOrd="0" destOrd="0" presId="urn:microsoft.com/office/officeart/2005/8/layout/vList3#2"/>
    <dgm:cxn modelId="{853429B3-5C0E-4193-9A5A-0A86CD5A4604}" type="presParOf" srcId="{2292A58B-1372-4530-83B6-44D2086569D0}" destId="{595548B3-BE65-44A3-A5B6-1CBA6CCCEC26}" srcOrd="1" destOrd="0" presId="urn:microsoft.com/office/officeart/2005/8/layout/vList3#2"/>
    <dgm:cxn modelId="{0D910283-49D4-4CF5-95DC-F2213F4B1D75}" type="presParOf" srcId="{3D0E2440-4EFA-4610-8692-23E35DD1B3E3}" destId="{7F8CBBEB-CD1F-456F-BBE3-EC9CC47F4BDD}" srcOrd="7" destOrd="0" presId="urn:microsoft.com/office/officeart/2005/8/layout/vList3#2"/>
    <dgm:cxn modelId="{B275F90B-B99B-4C01-BE88-27CAAE6A9374}" type="presParOf" srcId="{3D0E2440-4EFA-4610-8692-23E35DD1B3E3}" destId="{854C6B9B-169D-4197-BF68-565794EF49E0}" srcOrd="8" destOrd="0" presId="urn:microsoft.com/office/officeart/2005/8/layout/vList3#2"/>
    <dgm:cxn modelId="{3E52D1DB-247A-4FEF-8238-8A6113B72B6B}" type="presParOf" srcId="{854C6B9B-169D-4197-BF68-565794EF49E0}" destId="{78A2772A-C628-47F3-835F-E22D7D88BB46}" srcOrd="0" destOrd="0" presId="urn:microsoft.com/office/officeart/2005/8/layout/vList3#2"/>
    <dgm:cxn modelId="{EE675221-D356-4883-9EF9-7998DEF9EAC1}" type="presParOf" srcId="{854C6B9B-169D-4197-BF68-565794EF49E0}" destId="{8C203BDC-F55A-4F35-8273-6265C0745359}" srcOrd="1" destOrd="0" presId="urn:microsoft.com/office/officeart/2005/8/layout/vList3#2"/>
    <dgm:cxn modelId="{A6F81E83-3208-4A83-A8E2-BE050E05539F}" type="presParOf" srcId="{3D0E2440-4EFA-4610-8692-23E35DD1B3E3}" destId="{472927FB-B2EF-4FAB-A8DB-4B95482B9E3A}" srcOrd="9" destOrd="0" presId="urn:microsoft.com/office/officeart/2005/8/layout/vList3#2"/>
    <dgm:cxn modelId="{92977013-FD08-4B82-9FEB-A425215D04A8}" type="presParOf" srcId="{3D0E2440-4EFA-4610-8692-23E35DD1B3E3}" destId="{1C3270F1-3EFC-4600-866B-1ED52501465E}" srcOrd="10" destOrd="0" presId="urn:microsoft.com/office/officeart/2005/8/layout/vList3#2"/>
    <dgm:cxn modelId="{619CCF4E-3B4A-4EBD-9292-30010B71012E}" type="presParOf" srcId="{1C3270F1-3EFC-4600-866B-1ED52501465E}" destId="{7BBBFC0A-F562-4B45-A3F5-87F59B0D9D83}" srcOrd="0" destOrd="0" presId="urn:microsoft.com/office/officeart/2005/8/layout/vList3#2"/>
    <dgm:cxn modelId="{9B2037C7-8473-486F-8208-FDA8FC7855A8}" type="presParOf" srcId="{1C3270F1-3EFC-4600-866B-1ED52501465E}" destId="{0A2E31D5-B9F3-4567-A4F5-7001AD791877}" srcOrd="1" destOrd="0" presId="urn:microsoft.com/office/officeart/2005/8/layout/vList3#2"/>
    <dgm:cxn modelId="{B0B5ACE5-6351-4D93-A0E7-F545B1E371E9}" type="presParOf" srcId="{3D0E2440-4EFA-4610-8692-23E35DD1B3E3}" destId="{FCE320F0-4D05-4F23-86D9-463F3A416FEB}" srcOrd="11" destOrd="0" presId="urn:microsoft.com/office/officeart/2005/8/layout/vList3#2"/>
    <dgm:cxn modelId="{1DF4756E-716A-480D-859B-4DEEBF826310}" type="presParOf" srcId="{3D0E2440-4EFA-4610-8692-23E35DD1B3E3}" destId="{CC48104E-558A-4759-AA93-18150A5E05F9}" srcOrd="12" destOrd="0" presId="urn:microsoft.com/office/officeart/2005/8/layout/vList3#2"/>
    <dgm:cxn modelId="{397E3B6E-4C1C-4598-89BC-4211FC1C4096}" type="presParOf" srcId="{CC48104E-558A-4759-AA93-18150A5E05F9}" destId="{972D0391-111A-4786-93C5-D728B301E564}" srcOrd="0" destOrd="0" presId="urn:microsoft.com/office/officeart/2005/8/layout/vList3#2"/>
    <dgm:cxn modelId="{30C53BD0-8816-4AE1-A685-D499BD3B0BB3}" type="presParOf" srcId="{CC48104E-558A-4759-AA93-18150A5E05F9}" destId="{3BA0E2A8-A444-427D-AF46-96E54FF8AEE1}"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B027F-1474-4956-B2CE-A6F50F00E3B8}">
      <dsp:nvSpPr>
        <dsp:cNvPr id="0" name=""/>
        <dsp:cNvSpPr/>
      </dsp:nvSpPr>
      <dsp:spPr>
        <a:xfrm>
          <a:off x="597933" y="0"/>
          <a:ext cx="6776584" cy="6045348"/>
        </a:xfrm>
        <a:prstGeom prst="rightArrow">
          <a:avLst/>
        </a:prstGeom>
        <a:solidFill>
          <a:schemeClr val="accent1">
            <a:tint val="40000"/>
            <a:hueOff val="0"/>
            <a:satOff val="0"/>
            <a:lumOff val="0"/>
            <a:alphaOff val="0"/>
          </a:schemeClr>
        </a:solidFill>
        <a:ln>
          <a:noFill/>
        </a:ln>
        <a:effectLst>
          <a:outerShdw blurRad="50800" dist="25000" dir="5400000" rotWithShape="0">
            <a:srgbClr val="000000">
              <a:alpha val="40000"/>
            </a:srgbClr>
          </a:outerShdw>
        </a:effectLst>
      </dsp:spPr>
      <dsp:style>
        <a:lnRef idx="0">
          <a:scrgbClr r="0" g="0" b="0"/>
        </a:lnRef>
        <a:fillRef idx="1">
          <a:scrgbClr r="0" g="0" b="0"/>
        </a:fillRef>
        <a:effectRef idx="1">
          <a:scrgbClr r="0" g="0" b="0"/>
        </a:effectRef>
        <a:fontRef idx="minor"/>
      </dsp:style>
    </dsp:sp>
    <dsp:sp modelId="{FFF7B1EE-1697-42FD-8F8A-52933D94E87F}">
      <dsp:nvSpPr>
        <dsp:cNvPr id="0" name=""/>
        <dsp:cNvSpPr/>
      </dsp:nvSpPr>
      <dsp:spPr>
        <a:xfrm>
          <a:off x="610390" y="1813604"/>
          <a:ext cx="6751670" cy="2418139"/>
        </a:xfrm>
        <a:prstGeom prst="round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tr-TR" sz="4400" kern="1200" dirty="0" smtClean="0"/>
            <a:t>Risk altındaki çocuklar dediğimizde en sık karşımıza gruplar;</a:t>
          </a:r>
          <a:endParaRPr lang="tr-TR" sz="4400" kern="1200" dirty="0"/>
        </a:p>
      </dsp:txBody>
      <dsp:txXfrm>
        <a:off x="728434" y="1931648"/>
        <a:ext cx="6515582" cy="21820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A57FC6-190F-46EF-9C7D-63468439BC84}" type="datetimeFigureOut">
              <a:rPr lang="tr-TR" smtClean="0"/>
              <a:pPr/>
              <a:t>17.10.2017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037FDD-957C-46E0-BB1D-14E5EF0C6360}" type="slidenum">
              <a:rPr lang="tr-TR" smtClean="0"/>
              <a:pPr/>
              <a:t>‹#›</a:t>
            </a:fld>
            <a:endParaRPr lang="tr-TR"/>
          </a:p>
        </p:txBody>
      </p:sp>
    </p:spTree>
    <p:extLst>
      <p:ext uri="{BB962C8B-B14F-4D97-AF65-F5344CB8AC3E}">
        <p14:creationId xmlns:p14="http://schemas.microsoft.com/office/powerpoint/2010/main" val="2323110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5037FDD-957C-46E0-BB1D-14E5EF0C6360}" type="slidenum">
              <a:rPr lang="tr-TR" smtClean="0"/>
              <a:pPr/>
              <a:t>44</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25B927CD-445E-4065-94AC-0CA6CDFEF5B5}" type="datetime1">
              <a:rPr lang="tr-TR" smtClean="0"/>
              <a:t>17.10.2017</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r>
              <a:rPr lang="tr-TR" smtClean="0"/>
              <a:t>Psk.Dan.Nida ÖZALP</a:t>
            </a:r>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DDFF2563-9677-4CA2-9625-21C4E4B88632}"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9D91B2DD-2C6E-439B-B7F5-9E282845CF5E}" type="datetime1">
              <a:rPr lang="tr-TR" smtClean="0"/>
              <a:t>17.10.2017</a:t>
            </a:fld>
            <a:endParaRPr lang="tr-TR"/>
          </a:p>
        </p:txBody>
      </p:sp>
      <p:sp>
        <p:nvSpPr>
          <p:cNvPr id="5" name="4 Altbilgi Yer Tutucusu"/>
          <p:cNvSpPr>
            <a:spLocks noGrp="1"/>
          </p:cNvSpPr>
          <p:nvPr>
            <p:ph type="ftr" sz="quarter" idx="11"/>
          </p:nvPr>
        </p:nvSpPr>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7C929278-7625-4773-B10E-0FF1DFCCFB3D}" type="datetime1">
              <a:rPr lang="tr-TR" smtClean="0"/>
              <a:t>17.10.2017</a:t>
            </a:fld>
            <a:endParaRPr lang="tr-TR"/>
          </a:p>
        </p:txBody>
      </p:sp>
      <p:sp>
        <p:nvSpPr>
          <p:cNvPr id="5" name="Footer Placeholder 4"/>
          <p:cNvSpPr>
            <a:spLocks noGrp="1"/>
          </p:cNvSpPr>
          <p:nvPr>
            <p:ph type="ftr" sz="quarter" idx="11"/>
          </p:nvPr>
        </p:nvSpPr>
        <p:spPr bwMode="white"/>
        <p:txBody>
          <a:bodyPr/>
          <a:lstStyle/>
          <a:p>
            <a:r>
              <a:rPr lang="tr-TR" smtClean="0"/>
              <a:t>Psk.Dan.Nida ÖZALP</a:t>
            </a:r>
            <a:endParaRPr lang="tr-TR"/>
          </a:p>
        </p:txBody>
      </p:sp>
      <p:sp>
        <p:nvSpPr>
          <p:cNvPr id="6" name="Slide Number Placeholder 5"/>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0199EE-D069-4FFC-AB40-6297A1ECBEFC}" type="datetime1">
              <a:rPr lang="tr-TR" smtClean="0"/>
              <a:t>17.10.2017</a:t>
            </a:fld>
            <a:endParaRPr lang="tr-TR"/>
          </a:p>
        </p:txBody>
      </p:sp>
      <p:sp>
        <p:nvSpPr>
          <p:cNvPr id="5" name="Footer Placeholder 4"/>
          <p:cNvSpPr>
            <a:spLocks noGrp="1"/>
          </p:cNvSpPr>
          <p:nvPr>
            <p:ph type="ftr" sz="quarter" idx="11"/>
          </p:nvPr>
        </p:nvSpPr>
        <p:spPr/>
        <p:txBody>
          <a:bodyPr/>
          <a:lstStyle/>
          <a:p>
            <a:r>
              <a:rPr lang="tr-TR" smtClean="0"/>
              <a:t>Psk.Dan.Nida ÖZALP</a:t>
            </a:r>
            <a:endParaRPr lang="tr-TR"/>
          </a:p>
        </p:txBody>
      </p:sp>
      <p:sp>
        <p:nvSpPr>
          <p:cNvPr id="6" name="Slide Number Placeholder 5"/>
          <p:cNvSpPr>
            <a:spLocks noGrp="1"/>
          </p:cNvSpPr>
          <p:nvPr>
            <p:ph type="sldNum" sz="quarter" idx="12"/>
          </p:nvPr>
        </p:nvSpPr>
        <p:spPr/>
        <p:txBody>
          <a:bodyPr/>
          <a:lstStyle/>
          <a:p>
            <a:fld id="{DDFF2563-9677-4CA2-9625-21C4E4B88632}" type="slidenum">
              <a:rPr lang="tr-TR" smtClean="0"/>
              <a:pPr/>
              <a:t>‹#›</a:t>
            </a:fld>
            <a:endParaRPr lang="tr-TR"/>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6676B9-ECDC-457D-85FD-63CE075A0F78}" type="datetime1">
              <a:rPr lang="tr-TR" smtClean="0"/>
              <a:t>17.10.2017</a:t>
            </a:fld>
            <a:endParaRPr lang="tr-TR"/>
          </a:p>
        </p:txBody>
      </p:sp>
      <p:sp>
        <p:nvSpPr>
          <p:cNvPr id="5" name="Footer Placeholder 4"/>
          <p:cNvSpPr>
            <a:spLocks noGrp="1"/>
          </p:cNvSpPr>
          <p:nvPr>
            <p:ph type="ftr" sz="quarter" idx="11"/>
          </p:nvPr>
        </p:nvSpPr>
        <p:spPr/>
        <p:txBody>
          <a:bodyPr/>
          <a:lstStyle/>
          <a:p>
            <a:r>
              <a:rPr lang="tr-TR" smtClean="0"/>
              <a:t>Psk.Dan.Nida ÖZALP</a:t>
            </a:r>
            <a:endParaRPr lang="tr-TR"/>
          </a:p>
        </p:txBody>
      </p:sp>
      <p:sp>
        <p:nvSpPr>
          <p:cNvPr id="6" name="Slide Number Placeholder 5"/>
          <p:cNvSpPr>
            <a:spLocks noGrp="1"/>
          </p:cNvSpPr>
          <p:nvPr>
            <p:ph type="sldNum" sz="quarter" idx="12"/>
          </p:nvPr>
        </p:nvSpPr>
        <p:spPr/>
        <p:txBody>
          <a:bodyPr/>
          <a:lstStyle/>
          <a:p>
            <a:fld id="{DDFF2563-9677-4CA2-9625-21C4E4B88632}" type="slidenum">
              <a:rPr lang="tr-TR" smtClean="0"/>
              <a:pPr/>
              <a:t>‹#›</a:t>
            </a:fld>
            <a:endParaRPr lang="tr-TR"/>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752BACF0-2E2F-4EB0-A9BC-005C237567BC}" type="datetime1">
              <a:rPr lang="tr-TR" smtClean="0"/>
              <a:t>17.10.2017</a:t>
            </a:fld>
            <a:endParaRPr lang="tr-TR"/>
          </a:p>
        </p:txBody>
      </p:sp>
      <p:sp>
        <p:nvSpPr>
          <p:cNvPr id="6" name="Footer Placeholder 5"/>
          <p:cNvSpPr>
            <a:spLocks noGrp="1"/>
          </p:cNvSpPr>
          <p:nvPr>
            <p:ph type="ftr" sz="quarter" idx="11"/>
          </p:nvPr>
        </p:nvSpPr>
        <p:spPr/>
        <p:txBody>
          <a:bodyPr/>
          <a:lstStyle/>
          <a:p>
            <a:r>
              <a:rPr lang="tr-TR" smtClean="0"/>
              <a:t>Psk.Dan.Nida ÖZALP</a:t>
            </a:r>
            <a:endParaRPr lang="tr-TR"/>
          </a:p>
        </p:txBody>
      </p:sp>
      <p:sp>
        <p:nvSpPr>
          <p:cNvPr id="7" name="Slide Number Placeholder 6"/>
          <p:cNvSpPr>
            <a:spLocks noGrp="1"/>
          </p:cNvSpPr>
          <p:nvPr>
            <p:ph type="sldNum" sz="quarter" idx="12"/>
          </p:nvPr>
        </p:nvSpPr>
        <p:spPr/>
        <p:txBody>
          <a:bodyPr/>
          <a:lstStyle/>
          <a:p>
            <a:fld id="{DDFF2563-9677-4CA2-9625-21C4E4B88632}" type="slidenum">
              <a:rPr lang="tr-TR" smtClean="0"/>
              <a:pPr/>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CFA82D14-8BA9-48B2-9DE0-3B06BD773797}" type="datetime1">
              <a:rPr lang="tr-TR" smtClean="0"/>
              <a:t>17.10.2017</a:t>
            </a:fld>
            <a:endParaRPr lang="tr-TR"/>
          </a:p>
        </p:txBody>
      </p:sp>
      <p:sp>
        <p:nvSpPr>
          <p:cNvPr id="8" name="Footer Placeholder 7"/>
          <p:cNvSpPr>
            <a:spLocks noGrp="1"/>
          </p:cNvSpPr>
          <p:nvPr>
            <p:ph type="ftr" sz="quarter" idx="11"/>
          </p:nvPr>
        </p:nvSpPr>
        <p:spPr/>
        <p:txBody>
          <a:bodyPr/>
          <a:lstStyle/>
          <a:p>
            <a:r>
              <a:rPr lang="tr-TR" smtClean="0"/>
              <a:t>Psk.Dan.Nida ÖZALP</a:t>
            </a:r>
            <a:endParaRPr lang="tr-TR"/>
          </a:p>
        </p:txBody>
      </p:sp>
      <p:sp>
        <p:nvSpPr>
          <p:cNvPr id="9" name="Slide Number Placeholder 8"/>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07CE0FDF-10F2-4CF8-8861-E4D6417C860A}" type="datetime1">
              <a:rPr lang="tr-TR" smtClean="0"/>
              <a:t>17.10.2017</a:t>
            </a:fld>
            <a:endParaRPr lang="tr-TR"/>
          </a:p>
        </p:txBody>
      </p:sp>
      <p:sp>
        <p:nvSpPr>
          <p:cNvPr id="4" name="Footer Placeholder 3"/>
          <p:cNvSpPr>
            <a:spLocks noGrp="1"/>
          </p:cNvSpPr>
          <p:nvPr>
            <p:ph type="ftr" sz="quarter" idx="11"/>
          </p:nvPr>
        </p:nvSpPr>
        <p:spPr/>
        <p:txBody>
          <a:bodyPr/>
          <a:lstStyle/>
          <a:p>
            <a:r>
              <a:rPr lang="tr-TR" smtClean="0"/>
              <a:t>Psk.Dan.Nida ÖZALP</a:t>
            </a:r>
            <a:endParaRPr lang="tr-TR"/>
          </a:p>
        </p:txBody>
      </p:sp>
      <p:sp>
        <p:nvSpPr>
          <p:cNvPr id="5" name="Slide Number Placeholder 4"/>
          <p:cNvSpPr>
            <a:spLocks noGrp="1"/>
          </p:cNvSpPr>
          <p:nvPr>
            <p:ph type="sldNum" sz="quarter" idx="12"/>
          </p:nvPr>
        </p:nvSpPr>
        <p:spPr/>
        <p:txBody>
          <a:bodyPr/>
          <a:lstStyle/>
          <a:p>
            <a:fld id="{DDFF2563-9677-4CA2-9625-21C4E4B88632}" type="slidenum">
              <a:rPr lang="tr-TR" smtClean="0"/>
              <a:pPr/>
              <a:t>‹#›</a:t>
            </a:fld>
            <a:endParaRPr lang="tr-TR"/>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20AD779-62FD-40B1-A2A8-6B759A4C16C4}" type="datetime1">
              <a:rPr lang="tr-TR" smtClean="0"/>
              <a:t>17.10.2017</a:t>
            </a:fld>
            <a:endParaRPr lang="tr-TR"/>
          </a:p>
        </p:txBody>
      </p:sp>
      <p:sp>
        <p:nvSpPr>
          <p:cNvPr id="6" name="Footer Placeholder 5"/>
          <p:cNvSpPr>
            <a:spLocks noGrp="1"/>
          </p:cNvSpPr>
          <p:nvPr>
            <p:ph type="ftr" sz="quarter" idx="11"/>
          </p:nvPr>
        </p:nvSpPr>
        <p:spPr/>
        <p:txBody>
          <a:bodyPr/>
          <a:lstStyle/>
          <a:p>
            <a:r>
              <a:rPr lang="tr-TR" smtClean="0"/>
              <a:t>Psk.Dan.Nida ÖZALP</a:t>
            </a:r>
            <a:endParaRPr lang="tr-TR"/>
          </a:p>
        </p:txBody>
      </p:sp>
      <p:sp>
        <p:nvSpPr>
          <p:cNvPr id="7" name="Slide Number Placeholder 6"/>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42C54DE-4B33-42E1-8E66-9EB87F89228D}" type="datetime1">
              <a:rPr lang="tr-TR" smtClean="0"/>
              <a:t>17.10.2017</a:t>
            </a:fld>
            <a:endParaRPr lang="tr-TR"/>
          </a:p>
        </p:txBody>
      </p:sp>
      <p:sp>
        <p:nvSpPr>
          <p:cNvPr id="6" name="Footer Placeholder 5"/>
          <p:cNvSpPr>
            <a:spLocks noGrp="1"/>
          </p:cNvSpPr>
          <p:nvPr>
            <p:ph type="ftr" sz="quarter" idx="11"/>
          </p:nvPr>
        </p:nvSpPr>
        <p:spPr/>
        <p:txBody>
          <a:bodyPr/>
          <a:lstStyle/>
          <a:p>
            <a:r>
              <a:rPr lang="tr-TR" smtClean="0"/>
              <a:t>Psk.Dan.Nida ÖZALP</a:t>
            </a:r>
            <a:endParaRPr lang="tr-TR"/>
          </a:p>
        </p:txBody>
      </p:sp>
      <p:sp>
        <p:nvSpPr>
          <p:cNvPr id="7" name="Slide Number Placeholder 6"/>
          <p:cNvSpPr>
            <a:spLocks noGrp="1"/>
          </p:cNvSpPr>
          <p:nvPr>
            <p:ph type="sldNum" sz="quarter" idx="12"/>
          </p:nvPr>
        </p:nvSpPr>
        <p:spPr/>
        <p:txBody>
          <a:bodyPr/>
          <a:lstStyle/>
          <a:p>
            <a:fld id="{DDFF2563-9677-4CA2-9625-21C4E4B88632}" type="slidenum">
              <a:rPr lang="tr-TR" smtClean="0"/>
              <a:pPr/>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DCFAB07-A5E3-4DD9-8063-5E10A624206B}" type="datetime1">
              <a:rPr lang="tr-TR" smtClean="0"/>
              <a:t>17.10.2017</a:t>
            </a:fld>
            <a:endParaRPr lang="tr-TR"/>
          </a:p>
        </p:txBody>
      </p:sp>
      <p:sp>
        <p:nvSpPr>
          <p:cNvPr id="6" name="Footer Placeholder 5"/>
          <p:cNvSpPr>
            <a:spLocks noGrp="1"/>
          </p:cNvSpPr>
          <p:nvPr>
            <p:ph type="ftr" sz="quarter" idx="11"/>
          </p:nvPr>
        </p:nvSpPr>
        <p:spPr/>
        <p:txBody>
          <a:bodyPr/>
          <a:lstStyle/>
          <a:p>
            <a:r>
              <a:rPr lang="tr-TR" smtClean="0"/>
              <a:t>Psk.Dan.Nida ÖZALP</a:t>
            </a:r>
            <a:endParaRPr lang="tr-TR"/>
          </a:p>
        </p:txBody>
      </p:sp>
      <p:sp>
        <p:nvSpPr>
          <p:cNvPr id="7" name="Slide Number Placeholder 6"/>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84D4CF2-4E88-4D60-A65D-4FCE4FE2BA10}" type="datetime1">
              <a:rPr lang="tr-TR" smtClean="0"/>
              <a:t>17.10.2017</a:t>
            </a:fld>
            <a:endParaRPr lang="tr-TR"/>
          </a:p>
        </p:txBody>
      </p:sp>
      <p:sp>
        <p:nvSpPr>
          <p:cNvPr id="5" name="Footer Placeholder 4"/>
          <p:cNvSpPr>
            <a:spLocks noGrp="1"/>
          </p:cNvSpPr>
          <p:nvPr>
            <p:ph type="ftr" sz="quarter" idx="11"/>
          </p:nvPr>
        </p:nvSpPr>
        <p:spPr/>
        <p:txBody>
          <a:bodyPr/>
          <a:lstStyle/>
          <a:p>
            <a:r>
              <a:rPr lang="tr-TR" smtClean="0"/>
              <a:t>Psk.Dan.Nida ÖZALP</a:t>
            </a:r>
            <a:endParaRPr lang="tr-TR"/>
          </a:p>
        </p:txBody>
      </p:sp>
      <p:sp>
        <p:nvSpPr>
          <p:cNvPr id="6" name="Slide Number Placeholder 5"/>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BABD7C3E-579D-46D6-B421-1D030B6F6053}" type="datetime1">
              <a:rPr lang="tr-TR" smtClean="0"/>
              <a:t>17.10.2017</a:t>
            </a:fld>
            <a:endParaRPr lang="tr-TR"/>
          </a:p>
        </p:txBody>
      </p:sp>
      <p:sp>
        <p:nvSpPr>
          <p:cNvPr id="5" name="4 Altbilgi Yer Tutucusu"/>
          <p:cNvSpPr>
            <a:spLocks noGrp="1"/>
          </p:cNvSpPr>
          <p:nvPr>
            <p:ph type="ftr" sz="quarter" idx="11"/>
          </p:nvPr>
        </p:nvSpPr>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0697D87-4D18-4644-8605-5F7AB67E5005}" type="datetime1">
              <a:rPr lang="tr-TR" smtClean="0"/>
              <a:t>17.10.2017</a:t>
            </a:fld>
            <a:endParaRPr lang="tr-TR"/>
          </a:p>
        </p:txBody>
      </p:sp>
      <p:sp>
        <p:nvSpPr>
          <p:cNvPr id="5" name="Footer Placeholder 4"/>
          <p:cNvSpPr>
            <a:spLocks noGrp="1"/>
          </p:cNvSpPr>
          <p:nvPr>
            <p:ph type="ftr" sz="quarter" idx="11"/>
          </p:nvPr>
        </p:nvSpPr>
        <p:spPr/>
        <p:txBody>
          <a:bodyPr/>
          <a:lstStyle/>
          <a:p>
            <a:r>
              <a:rPr lang="tr-TR" smtClean="0"/>
              <a:t>Psk.Dan.Nida ÖZALP</a:t>
            </a:r>
            <a:endParaRPr lang="tr-TR"/>
          </a:p>
        </p:txBody>
      </p:sp>
      <p:sp>
        <p:nvSpPr>
          <p:cNvPr id="6" name="Slide Number Placeholder 5"/>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Yuvarlatılmış Dikdörtgen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0190A77A-1CE3-481F-B02A-EF0CD3B9190D}" type="datetime1">
              <a:rPr lang="tr-TR" smtClean="0"/>
              <a:t>17.10.2017</a:t>
            </a:fld>
            <a:endParaRPr lang="tr-TR"/>
          </a:p>
        </p:txBody>
      </p:sp>
      <p:sp>
        <p:nvSpPr>
          <p:cNvPr id="17" name="Altbilgi Yer Tutucusu 16"/>
          <p:cNvSpPr>
            <a:spLocks noGrp="1"/>
          </p:cNvSpPr>
          <p:nvPr>
            <p:ph type="ftr" sz="quarter" idx="11"/>
          </p:nvPr>
        </p:nvSpPr>
        <p:spPr/>
        <p:txBody>
          <a:bodyPr/>
          <a:lstStyle/>
          <a:p>
            <a:r>
              <a:rPr lang="tr-TR" smtClean="0"/>
              <a:t>Psk.Dan.Nida ÖZALP</a:t>
            </a:r>
            <a:endParaRPr lang="tr-T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DDFF2563-9677-4CA2-9625-21C4E4B88632}" type="slidenum">
              <a:rPr lang="tr-TR" smtClean="0"/>
              <a:pPr/>
              <a:t>‹#›</a:t>
            </a:fld>
            <a:endParaRPr lang="tr-TR"/>
          </a:p>
        </p:txBody>
      </p:sp>
      <p:sp>
        <p:nvSpPr>
          <p:cNvPr id="7" name="Dikdörtgen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0B50AE0B-8B0A-4C60-86D4-005ACF9F6B00}" type="datetime1">
              <a:rPr lang="tr-TR" smtClean="0"/>
              <a:t>17.10.2017</a:t>
            </a:fld>
            <a:endParaRPr lang="tr-TR"/>
          </a:p>
        </p:txBody>
      </p:sp>
      <p:sp>
        <p:nvSpPr>
          <p:cNvPr id="5" name="Altbilgi Yer Tutucusu 4"/>
          <p:cNvSpPr>
            <a:spLocks noGrp="1"/>
          </p:cNvSpPr>
          <p:nvPr>
            <p:ph type="ftr" sz="quarter" idx="11"/>
          </p:nvPr>
        </p:nvSpPr>
        <p:spPr/>
        <p:txBody>
          <a:bodyPr/>
          <a:lstStyle/>
          <a:p>
            <a:r>
              <a:rPr lang="tr-TR" smtClean="0"/>
              <a:t>Psk.Dan.Nida ÖZALP</a:t>
            </a:r>
            <a:endParaRPr lang="tr-TR"/>
          </a:p>
        </p:txBody>
      </p:sp>
      <p:sp>
        <p:nvSpPr>
          <p:cNvPr id="6" name="Slayt Numarası Yer Tutucusu 5"/>
          <p:cNvSpPr>
            <a:spLocks noGrp="1"/>
          </p:cNvSpPr>
          <p:nvPr>
            <p:ph type="sldNum" sz="quarter" idx="12"/>
          </p:nvPr>
        </p:nvSpPr>
        <p:spPr/>
        <p:txBody>
          <a:bodyPr/>
          <a:lstStyle/>
          <a:p>
            <a:fld id="{DDFF2563-9677-4CA2-9625-21C4E4B88632}" type="slidenum">
              <a:rPr lang="tr-TR" smtClean="0"/>
              <a:pPr/>
              <a:t>‹#›</a:t>
            </a:fld>
            <a:endParaRPr lang="tr-TR"/>
          </a:p>
        </p:txBody>
      </p:sp>
      <p:sp>
        <p:nvSpPr>
          <p:cNvPr id="8" name="İçerik Yer Tutucusu 7"/>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Yuvarlatılmış Dikdörtgen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587ECADA-9DC8-4AAB-A3A4-80349A90ADF1}" type="datetime1">
              <a:rPr lang="tr-TR" smtClean="0"/>
              <a:t>17.10.2017</a:t>
            </a:fld>
            <a:endParaRPr lang="tr-TR"/>
          </a:p>
        </p:txBody>
      </p:sp>
      <p:sp>
        <p:nvSpPr>
          <p:cNvPr id="5" name="Altbilgi Yer Tutucusu 4"/>
          <p:cNvSpPr>
            <a:spLocks noGrp="1"/>
          </p:cNvSpPr>
          <p:nvPr>
            <p:ph type="ftr" sz="quarter" idx="11"/>
          </p:nvPr>
        </p:nvSpPr>
        <p:spPr>
          <a:xfrm>
            <a:off x="800100" y="6172200"/>
            <a:ext cx="4000500" cy="457200"/>
          </a:xfrm>
        </p:spPr>
        <p:txBody>
          <a:bodyPr/>
          <a:lstStyle/>
          <a:p>
            <a:r>
              <a:rPr lang="tr-TR" smtClean="0"/>
              <a:t>Psk.Dan.Nida ÖZALP</a:t>
            </a:r>
            <a:endParaRPr lang="tr-TR"/>
          </a:p>
        </p:txBody>
      </p:sp>
      <p:sp>
        <p:nvSpPr>
          <p:cNvPr id="7" name="Dikdörtgen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yt Numarası Yer Tutucusu 5"/>
          <p:cNvSpPr>
            <a:spLocks noGrp="1"/>
          </p:cNvSpPr>
          <p:nvPr>
            <p:ph type="sldNum" sz="quarter" idx="12"/>
          </p:nvPr>
        </p:nvSpPr>
        <p:spPr>
          <a:xfrm>
            <a:off x="146304" y="6208776"/>
            <a:ext cx="457200" cy="457200"/>
          </a:xfrm>
        </p:spPr>
        <p:txBody>
          <a:bodyPr/>
          <a:lstStyle/>
          <a:p>
            <a:fld id="{DDFF2563-9677-4CA2-9625-21C4E4B88632}"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63DD4D8B-3032-442B-A524-F60D2F3142BC}" type="datetime1">
              <a:rPr lang="tr-TR" smtClean="0"/>
              <a:t>17.10.2017</a:t>
            </a:fld>
            <a:endParaRPr lang="tr-TR"/>
          </a:p>
        </p:txBody>
      </p:sp>
      <p:sp>
        <p:nvSpPr>
          <p:cNvPr id="6" name="Altbilgi Yer Tutucusu 5"/>
          <p:cNvSpPr>
            <a:spLocks noGrp="1"/>
          </p:cNvSpPr>
          <p:nvPr>
            <p:ph type="ftr" sz="quarter" idx="11"/>
          </p:nvPr>
        </p:nvSpPr>
        <p:spPr/>
        <p:txBody>
          <a:bodyPr/>
          <a:lstStyle/>
          <a:p>
            <a:r>
              <a:rPr lang="tr-TR" smtClean="0"/>
              <a:t>Psk.Dan.Nida ÖZALP</a:t>
            </a:r>
            <a:endParaRPr lang="tr-TR"/>
          </a:p>
        </p:txBody>
      </p:sp>
      <p:sp>
        <p:nvSpPr>
          <p:cNvPr id="7" name="Slayt Numarası Yer Tutucusu 6"/>
          <p:cNvSpPr>
            <a:spLocks noGrp="1"/>
          </p:cNvSpPr>
          <p:nvPr>
            <p:ph type="sldNum" sz="quarter" idx="12"/>
          </p:nvPr>
        </p:nvSpPr>
        <p:spPr/>
        <p:txBody>
          <a:bodyPr/>
          <a:lstStyle/>
          <a:p>
            <a:fld id="{DDFF2563-9677-4CA2-9625-21C4E4B88632}" type="slidenum">
              <a:rPr lang="tr-TR" smtClean="0"/>
              <a:pPr/>
              <a:t>‹#›</a:t>
            </a:fld>
            <a:endParaRPr lang="tr-TR"/>
          </a:p>
        </p:txBody>
      </p:sp>
      <p:sp>
        <p:nvSpPr>
          <p:cNvPr id="9" name="İçerik Yer Tutucusu 8"/>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C0AD2E0E-F590-40AF-BD25-0203EDD40B77}" type="datetime1">
              <a:rPr lang="tr-TR" smtClean="0"/>
              <a:t>17.10.2017</a:t>
            </a:fld>
            <a:endParaRPr lang="tr-TR"/>
          </a:p>
        </p:txBody>
      </p:sp>
      <p:sp>
        <p:nvSpPr>
          <p:cNvPr id="8" name="Altbilgi Yer Tutucusu 7"/>
          <p:cNvSpPr>
            <a:spLocks noGrp="1"/>
          </p:cNvSpPr>
          <p:nvPr>
            <p:ph type="ftr" sz="quarter" idx="11"/>
          </p:nvPr>
        </p:nvSpPr>
        <p:spPr/>
        <p:txBody>
          <a:bodyPr/>
          <a:lstStyle/>
          <a:p>
            <a:r>
              <a:rPr lang="tr-TR" smtClean="0"/>
              <a:t>Psk.Dan.Nida ÖZALP</a:t>
            </a:r>
            <a:endParaRPr lang="tr-TR"/>
          </a:p>
        </p:txBody>
      </p:sp>
      <p:sp>
        <p:nvSpPr>
          <p:cNvPr id="9" name="Slayt Numarası Yer Tutucusu 8"/>
          <p:cNvSpPr>
            <a:spLocks noGrp="1"/>
          </p:cNvSpPr>
          <p:nvPr>
            <p:ph type="sldNum" sz="quarter" idx="12"/>
          </p:nvPr>
        </p:nvSpPr>
        <p:spPr/>
        <p:txBody>
          <a:bodyPr/>
          <a:lstStyle/>
          <a:p>
            <a:fld id="{DDFF2563-9677-4CA2-9625-21C4E4B88632}" type="slidenum">
              <a:rPr lang="tr-TR" smtClean="0"/>
              <a:pPr/>
              <a:t>‹#›</a:t>
            </a:fld>
            <a:endParaRPr lang="tr-TR"/>
          </a:p>
        </p:txBody>
      </p:sp>
      <p:sp>
        <p:nvSpPr>
          <p:cNvPr id="11" name="İçerik Yer Tutucusu 10"/>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04EB744-BAB0-42E9-9F35-6A3AE765B639}" type="datetime1">
              <a:rPr lang="tr-TR" smtClean="0"/>
              <a:t>17.10.2017</a:t>
            </a:fld>
            <a:endParaRPr lang="tr-TR"/>
          </a:p>
        </p:txBody>
      </p:sp>
      <p:sp>
        <p:nvSpPr>
          <p:cNvPr id="4" name="Altbilgi Yer Tutucusu 3"/>
          <p:cNvSpPr>
            <a:spLocks noGrp="1"/>
          </p:cNvSpPr>
          <p:nvPr>
            <p:ph type="ftr" sz="quarter" idx="11"/>
          </p:nvPr>
        </p:nvSpPr>
        <p:spPr/>
        <p:txBody>
          <a:bodyPr/>
          <a:lstStyle/>
          <a:p>
            <a:r>
              <a:rPr lang="tr-TR" smtClean="0"/>
              <a:t>Psk.Dan.Nida ÖZALP</a:t>
            </a:r>
            <a:endParaRPr lang="tr-TR"/>
          </a:p>
        </p:txBody>
      </p:sp>
      <p:sp>
        <p:nvSpPr>
          <p:cNvPr id="5" name="Slayt Numarası Yer Tutucusu 4"/>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24D0644-5387-4527-BA9A-2D475399EB53}" type="datetime1">
              <a:rPr lang="tr-TR" smtClean="0"/>
              <a:t>17.10.2017</a:t>
            </a:fld>
            <a:endParaRPr lang="tr-TR"/>
          </a:p>
        </p:txBody>
      </p:sp>
      <p:sp>
        <p:nvSpPr>
          <p:cNvPr id="3" name="Altbilgi Yer Tutucusu 2"/>
          <p:cNvSpPr>
            <a:spLocks noGrp="1"/>
          </p:cNvSpPr>
          <p:nvPr>
            <p:ph type="ftr" sz="quarter" idx="11"/>
          </p:nvPr>
        </p:nvSpPr>
        <p:spPr/>
        <p:txBody>
          <a:bodyPr/>
          <a:lstStyle/>
          <a:p>
            <a:r>
              <a:rPr lang="tr-TR" smtClean="0"/>
              <a:t>Psk.Dan.Nida ÖZALP</a:t>
            </a:r>
            <a:endParaRPr lang="tr-TR"/>
          </a:p>
        </p:txBody>
      </p:sp>
      <p:sp>
        <p:nvSpPr>
          <p:cNvPr id="4" name="Slayt Numarası Yer Tutucusu 3"/>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Yuvarlatılmış Dikdörtgen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26935918-3F81-425C-9719-C36CD5A0284A}" type="datetime1">
              <a:rPr lang="tr-TR" smtClean="0"/>
              <a:t>17.10.2017</a:t>
            </a:fld>
            <a:endParaRPr lang="tr-TR"/>
          </a:p>
        </p:txBody>
      </p:sp>
      <p:sp>
        <p:nvSpPr>
          <p:cNvPr id="6" name="Altbilgi Yer Tutucusu 5"/>
          <p:cNvSpPr>
            <a:spLocks noGrp="1"/>
          </p:cNvSpPr>
          <p:nvPr>
            <p:ph type="ftr" sz="quarter" idx="11"/>
          </p:nvPr>
        </p:nvSpPr>
        <p:spPr/>
        <p:txBody>
          <a:bodyPr/>
          <a:lstStyle/>
          <a:p>
            <a:r>
              <a:rPr lang="tr-TR" smtClean="0"/>
              <a:t>Psk.Dan.Nida ÖZALP</a:t>
            </a:r>
            <a:endParaRPr lang="tr-TR"/>
          </a:p>
        </p:txBody>
      </p:sp>
      <p:sp>
        <p:nvSpPr>
          <p:cNvPr id="7" name="Slayt Numarası Yer Tutucusu 6"/>
          <p:cNvSpPr>
            <a:spLocks noGrp="1"/>
          </p:cNvSpPr>
          <p:nvPr>
            <p:ph type="sldNum" sz="quarter" idx="12"/>
          </p:nvPr>
        </p:nvSpPr>
        <p:spPr/>
        <p:txBody>
          <a:bodyPr/>
          <a:lstStyle/>
          <a:p>
            <a:fld id="{DDFF2563-9677-4CA2-9625-21C4E4B88632}" type="slidenum">
              <a:rPr lang="tr-TR" smtClean="0"/>
              <a:pPr/>
              <a:t>‹#›</a:t>
            </a:fld>
            <a:endParaRPr lang="tr-TR"/>
          </a:p>
        </p:txBody>
      </p:sp>
      <p:sp>
        <p:nvSpPr>
          <p:cNvPr id="11" name="İçerik Yer Tutucusu 10"/>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530B446E-DB4F-4174-BC8D-F04D8D4F04CC}" type="datetime1">
              <a:rPr lang="tr-TR" smtClean="0"/>
              <a:t>17.10.2017</a:t>
            </a:fld>
            <a:endParaRPr lang="tr-TR"/>
          </a:p>
        </p:txBody>
      </p:sp>
      <p:sp>
        <p:nvSpPr>
          <p:cNvPr id="6" name="Altbilgi Yer Tutucusu 5"/>
          <p:cNvSpPr>
            <a:spLocks noGrp="1"/>
          </p:cNvSpPr>
          <p:nvPr>
            <p:ph type="ftr" sz="quarter" idx="11"/>
          </p:nvPr>
        </p:nvSpPr>
        <p:spPr>
          <a:xfrm>
            <a:off x="914400" y="6172200"/>
            <a:ext cx="3886200" cy="457200"/>
          </a:xfrm>
        </p:spPr>
        <p:txBody>
          <a:bodyPr/>
          <a:lstStyle/>
          <a:p>
            <a:r>
              <a:rPr lang="tr-TR" smtClean="0"/>
              <a:t>Psk.Dan.Nida ÖZALP</a:t>
            </a:r>
            <a:endParaRPr lang="tr-TR"/>
          </a:p>
        </p:txBody>
      </p:sp>
      <p:sp>
        <p:nvSpPr>
          <p:cNvPr id="7" name="Slayt Numarası Yer Tutucusu 6"/>
          <p:cNvSpPr>
            <a:spLocks noGrp="1"/>
          </p:cNvSpPr>
          <p:nvPr>
            <p:ph type="sldNum" sz="quarter" idx="12"/>
          </p:nvPr>
        </p:nvSpPr>
        <p:spPr>
          <a:xfrm>
            <a:off x="146304" y="6208776"/>
            <a:ext cx="457200" cy="457200"/>
          </a:xfrm>
        </p:spPr>
        <p:txBody>
          <a:bodyPr/>
          <a:lstStyle/>
          <a:p>
            <a:fld id="{DDFF2563-9677-4CA2-9625-21C4E4B88632}" type="slidenum">
              <a:rPr lang="tr-TR" smtClean="0"/>
              <a:pPr/>
              <a:t>‹#›</a:t>
            </a:fld>
            <a:endParaRPr lang="tr-TR"/>
          </a:p>
        </p:txBody>
      </p:sp>
      <p:sp>
        <p:nvSpPr>
          <p:cNvPr id="11" name="Dikdörtgen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ikdörtgen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9837E2CE-D710-4AB4-999C-231E79C5AC00}" type="datetime1">
              <a:rPr lang="tr-TR" smtClean="0"/>
              <a:t>17.10.2017</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r>
              <a:rPr lang="tr-TR" smtClean="0"/>
              <a:t>Psk.Dan.Nida ÖZALP</a:t>
            </a:r>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DDFF2563-9677-4CA2-9625-21C4E4B88632}"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06AC8EDE-85E8-4438-B213-CF5454C5786A}" type="datetime1">
              <a:rPr lang="tr-TR" smtClean="0"/>
              <a:t>17.10.2017</a:t>
            </a:fld>
            <a:endParaRPr lang="tr-TR"/>
          </a:p>
        </p:txBody>
      </p:sp>
      <p:sp>
        <p:nvSpPr>
          <p:cNvPr id="5" name="Altbilgi Yer Tutucusu 4"/>
          <p:cNvSpPr>
            <a:spLocks noGrp="1"/>
          </p:cNvSpPr>
          <p:nvPr>
            <p:ph type="ftr" sz="quarter" idx="11"/>
          </p:nvPr>
        </p:nvSpPr>
        <p:spPr/>
        <p:txBody>
          <a:bodyPr/>
          <a:lstStyle/>
          <a:p>
            <a:r>
              <a:rPr lang="tr-TR" smtClean="0"/>
              <a:t>Psk.Dan.Nida ÖZALP</a:t>
            </a:r>
            <a:endParaRPr lang="tr-TR"/>
          </a:p>
        </p:txBody>
      </p:sp>
      <p:sp>
        <p:nvSpPr>
          <p:cNvPr id="6" name="Slayt Numarası Yer Tutucusu 5"/>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54700DA4-D55D-4ED7-B46E-54C9DB90E12E}" type="datetime1">
              <a:rPr lang="tr-TR" smtClean="0"/>
              <a:t>17.10.2017</a:t>
            </a:fld>
            <a:endParaRPr lang="tr-TR"/>
          </a:p>
        </p:txBody>
      </p:sp>
      <p:sp>
        <p:nvSpPr>
          <p:cNvPr id="5" name="Altbilgi Yer Tutucusu 4"/>
          <p:cNvSpPr>
            <a:spLocks noGrp="1"/>
          </p:cNvSpPr>
          <p:nvPr>
            <p:ph type="ftr" sz="quarter" idx="11"/>
          </p:nvPr>
        </p:nvSpPr>
        <p:spPr/>
        <p:txBody>
          <a:bodyPr/>
          <a:lstStyle/>
          <a:p>
            <a:r>
              <a:rPr lang="tr-TR" smtClean="0"/>
              <a:t>Psk.Dan.Nida ÖZALP</a:t>
            </a:r>
            <a:endParaRPr lang="tr-TR"/>
          </a:p>
        </p:txBody>
      </p:sp>
      <p:sp>
        <p:nvSpPr>
          <p:cNvPr id="6" name="Slayt Numarası Yer Tutucusu 5"/>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632DF1D2-4BAB-45D5-BE4F-DF1B1AFFAD6E}" type="datetime1">
              <a:rPr lang="tr-TR" smtClean="0"/>
              <a:t>17.10.2017</a:t>
            </a:fld>
            <a:endParaRPr lang="tr-TR"/>
          </a:p>
        </p:txBody>
      </p:sp>
      <p:sp>
        <p:nvSpPr>
          <p:cNvPr id="5" name="Footer Placeholder 4"/>
          <p:cNvSpPr>
            <a:spLocks noGrp="1"/>
          </p:cNvSpPr>
          <p:nvPr>
            <p:ph type="ftr" sz="quarter" idx="11"/>
          </p:nvPr>
        </p:nvSpPr>
        <p:spPr/>
        <p:txBody>
          <a:bodyPr/>
          <a:lstStyle/>
          <a:p>
            <a:r>
              <a:rPr lang="tr-TR" smtClean="0"/>
              <a:t>Psk.Dan.Nida ÖZALP</a:t>
            </a:r>
            <a:endParaRPr lang="tr-TR"/>
          </a:p>
        </p:txBody>
      </p:sp>
      <p:sp>
        <p:nvSpPr>
          <p:cNvPr id="6" name="Slide Number Placeholder 5"/>
          <p:cNvSpPr>
            <a:spLocks noGrp="1"/>
          </p:cNvSpPr>
          <p:nvPr>
            <p:ph type="sldNum" sz="quarter" idx="12"/>
          </p:nvPr>
        </p:nvSpPr>
        <p:spPr/>
        <p:txBody>
          <a:bodyPr/>
          <a:lstStyle/>
          <a:p>
            <a:fld id="{DDFF2563-9677-4CA2-9625-21C4E4B88632}" type="slidenum">
              <a:rPr lang="tr-TR" smtClean="0"/>
              <a:pPr/>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CD4F858-D3F8-49D9-8B99-7D2C7A4BC0AD}" type="datetime1">
              <a:rPr lang="tr-TR" smtClean="0"/>
              <a:t>17.10.2017</a:t>
            </a:fld>
            <a:endParaRPr lang="tr-TR"/>
          </a:p>
        </p:txBody>
      </p:sp>
      <p:sp>
        <p:nvSpPr>
          <p:cNvPr id="5" name="Footer Placeholder 4"/>
          <p:cNvSpPr>
            <a:spLocks noGrp="1"/>
          </p:cNvSpPr>
          <p:nvPr>
            <p:ph type="ftr" sz="quarter" idx="11"/>
          </p:nvPr>
        </p:nvSpPr>
        <p:spPr/>
        <p:txBody>
          <a:bodyPr/>
          <a:lstStyle/>
          <a:p>
            <a:r>
              <a:rPr lang="tr-TR" smtClean="0"/>
              <a:t>Psk.Dan.Nida ÖZALP</a:t>
            </a:r>
            <a:endParaRPr lang="tr-TR"/>
          </a:p>
        </p:txBody>
      </p:sp>
      <p:sp>
        <p:nvSpPr>
          <p:cNvPr id="6" name="Slide Number Placeholder 5"/>
          <p:cNvSpPr>
            <a:spLocks noGrp="1"/>
          </p:cNvSpPr>
          <p:nvPr>
            <p:ph type="sldNum" sz="quarter" idx="12"/>
          </p:nvPr>
        </p:nvSpPr>
        <p:spPr/>
        <p:txBody>
          <a:bodyPr/>
          <a:lstStyle/>
          <a:p>
            <a:fld id="{DDFF2563-9677-4CA2-9625-21C4E4B88632}" type="slidenum">
              <a:rPr lang="tr-TR" smtClean="0"/>
              <a:pPr/>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74E7BA3-186C-4B60-838B-A5769D9C4597}" type="datetime1">
              <a:rPr lang="tr-TR" smtClean="0"/>
              <a:t>17.10.2017</a:t>
            </a:fld>
            <a:endParaRPr lang="tr-TR"/>
          </a:p>
        </p:txBody>
      </p:sp>
      <p:sp>
        <p:nvSpPr>
          <p:cNvPr id="5" name="Footer Placeholder 4"/>
          <p:cNvSpPr>
            <a:spLocks noGrp="1"/>
          </p:cNvSpPr>
          <p:nvPr>
            <p:ph type="ftr" sz="quarter" idx="11"/>
          </p:nvPr>
        </p:nvSpPr>
        <p:spPr/>
        <p:txBody>
          <a:bodyPr/>
          <a:lstStyle/>
          <a:p>
            <a:r>
              <a:rPr lang="tr-TR" smtClean="0"/>
              <a:t>Psk.Dan.Nida ÖZALP</a:t>
            </a:r>
            <a:endParaRPr lang="tr-TR"/>
          </a:p>
        </p:txBody>
      </p:sp>
      <p:sp>
        <p:nvSpPr>
          <p:cNvPr id="6" name="Slide Number Placeholder 5"/>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43B62B1-9D21-49A3-8FDB-E41EC329AA99}" type="datetime1">
              <a:rPr lang="tr-TR" smtClean="0"/>
              <a:t>17.10.2017</a:t>
            </a:fld>
            <a:endParaRPr lang="tr-TR"/>
          </a:p>
        </p:txBody>
      </p:sp>
      <p:sp>
        <p:nvSpPr>
          <p:cNvPr id="6" name="Footer Placeholder 5"/>
          <p:cNvSpPr>
            <a:spLocks noGrp="1"/>
          </p:cNvSpPr>
          <p:nvPr>
            <p:ph type="ftr" sz="quarter" idx="11"/>
          </p:nvPr>
        </p:nvSpPr>
        <p:spPr/>
        <p:txBody>
          <a:bodyPr/>
          <a:lstStyle/>
          <a:p>
            <a:r>
              <a:rPr lang="tr-TR" smtClean="0"/>
              <a:t>Psk.Dan.Nida ÖZALP</a:t>
            </a:r>
            <a:endParaRPr lang="tr-TR"/>
          </a:p>
        </p:txBody>
      </p:sp>
      <p:sp>
        <p:nvSpPr>
          <p:cNvPr id="7" name="Slide Number Placeholder 6"/>
          <p:cNvSpPr>
            <a:spLocks noGrp="1"/>
          </p:cNvSpPr>
          <p:nvPr>
            <p:ph type="sldNum" sz="quarter" idx="12"/>
          </p:nvPr>
        </p:nvSpPr>
        <p:spPr/>
        <p:txBody>
          <a:bodyPr/>
          <a:lstStyle/>
          <a:p>
            <a:fld id="{DDFF2563-9677-4CA2-9625-21C4E4B88632}" type="slidenum">
              <a:rPr lang="tr-TR" smtClean="0"/>
              <a:pPr/>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smtClean="0"/>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5B70AED-0EC4-41FE-88C2-BAECBB1AB7D0}" type="datetime1">
              <a:rPr lang="tr-TR" smtClean="0"/>
              <a:t>17.10.2017</a:t>
            </a:fld>
            <a:endParaRPr lang="tr-TR"/>
          </a:p>
        </p:txBody>
      </p:sp>
      <p:sp>
        <p:nvSpPr>
          <p:cNvPr id="8" name="Footer Placeholder 7"/>
          <p:cNvSpPr>
            <a:spLocks noGrp="1"/>
          </p:cNvSpPr>
          <p:nvPr>
            <p:ph type="ftr" sz="quarter" idx="11"/>
          </p:nvPr>
        </p:nvSpPr>
        <p:spPr/>
        <p:txBody>
          <a:bodyPr/>
          <a:lstStyle/>
          <a:p>
            <a:r>
              <a:rPr lang="tr-TR" smtClean="0"/>
              <a:t>Psk.Dan.Nida ÖZALP</a:t>
            </a:r>
            <a:endParaRPr lang="tr-TR"/>
          </a:p>
        </p:txBody>
      </p:sp>
      <p:sp>
        <p:nvSpPr>
          <p:cNvPr id="9" name="Slide Number Placeholder 8"/>
          <p:cNvSpPr>
            <a:spLocks noGrp="1"/>
          </p:cNvSpPr>
          <p:nvPr>
            <p:ph type="sldNum" sz="quarter" idx="12"/>
          </p:nvPr>
        </p:nvSpPr>
        <p:spPr/>
        <p:txBody>
          <a:bodyPr/>
          <a:lstStyle/>
          <a:p>
            <a:fld id="{DDFF2563-9677-4CA2-9625-21C4E4B88632}" type="slidenum">
              <a:rPr lang="tr-TR" smtClean="0"/>
              <a:pPr/>
              <a:t>‹#›</a:t>
            </a:fld>
            <a:endParaRPr lang="tr-T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7817758-2EA8-40EE-9CF7-37D7EEEE3494}" type="datetime1">
              <a:rPr lang="tr-TR" smtClean="0"/>
              <a:t>17.10.2017</a:t>
            </a:fld>
            <a:endParaRPr lang="tr-TR"/>
          </a:p>
        </p:txBody>
      </p:sp>
      <p:sp>
        <p:nvSpPr>
          <p:cNvPr id="4" name="Footer Placeholder 3"/>
          <p:cNvSpPr>
            <a:spLocks noGrp="1"/>
          </p:cNvSpPr>
          <p:nvPr>
            <p:ph type="ftr" sz="quarter" idx="11"/>
          </p:nvPr>
        </p:nvSpPr>
        <p:spPr/>
        <p:txBody>
          <a:bodyPr/>
          <a:lstStyle/>
          <a:p>
            <a:r>
              <a:rPr lang="tr-TR" smtClean="0"/>
              <a:t>Psk.Dan.Nida ÖZALP</a:t>
            </a:r>
            <a:endParaRPr lang="tr-TR"/>
          </a:p>
        </p:txBody>
      </p:sp>
      <p:sp>
        <p:nvSpPr>
          <p:cNvPr id="5" name="Slide Number Placeholder 4"/>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73CB4-EB8F-4CF6-8AB6-F1D9E28D0C05}" type="datetime1">
              <a:rPr lang="tr-TR" smtClean="0"/>
              <a:t>17.10.2017</a:t>
            </a:fld>
            <a:endParaRPr lang="tr-TR"/>
          </a:p>
        </p:txBody>
      </p:sp>
      <p:sp>
        <p:nvSpPr>
          <p:cNvPr id="3" name="Footer Placeholder 2"/>
          <p:cNvSpPr>
            <a:spLocks noGrp="1"/>
          </p:cNvSpPr>
          <p:nvPr>
            <p:ph type="ftr" sz="quarter" idx="11"/>
          </p:nvPr>
        </p:nvSpPr>
        <p:spPr/>
        <p:txBody>
          <a:bodyPr/>
          <a:lstStyle/>
          <a:p>
            <a:r>
              <a:rPr lang="tr-TR" smtClean="0"/>
              <a:t>Psk.Dan.Nida ÖZALP</a:t>
            </a:r>
            <a:endParaRPr lang="tr-TR"/>
          </a:p>
        </p:txBody>
      </p:sp>
      <p:sp>
        <p:nvSpPr>
          <p:cNvPr id="4" name="Slide Number Placeholder 3"/>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87584ED-2B52-4213-98A7-3F12E43C0EB1}" type="datetime1">
              <a:rPr lang="tr-TR" smtClean="0"/>
              <a:t>17.10.2017</a:t>
            </a:fld>
            <a:endParaRPr lang="tr-TR"/>
          </a:p>
        </p:txBody>
      </p:sp>
      <p:sp>
        <p:nvSpPr>
          <p:cNvPr id="6" name="Footer Placeholder 5"/>
          <p:cNvSpPr>
            <a:spLocks noGrp="1"/>
          </p:cNvSpPr>
          <p:nvPr>
            <p:ph type="ftr" sz="quarter" idx="11"/>
          </p:nvPr>
        </p:nvSpPr>
        <p:spPr/>
        <p:txBody>
          <a:bodyPr/>
          <a:lstStyle/>
          <a:p>
            <a:r>
              <a:rPr lang="tr-TR" smtClean="0"/>
              <a:t>Psk.Dan.Nida ÖZALP</a:t>
            </a:r>
            <a:endParaRPr lang="tr-TR"/>
          </a:p>
        </p:txBody>
      </p:sp>
      <p:sp>
        <p:nvSpPr>
          <p:cNvPr id="7" name="Slide Number Placeholder 6"/>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4560818B-86A7-4979-B07B-F55552990175}" type="datetime1">
              <a:rPr lang="tr-TR" smtClean="0"/>
              <a:t>17.10.2017</a:t>
            </a:fld>
            <a:endParaRPr lang="tr-TR"/>
          </a:p>
        </p:txBody>
      </p:sp>
      <p:sp>
        <p:nvSpPr>
          <p:cNvPr id="9" name="8 Slayt Numarası Yer Tutucusu"/>
          <p:cNvSpPr>
            <a:spLocks noGrp="1"/>
          </p:cNvSpPr>
          <p:nvPr>
            <p:ph type="sldNum" sz="quarter" idx="15"/>
          </p:nvPr>
        </p:nvSpPr>
        <p:spPr/>
        <p:txBody>
          <a:bodyPr rtlCol="0"/>
          <a:lstStyle/>
          <a:p>
            <a:fld id="{DDFF2563-9677-4CA2-9625-21C4E4B88632}" type="slidenum">
              <a:rPr lang="tr-TR" smtClean="0"/>
              <a:pPr/>
              <a:t>‹#›</a:t>
            </a:fld>
            <a:endParaRPr lang="tr-TR"/>
          </a:p>
        </p:txBody>
      </p:sp>
      <p:sp>
        <p:nvSpPr>
          <p:cNvPr id="10" name="9 Altbilgi Yer Tutucusu"/>
          <p:cNvSpPr>
            <a:spLocks noGrp="1"/>
          </p:cNvSpPr>
          <p:nvPr>
            <p:ph type="ftr" sz="quarter" idx="16"/>
          </p:nvPr>
        </p:nvSpPr>
        <p:spPr/>
        <p:txBody>
          <a:bodyPr rtlCol="0"/>
          <a:lstStyle/>
          <a:p>
            <a:r>
              <a:rPr lang="tr-TR" smtClean="0"/>
              <a:t>Psk.Dan.Nida ÖZALP</a:t>
            </a:r>
            <a:endParaRPr lang="tr-T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6DDE396-698D-4C24-B6AA-2823A4397DB3}" type="datetime1">
              <a:rPr lang="tr-TR" smtClean="0"/>
              <a:t>17.10.2017</a:t>
            </a:fld>
            <a:endParaRPr lang="tr-TR"/>
          </a:p>
        </p:txBody>
      </p:sp>
      <p:sp>
        <p:nvSpPr>
          <p:cNvPr id="6" name="Footer Placeholder 5"/>
          <p:cNvSpPr>
            <a:spLocks noGrp="1"/>
          </p:cNvSpPr>
          <p:nvPr>
            <p:ph type="ftr" sz="quarter" idx="11"/>
          </p:nvPr>
        </p:nvSpPr>
        <p:spPr/>
        <p:txBody>
          <a:bodyPr/>
          <a:lstStyle/>
          <a:p>
            <a:r>
              <a:rPr lang="tr-TR" smtClean="0"/>
              <a:t>Psk.Dan.Nida ÖZALP</a:t>
            </a:r>
            <a:endParaRPr lang="tr-TR"/>
          </a:p>
        </p:txBody>
      </p:sp>
      <p:sp>
        <p:nvSpPr>
          <p:cNvPr id="7" name="Slide Number Placeholder 6"/>
          <p:cNvSpPr>
            <a:spLocks noGrp="1"/>
          </p:cNvSpPr>
          <p:nvPr>
            <p:ph type="sldNum" sz="quarter" idx="12"/>
          </p:nvPr>
        </p:nvSpPr>
        <p:spPr/>
        <p:txBody>
          <a:bodyPr/>
          <a:lstStyle/>
          <a:p>
            <a:fld id="{DDFF2563-9677-4CA2-9625-21C4E4B88632}" type="slidenum">
              <a:rPr lang="tr-TR" smtClean="0"/>
              <a:pPr/>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E82E89C-D028-456B-8CF1-AA6318D86FF2}" type="datetime1">
              <a:rPr lang="tr-TR" smtClean="0"/>
              <a:t>17.10.2017</a:t>
            </a:fld>
            <a:endParaRPr lang="tr-TR"/>
          </a:p>
        </p:txBody>
      </p:sp>
      <p:sp>
        <p:nvSpPr>
          <p:cNvPr id="5" name="Footer Placeholder 4"/>
          <p:cNvSpPr>
            <a:spLocks noGrp="1"/>
          </p:cNvSpPr>
          <p:nvPr>
            <p:ph type="ftr" sz="quarter" idx="11"/>
          </p:nvPr>
        </p:nvSpPr>
        <p:spPr/>
        <p:txBody>
          <a:bodyPr/>
          <a:lstStyle/>
          <a:p>
            <a:r>
              <a:rPr lang="tr-TR" smtClean="0"/>
              <a:t>Psk.Dan.Nida ÖZALP</a:t>
            </a:r>
            <a:endParaRPr lang="tr-TR"/>
          </a:p>
        </p:txBody>
      </p:sp>
      <p:sp>
        <p:nvSpPr>
          <p:cNvPr id="6" name="Slide Number Placeholder 5"/>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6B4A0E7-8521-41EB-84C7-B36020173F1C}" type="datetime1">
              <a:rPr lang="tr-TR" smtClean="0"/>
              <a:t>17.10.2017</a:t>
            </a:fld>
            <a:endParaRPr lang="tr-TR"/>
          </a:p>
        </p:txBody>
      </p:sp>
      <p:sp>
        <p:nvSpPr>
          <p:cNvPr id="5" name="Footer Placeholder 4"/>
          <p:cNvSpPr>
            <a:spLocks noGrp="1"/>
          </p:cNvSpPr>
          <p:nvPr>
            <p:ph type="ftr" sz="quarter" idx="11"/>
          </p:nvPr>
        </p:nvSpPr>
        <p:spPr/>
        <p:txBody>
          <a:bodyPr/>
          <a:lstStyle/>
          <a:p>
            <a:r>
              <a:rPr lang="tr-TR" smtClean="0"/>
              <a:t>Psk.Dan.Nida ÖZALP</a:t>
            </a:r>
            <a:endParaRPr lang="tr-TR"/>
          </a:p>
        </p:txBody>
      </p:sp>
      <p:sp>
        <p:nvSpPr>
          <p:cNvPr id="6" name="Slide Number Placeholder 5"/>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F68C3718-A603-41D1-A89E-AD6537550FF5}" type="datetime1">
              <a:rPr lang="tr-TR" smtClean="0"/>
              <a:t>17.10.2017</a:t>
            </a:fld>
            <a:endParaRPr lang="tr-TR"/>
          </a:p>
        </p:txBody>
      </p:sp>
      <p:sp>
        <p:nvSpPr>
          <p:cNvPr id="5" name="Footer Placeholder 4"/>
          <p:cNvSpPr>
            <a:spLocks noGrp="1"/>
          </p:cNvSpPr>
          <p:nvPr>
            <p:ph type="ftr" sz="quarter" idx="11"/>
          </p:nvPr>
        </p:nvSpPr>
        <p:spPr/>
        <p:txBody>
          <a:bodyPr/>
          <a:lstStyle/>
          <a:p>
            <a:r>
              <a:rPr lang="tr-TR" smtClean="0"/>
              <a:t>Psk.Dan.Nida ÖZALP</a:t>
            </a:r>
            <a:endParaRPr lang="tr-TR"/>
          </a:p>
        </p:txBody>
      </p:sp>
      <p:sp>
        <p:nvSpPr>
          <p:cNvPr id="6" name="Slide Number Placeholder 5"/>
          <p:cNvSpPr>
            <a:spLocks noGrp="1"/>
          </p:cNvSpPr>
          <p:nvPr>
            <p:ph type="sldNum" sz="quarter" idx="12"/>
          </p:nvPr>
        </p:nvSpPr>
        <p:spPr/>
        <p:txBody>
          <a:bodyPr/>
          <a:lstStyle/>
          <a:p>
            <a:fld id="{DDFF2563-9677-4CA2-9625-21C4E4B88632}"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F0FAB54-7D74-46B7-91B1-DB9F6E8C5DAA}" type="datetime1">
              <a:rPr lang="tr-TR" smtClean="0"/>
              <a:t>17.10.2017</a:t>
            </a:fld>
            <a:endParaRPr lang="tr-TR"/>
          </a:p>
        </p:txBody>
      </p:sp>
      <p:sp>
        <p:nvSpPr>
          <p:cNvPr id="5" name="Footer Placeholder 4"/>
          <p:cNvSpPr>
            <a:spLocks noGrp="1"/>
          </p:cNvSpPr>
          <p:nvPr>
            <p:ph type="ftr" sz="quarter" idx="11"/>
          </p:nvPr>
        </p:nvSpPr>
        <p:spPr/>
        <p:txBody>
          <a:bodyPr/>
          <a:lstStyle/>
          <a:p>
            <a:r>
              <a:rPr lang="tr-TR" smtClean="0"/>
              <a:t>Psk.Dan.Nida ÖZALP</a:t>
            </a:r>
            <a:endParaRPr lang="tr-TR"/>
          </a:p>
        </p:txBody>
      </p:sp>
      <p:sp>
        <p:nvSpPr>
          <p:cNvPr id="6" name="Slide Number Placeholder 5"/>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4924D9D-B4C0-4136-9213-FEFBE6708EAF}" type="datetime1">
              <a:rPr lang="tr-TR" smtClean="0"/>
              <a:t>17.10.2017</a:t>
            </a:fld>
            <a:endParaRPr lang="tr-TR"/>
          </a:p>
        </p:txBody>
      </p:sp>
      <p:sp>
        <p:nvSpPr>
          <p:cNvPr id="5" name="Footer Placeholder 4"/>
          <p:cNvSpPr>
            <a:spLocks noGrp="1"/>
          </p:cNvSpPr>
          <p:nvPr>
            <p:ph type="ftr" sz="quarter" idx="11"/>
          </p:nvPr>
        </p:nvSpPr>
        <p:spPr/>
        <p:txBody>
          <a:bodyPr/>
          <a:lstStyle/>
          <a:p>
            <a:r>
              <a:rPr lang="tr-TR" smtClean="0"/>
              <a:t>Psk.Dan.Nida ÖZALP</a:t>
            </a:r>
            <a:endParaRPr lang="tr-TR"/>
          </a:p>
        </p:txBody>
      </p:sp>
      <p:sp>
        <p:nvSpPr>
          <p:cNvPr id="6" name="Slide Number Placeholder 5"/>
          <p:cNvSpPr>
            <a:spLocks noGrp="1"/>
          </p:cNvSpPr>
          <p:nvPr>
            <p:ph type="sldNum" sz="quarter" idx="12"/>
          </p:nvPr>
        </p:nvSpPr>
        <p:spPr/>
        <p:txBody>
          <a:bodyPr/>
          <a:lstStyle/>
          <a:p>
            <a:fld id="{DDFF2563-9677-4CA2-9625-21C4E4B88632}"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1D74C2D2-3F26-4658-8D24-8714F8D63796}" type="datetime1">
              <a:rPr lang="tr-TR" smtClean="0"/>
              <a:t>17.10.2017</a:t>
            </a:fld>
            <a:endParaRPr lang="tr-TR"/>
          </a:p>
        </p:txBody>
      </p:sp>
      <p:sp>
        <p:nvSpPr>
          <p:cNvPr id="6" name="Footer Placeholder 5"/>
          <p:cNvSpPr>
            <a:spLocks noGrp="1"/>
          </p:cNvSpPr>
          <p:nvPr>
            <p:ph type="ftr" sz="quarter" idx="11"/>
          </p:nvPr>
        </p:nvSpPr>
        <p:spPr/>
        <p:txBody>
          <a:bodyPr/>
          <a:lstStyle/>
          <a:p>
            <a:r>
              <a:rPr lang="tr-TR" smtClean="0"/>
              <a:t>Psk.Dan.Nida ÖZALP</a:t>
            </a:r>
            <a:endParaRPr lang="tr-TR"/>
          </a:p>
        </p:txBody>
      </p:sp>
      <p:sp>
        <p:nvSpPr>
          <p:cNvPr id="7" name="Slide Number Placeholder 6"/>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E4F53CFC-C7FE-45CB-8845-0ABE53B51A89}" type="datetime1">
              <a:rPr lang="tr-TR" smtClean="0"/>
              <a:t>17.10.2017</a:t>
            </a:fld>
            <a:endParaRPr lang="tr-TR"/>
          </a:p>
        </p:txBody>
      </p:sp>
      <p:sp>
        <p:nvSpPr>
          <p:cNvPr id="8" name="Footer Placeholder 7"/>
          <p:cNvSpPr>
            <a:spLocks noGrp="1"/>
          </p:cNvSpPr>
          <p:nvPr>
            <p:ph type="ftr" sz="quarter" idx="11"/>
          </p:nvPr>
        </p:nvSpPr>
        <p:spPr/>
        <p:txBody>
          <a:bodyPr/>
          <a:lstStyle/>
          <a:p>
            <a:r>
              <a:rPr lang="tr-TR" smtClean="0"/>
              <a:t>Psk.Dan.Nida ÖZALP</a:t>
            </a:r>
            <a:endParaRPr lang="tr-TR"/>
          </a:p>
        </p:txBody>
      </p:sp>
      <p:sp>
        <p:nvSpPr>
          <p:cNvPr id="9" name="Slide Number Placeholder 8"/>
          <p:cNvSpPr>
            <a:spLocks noGrp="1"/>
          </p:cNvSpPr>
          <p:nvPr>
            <p:ph type="sldNum" sz="quarter" idx="12"/>
          </p:nvPr>
        </p:nvSpPr>
        <p:spPr/>
        <p:txBody>
          <a:bodyPr/>
          <a:lstStyle/>
          <a:p>
            <a:fld id="{DDFF2563-9677-4CA2-9625-21C4E4B88632}"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F8B93EE-9D3D-4A0A-A7AF-43D421204E35}" type="datetime1">
              <a:rPr lang="tr-TR" smtClean="0"/>
              <a:t>17.10.2017</a:t>
            </a:fld>
            <a:endParaRPr lang="tr-TR"/>
          </a:p>
        </p:txBody>
      </p:sp>
      <p:sp>
        <p:nvSpPr>
          <p:cNvPr id="4" name="Footer Placeholder 3"/>
          <p:cNvSpPr>
            <a:spLocks noGrp="1"/>
          </p:cNvSpPr>
          <p:nvPr>
            <p:ph type="ftr" sz="quarter" idx="11"/>
          </p:nvPr>
        </p:nvSpPr>
        <p:spPr/>
        <p:txBody>
          <a:bodyPr/>
          <a:lstStyle/>
          <a:p>
            <a:r>
              <a:rPr lang="tr-TR" smtClean="0"/>
              <a:t>Psk.Dan.Nida ÖZALP</a:t>
            </a:r>
            <a:endParaRPr lang="tr-TR"/>
          </a:p>
        </p:txBody>
      </p:sp>
      <p:sp>
        <p:nvSpPr>
          <p:cNvPr id="5" name="Slide Number Placeholder 4"/>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3DBF7-CEC2-49F9-BA72-89B7FD458B5D}" type="datetime1">
              <a:rPr lang="tr-TR" smtClean="0"/>
              <a:t>17.10.2017</a:t>
            </a:fld>
            <a:endParaRPr lang="tr-TR"/>
          </a:p>
        </p:txBody>
      </p:sp>
      <p:sp>
        <p:nvSpPr>
          <p:cNvPr id="3" name="Footer Placeholder 2"/>
          <p:cNvSpPr>
            <a:spLocks noGrp="1"/>
          </p:cNvSpPr>
          <p:nvPr>
            <p:ph type="ftr" sz="quarter" idx="11"/>
          </p:nvPr>
        </p:nvSpPr>
        <p:spPr/>
        <p:txBody>
          <a:bodyPr/>
          <a:lstStyle/>
          <a:p>
            <a:r>
              <a:rPr lang="tr-TR" smtClean="0"/>
              <a:t>Psk.Dan.Nida ÖZALP</a:t>
            </a:r>
            <a:endParaRPr lang="tr-TR"/>
          </a:p>
        </p:txBody>
      </p:sp>
      <p:sp>
        <p:nvSpPr>
          <p:cNvPr id="4" name="Slide Number Placeholder 3"/>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840002A5-F663-4F2E-B4B5-767499ED71C0}" type="datetime1">
              <a:rPr lang="tr-TR" smtClean="0"/>
              <a:t>17.10.2017</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r>
              <a:rPr lang="tr-TR" smtClean="0"/>
              <a:t>Psk.Dan.Nida ÖZALP</a:t>
            </a:r>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DDFF2563-9677-4CA2-9625-21C4E4B88632}"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4BF6CC9-DF05-4351-AC21-A828EE9EE8E7}" type="datetime1">
              <a:rPr lang="tr-TR" smtClean="0"/>
              <a:t>17.10.2017</a:t>
            </a:fld>
            <a:endParaRPr lang="tr-TR"/>
          </a:p>
        </p:txBody>
      </p:sp>
      <p:sp>
        <p:nvSpPr>
          <p:cNvPr id="6" name="Footer Placeholder 5"/>
          <p:cNvSpPr>
            <a:spLocks noGrp="1"/>
          </p:cNvSpPr>
          <p:nvPr>
            <p:ph type="ftr" sz="quarter" idx="11"/>
          </p:nvPr>
        </p:nvSpPr>
        <p:spPr/>
        <p:txBody>
          <a:bodyPr/>
          <a:lstStyle/>
          <a:p>
            <a:r>
              <a:rPr lang="tr-TR" smtClean="0"/>
              <a:t>Psk.Dan.Nida ÖZALP</a:t>
            </a:r>
            <a:endParaRPr lang="tr-TR"/>
          </a:p>
        </p:txBody>
      </p:sp>
      <p:sp>
        <p:nvSpPr>
          <p:cNvPr id="7" name="Slide Number Placeholder 6"/>
          <p:cNvSpPr>
            <a:spLocks noGrp="1"/>
          </p:cNvSpPr>
          <p:nvPr>
            <p:ph type="sldNum" sz="quarter" idx="12"/>
          </p:nvPr>
        </p:nvSpPr>
        <p:spPr/>
        <p:txBody>
          <a:bodyPr/>
          <a:lstStyle/>
          <a:p>
            <a:fld id="{DDFF2563-9677-4CA2-9625-21C4E4B88632}" type="slidenum">
              <a:rPr lang="tr-TR" smtClean="0"/>
              <a:pPr/>
              <a:t>‹#›</a:t>
            </a:fld>
            <a:endParaRPr lang="tr-T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D10D02A-722E-49E8-923B-397E4EAB7EB5}" type="datetime1">
              <a:rPr lang="tr-TR" smtClean="0"/>
              <a:t>17.10.2017</a:t>
            </a:fld>
            <a:endParaRPr lang="tr-TR"/>
          </a:p>
        </p:txBody>
      </p:sp>
      <p:sp>
        <p:nvSpPr>
          <p:cNvPr id="6" name="Footer Placeholder 5"/>
          <p:cNvSpPr>
            <a:spLocks noGrp="1"/>
          </p:cNvSpPr>
          <p:nvPr>
            <p:ph type="ftr" sz="quarter" idx="11"/>
          </p:nvPr>
        </p:nvSpPr>
        <p:spPr/>
        <p:txBody>
          <a:bodyPr/>
          <a:lstStyle/>
          <a:p>
            <a:r>
              <a:rPr lang="tr-TR" smtClean="0"/>
              <a:t>Psk.Dan.Nida ÖZALP</a:t>
            </a:r>
            <a:endParaRPr lang="tr-TR"/>
          </a:p>
        </p:txBody>
      </p:sp>
      <p:sp>
        <p:nvSpPr>
          <p:cNvPr id="7" name="Slide Number Placeholder 6"/>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A52DC74-D629-49EE-AFF3-03DDC230063C}" type="datetime1">
              <a:rPr lang="tr-TR" smtClean="0"/>
              <a:t>17.10.2017</a:t>
            </a:fld>
            <a:endParaRPr lang="tr-TR"/>
          </a:p>
        </p:txBody>
      </p:sp>
      <p:sp>
        <p:nvSpPr>
          <p:cNvPr id="5" name="Footer Placeholder 4"/>
          <p:cNvSpPr>
            <a:spLocks noGrp="1"/>
          </p:cNvSpPr>
          <p:nvPr>
            <p:ph type="ftr" sz="quarter" idx="11"/>
          </p:nvPr>
        </p:nvSpPr>
        <p:spPr/>
        <p:txBody>
          <a:bodyPr/>
          <a:lstStyle/>
          <a:p>
            <a:r>
              <a:rPr lang="tr-TR" smtClean="0"/>
              <a:t>Psk.Dan.Nida ÖZALP</a:t>
            </a:r>
            <a:endParaRPr lang="tr-TR"/>
          </a:p>
        </p:txBody>
      </p:sp>
      <p:sp>
        <p:nvSpPr>
          <p:cNvPr id="6" name="Slide Number Placeholder 5"/>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2935AAC-F405-4848-9D30-0EE7C568E84E}" type="datetime1">
              <a:rPr lang="tr-TR" smtClean="0"/>
              <a:t>17.10.2017</a:t>
            </a:fld>
            <a:endParaRPr lang="tr-TR"/>
          </a:p>
        </p:txBody>
      </p:sp>
      <p:sp>
        <p:nvSpPr>
          <p:cNvPr id="5" name="Footer Placeholder 4"/>
          <p:cNvSpPr>
            <a:spLocks noGrp="1"/>
          </p:cNvSpPr>
          <p:nvPr>
            <p:ph type="ftr" sz="quarter" idx="11"/>
          </p:nvPr>
        </p:nvSpPr>
        <p:spPr/>
        <p:txBody>
          <a:bodyPr/>
          <a:lstStyle/>
          <a:p>
            <a:r>
              <a:rPr lang="tr-TR" smtClean="0"/>
              <a:t>Psk.Dan.Nida ÖZALP</a:t>
            </a:r>
            <a:endParaRPr lang="tr-TR"/>
          </a:p>
        </p:txBody>
      </p:sp>
      <p:sp>
        <p:nvSpPr>
          <p:cNvPr id="6" name="Slide Number Placeholder 5"/>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90C19798-6FCF-47F1-829C-8D91FCAB4B22}" type="datetime1">
              <a:rPr lang="tr-TR" smtClean="0"/>
              <a:t>17.10.2017</a:t>
            </a:fld>
            <a:endParaRPr lang="tr-TR"/>
          </a:p>
        </p:txBody>
      </p:sp>
      <p:sp>
        <p:nvSpPr>
          <p:cNvPr id="19" name="18 Altbilgi Yer Tutucusu"/>
          <p:cNvSpPr>
            <a:spLocks noGrp="1"/>
          </p:cNvSpPr>
          <p:nvPr>
            <p:ph type="ftr" sz="quarter" idx="11"/>
          </p:nvPr>
        </p:nvSpPr>
        <p:spPr/>
        <p:txBody>
          <a:bodyPr/>
          <a:lstStyle/>
          <a:p>
            <a:r>
              <a:rPr lang="tr-TR" smtClean="0"/>
              <a:t>Psk.Dan.Nida ÖZALP</a:t>
            </a:r>
            <a:endParaRPr lang="tr-TR"/>
          </a:p>
        </p:txBody>
      </p:sp>
      <p:sp>
        <p:nvSpPr>
          <p:cNvPr id="27" name="26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C3A7251-679C-4307-A7FD-729E1AA6F5BF}" type="datetime1">
              <a:rPr lang="tr-TR" smtClean="0"/>
              <a:t>17.10.2017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BDA2B180-71DC-4B74-8DAC-FC330B41A717}" type="datetime1">
              <a:rPr lang="tr-TR" smtClean="0"/>
              <a:t>17.10.2017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AFD27FD3-3E03-47E5-94D2-7258F2475568}" type="datetime1">
              <a:rPr lang="tr-TR" smtClean="0"/>
              <a:t>17.10.2017</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
        <p:nvSpPr>
          <p:cNvPr id="7" name="6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BCD764B4-EAA0-4AE0-AF99-711C84141092}" type="datetime1">
              <a:rPr lang="tr-TR" smtClean="0"/>
              <a:t>17.10.2017</a:t>
            </a:fld>
            <a:endParaRPr lang="tr-TR"/>
          </a:p>
        </p:txBody>
      </p:sp>
      <p:sp>
        <p:nvSpPr>
          <p:cNvPr id="8" name="7 Altbilgi Yer Tutucusu"/>
          <p:cNvSpPr>
            <a:spLocks noGrp="1"/>
          </p:cNvSpPr>
          <p:nvPr>
            <p:ph type="ftr" sz="quarter" idx="11"/>
          </p:nvPr>
        </p:nvSpPr>
        <p:spPr/>
        <p:txBody>
          <a:bodyPr/>
          <a:lstStyle/>
          <a:p>
            <a:r>
              <a:rPr lang="tr-TR" smtClean="0"/>
              <a:t>Psk.Dan.Nida ÖZALP</a:t>
            </a:r>
            <a:endParaRPr lang="tr-TR"/>
          </a:p>
        </p:txBody>
      </p:sp>
      <p:sp>
        <p:nvSpPr>
          <p:cNvPr id="9" name="8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2C42E00E-8884-4101-B370-CBCEAACBCE06}" type="datetime1">
              <a:rPr lang="tr-TR" smtClean="0"/>
              <a:t>17.10.2017</a:t>
            </a:fld>
            <a:endParaRPr lang="tr-TR"/>
          </a:p>
        </p:txBody>
      </p:sp>
      <p:sp>
        <p:nvSpPr>
          <p:cNvPr id="4" name="3 Altbilgi Yer Tutucusu"/>
          <p:cNvSpPr>
            <a:spLocks noGrp="1"/>
          </p:cNvSpPr>
          <p:nvPr>
            <p:ph type="ftr" sz="quarter" idx="11"/>
          </p:nvPr>
        </p:nvSpPr>
        <p:spPr/>
        <p:txBody>
          <a:bodyPr/>
          <a:lstStyle/>
          <a:p>
            <a:r>
              <a:rPr lang="tr-TR" smtClean="0"/>
              <a:t>Psk.Dan.Nida ÖZALP</a:t>
            </a:r>
            <a:endParaRPr lang="tr-TR"/>
          </a:p>
        </p:txBody>
      </p:sp>
      <p:sp>
        <p:nvSpPr>
          <p:cNvPr id="5" name="4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7C52A93E-099D-4761-A12D-BA94572AC014}" type="datetime1">
              <a:rPr lang="tr-TR" smtClean="0"/>
              <a:t>17.10.2017</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
        <p:nvSpPr>
          <p:cNvPr id="7" name="6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AC8FC57-870F-401F-8E91-C338496A2907}" type="datetime1">
              <a:rPr lang="tr-TR" smtClean="0"/>
              <a:t>17.10.2017</a:t>
            </a:fld>
            <a:endParaRPr lang="tr-TR"/>
          </a:p>
        </p:txBody>
      </p:sp>
      <p:sp>
        <p:nvSpPr>
          <p:cNvPr id="3" name="2 Altbilgi Yer Tutucusu"/>
          <p:cNvSpPr>
            <a:spLocks noGrp="1"/>
          </p:cNvSpPr>
          <p:nvPr>
            <p:ph type="ftr" sz="quarter" idx="11"/>
          </p:nvPr>
        </p:nvSpPr>
        <p:spPr/>
        <p:txBody>
          <a:bodyPr/>
          <a:lstStyle/>
          <a:p>
            <a:r>
              <a:rPr lang="tr-TR" smtClean="0"/>
              <a:t>Psk.Dan.Nida ÖZALP</a:t>
            </a:r>
            <a:endParaRPr lang="tr-TR"/>
          </a:p>
        </p:txBody>
      </p:sp>
      <p:sp>
        <p:nvSpPr>
          <p:cNvPr id="4" name="3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39671CDB-2F1C-4B0B-ADF2-C50A8FA083B0}" type="datetime1">
              <a:rPr lang="tr-TR" smtClean="0"/>
              <a:t>17.10.2017</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
        <p:nvSpPr>
          <p:cNvPr id="7" name="6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C33DA7C1-7C66-4314-A52C-2740133F0AE5}" type="datetime1">
              <a:rPr lang="tr-TR" smtClean="0"/>
              <a:t>17.10.2017</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DDFF2563-9677-4CA2-9625-21C4E4B88632}"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E4D79EC-65E6-4311-BF9A-E6AEDFCE5230}" type="datetime1">
              <a:rPr lang="tr-TR" smtClean="0"/>
              <a:t>17.10.2017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6D628-CA43-4059-A0B8-32ECC3DCC829}" type="datetime1">
              <a:rPr lang="tr-TR" smtClean="0"/>
              <a:t>17.10.2017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5" name="14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Yuvarlatılmış Dikdörtgen"/>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tr-TR" smtClean="0"/>
              <a:t>Asıl başlık stili için tıklatın</a:t>
            </a:r>
            <a:endParaRPr kumimoji="0" lang="en-US"/>
          </a:p>
        </p:txBody>
      </p:sp>
      <p:sp>
        <p:nvSpPr>
          <p:cNvPr id="20" name="19 Alt Başlık"/>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19" name="18 Veri Yer Tutucusu"/>
          <p:cNvSpPr>
            <a:spLocks noGrp="1"/>
          </p:cNvSpPr>
          <p:nvPr>
            <p:ph type="dt" sz="half" idx="10"/>
          </p:nvPr>
        </p:nvSpPr>
        <p:spPr/>
        <p:txBody>
          <a:bodyPr/>
          <a:lstStyle>
            <a:extLst/>
          </a:lstStyle>
          <a:p>
            <a:fld id="{62489C8B-9B61-4848-AD92-47D076F4EF85}" type="datetime1">
              <a:rPr lang="tr-TR" smtClean="0"/>
              <a:t>17.10.2017</a:t>
            </a:fld>
            <a:endParaRPr lang="tr-TR"/>
          </a:p>
        </p:txBody>
      </p:sp>
      <p:sp>
        <p:nvSpPr>
          <p:cNvPr id="8" name="7 Altbilgi Yer Tutucusu"/>
          <p:cNvSpPr>
            <a:spLocks noGrp="1"/>
          </p:cNvSpPr>
          <p:nvPr>
            <p:ph type="ftr" sz="quarter" idx="11"/>
          </p:nvPr>
        </p:nvSpPr>
        <p:spPr/>
        <p:txBody>
          <a:bodyPr/>
          <a:lstStyle>
            <a:extLst/>
          </a:lstStyle>
          <a:p>
            <a:r>
              <a:rPr lang="tr-TR" smtClean="0"/>
              <a:t>Psk.Dan.Nida ÖZALP</a:t>
            </a:r>
            <a:endParaRPr lang="tr-TR"/>
          </a:p>
        </p:txBody>
      </p:sp>
      <p:sp>
        <p:nvSpPr>
          <p:cNvPr id="11" name="10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a:xfrm>
            <a:off x="502920" y="530352"/>
            <a:ext cx="8183880" cy="4187952"/>
          </a:xfrm>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A62664D7-5168-46A8-A9BE-AF3C23153642}" type="datetime1">
              <a:rPr lang="tr-TR" smtClean="0"/>
              <a:t>17.10.2017</a:t>
            </a:fld>
            <a:endParaRPr lang="tr-TR"/>
          </a:p>
        </p:txBody>
      </p:sp>
      <p:sp>
        <p:nvSpPr>
          <p:cNvPr id="5" name="4 Altbilgi Yer Tutucusu"/>
          <p:cNvSpPr>
            <a:spLocks noGrp="1"/>
          </p:cNvSpPr>
          <p:nvPr>
            <p:ph type="ftr" sz="quarter" idx="11"/>
          </p:nvPr>
        </p:nvSpPr>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13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Yuvarlatılmış Dikdörtgen"/>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E71ABE8E-FD2D-4354-BD09-B1BB1AEEA021}" type="datetime1">
              <a:rPr lang="tr-TR" smtClean="0"/>
              <a:t>17.10.2017</a:t>
            </a:fld>
            <a:endParaRPr lang="tr-TR"/>
          </a:p>
        </p:txBody>
      </p:sp>
      <p:sp>
        <p:nvSpPr>
          <p:cNvPr id="5" name="4 Altbilgi Yer Tutucusu"/>
          <p:cNvSpPr>
            <a:spLocks noGrp="1"/>
          </p:cNvSpPr>
          <p:nvPr>
            <p:ph type="ftr" sz="quarter" idx="11"/>
          </p:nvPr>
        </p:nvSpPr>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59F79E95-6487-4A06-B2D9-2834A293C234}" type="datetime1">
              <a:rPr lang="tr-TR" smtClean="0"/>
              <a:t>17.10.2017</a:t>
            </a:fld>
            <a:endParaRPr lang="tr-TR"/>
          </a:p>
        </p:txBody>
      </p:sp>
      <p:sp>
        <p:nvSpPr>
          <p:cNvPr id="6" name="5 Altbilgi Yer Tutucusu"/>
          <p:cNvSpPr>
            <a:spLocks noGrp="1"/>
          </p:cNvSpPr>
          <p:nvPr>
            <p:ph type="ftr" sz="quarter" idx="11"/>
          </p:nvPr>
        </p:nvSpPr>
        <p:spPr/>
        <p:txBody>
          <a:bodyPr/>
          <a:lstStyle>
            <a:extLst/>
          </a:lstStyle>
          <a:p>
            <a:r>
              <a:rPr lang="tr-TR" smtClean="0"/>
              <a:t>Psk.Dan.Nida ÖZALP</a:t>
            </a:r>
            <a:endParaRPr lang="tr-TR"/>
          </a:p>
        </p:txBody>
      </p:sp>
      <p:sp>
        <p:nvSpPr>
          <p:cNvPr id="7" name="6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nchor="b"/>
          <a:lstStyle>
            <a:lvl1pPr>
              <a:defRPr b="1"/>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FC294D2-990D-41EA-9F0F-C8B9F90A78D1}" type="datetime1">
              <a:rPr lang="tr-TR" smtClean="0"/>
              <a:t>17.10.2017</a:t>
            </a:fld>
            <a:endParaRPr lang="tr-TR"/>
          </a:p>
        </p:txBody>
      </p:sp>
      <p:sp>
        <p:nvSpPr>
          <p:cNvPr id="8" name="7 Altbilgi Yer Tutucusu"/>
          <p:cNvSpPr>
            <a:spLocks noGrp="1"/>
          </p:cNvSpPr>
          <p:nvPr>
            <p:ph type="ftr" sz="quarter" idx="11"/>
          </p:nvPr>
        </p:nvSpPr>
        <p:spPr/>
        <p:txBody>
          <a:bodyPr/>
          <a:lstStyle>
            <a:extLst/>
          </a:lstStyle>
          <a:p>
            <a:r>
              <a:rPr lang="tr-TR" smtClean="0"/>
              <a:t>Psk.Dan.Nida ÖZALP</a:t>
            </a:r>
            <a:endParaRPr lang="tr-TR"/>
          </a:p>
        </p:txBody>
      </p:sp>
      <p:sp>
        <p:nvSpPr>
          <p:cNvPr id="9" name="8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B45AFFEF-209E-438B-8FEE-2DAB2DEA4DE4}" type="datetime1">
              <a:rPr lang="tr-TR" smtClean="0"/>
              <a:t>17.10.2017</a:t>
            </a:fld>
            <a:endParaRPr lang="tr-TR"/>
          </a:p>
        </p:txBody>
      </p:sp>
      <p:sp>
        <p:nvSpPr>
          <p:cNvPr id="8" name="7 Altbilgi Yer Tutucusu"/>
          <p:cNvSpPr>
            <a:spLocks noGrp="1"/>
          </p:cNvSpPr>
          <p:nvPr>
            <p:ph type="ftr" sz="quarter" idx="11"/>
          </p:nvPr>
        </p:nvSpPr>
        <p:spPr/>
        <p:txBody>
          <a:bodyPr/>
          <a:lstStyle/>
          <a:p>
            <a:r>
              <a:rPr lang="tr-TR" smtClean="0"/>
              <a:t>Psk.Dan.Nida ÖZALP</a:t>
            </a:r>
            <a:endParaRPr lang="tr-TR"/>
          </a:p>
        </p:txBody>
      </p:sp>
      <p:sp>
        <p:nvSpPr>
          <p:cNvPr id="9" name="8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C4899475-2E0B-44D8-ACA2-48FAB1E6890B}" type="datetime1">
              <a:rPr lang="tr-TR" smtClean="0"/>
              <a:t>17.10.2017</a:t>
            </a:fld>
            <a:endParaRPr lang="tr-TR"/>
          </a:p>
        </p:txBody>
      </p:sp>
      <p:sp>
        <p:nvSpPr>
          <p:cNvPr id="4" name="3 Altbilgi Yer Tutucusu"/>
          <p:cNvSpPr>
            <a:spLocks noGrp="1"/>
          </p:cNvSpPr>
          <p:nvPr>
            <p:ph type="ftr" sz="quarter" idx="11"/>
          </p:nvPr>
        </p:nvSpPr>
        <p:spPr/>
        <p:txBody>
          <a:bodyPr/>
          <a:lstStyle>
            <a:extLst/>
          </a:lstStyle>
          <a:p>
            <a:r>
              <a:rPr lang="tr-TR" smtClean="0"/>
              <a:t>Psk.Dan.Nida ÖZALP</a:t>
            </a:r>
            <a:endParaRPr lang="tr-TR"/>
          </a:p>
        </p:txBody>
      </p:sp>
      <p:sp>
        <p:nvSpPr>
          <p:cNvPr id="5" name="4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7A286222-F990-4458-B763-9EACFC0A39C7}" type="datetime1">
              <a:rPr lang="tr-TR" smtClean="0"/>
              <a:t>17.10.2017</a:t>
            </a:fld>
            <a:endParaRPr lang="tr-TR"/>
          </a:p>
        </p:txBody>
      </p:sp>
      <p:sp>
        <p:nvSpPr>
          <p:cNvPr id="3" name="2 Altbilgi Yer Tutucusu"/>
          <p:cNvSpPr>
            <a:spLocks noGrp="1"/>
          </p:cNvSpPr>
          <p:nvPr>
            <p:ph type="ftr" sz="quarter" idx="11"/>
          </p:nvPr>
        </p:nvSpPr>
        <p:spPr/>
        <p:txBody>
          <a:bodyPr/>
          <a:lstStyle>
            <a:extLst/>
          </a:lstStyle>
          <a:p>
            <a:r>
              <a:rPr lang="tr-TR" smtClean="0"/>
              <a:t>Psk.Dan.Nida ÖZALP</a:t>
            </a:r>
            <a:endParaRPr lang="tr-TR"/>
          </a:p>
        </p:txBody>
      </p:sp>
      <p:sp>
        <p:nvSpPr>
          <p:cNvPr id="4" name="3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432BE7EF-4C6E-4435-92DF-43626E60E844}" type="datetime1">
              <a:rPr lang="tr-TR" smtClean="0"/>
              <a:t>17.10.2017</a:t>
            </a:fld>
            <a:endParaRPr lang="tr-TR"/>
          </a:p>
        </p:txBody>
      </p:sp>
      <p:sp>
        <p:nvSpPr>
          <p:cNvPr id="6" name="5 Altbilgi Yer Tutucusu"/>
          <p:cNvSpPr>
            <a:spLocks noGrp="1"/>
          </p:cNvSpPr>
          <p:nvPr>
            <p:ph type="ftr" sz="quarter" idx="11"/>
          </p:nvPr>
        </p:nvSpPr>
        <p:spPr/>
        <p:txBody>
          <a:bodyPr/>
          <a:lstStyle>
            <a:extLst/>
          </a:lstStyle>
          <a:p>
            <a:r>
              <a:rPr lang="tr-TR" smtClean="0"/>
              <a:t>Psk.Dan.Nida ÖZALP</a:t>
            </a:r>
            <a:endParaRPr lang="tr-TR"/>
          </a:p>
        </p:txBody>
      </p:sp>
      <p:sp>
        <p:nvSpPr>
          <p:cNvPr id="7" name="6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14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Tek Köşesi Yuvarlatılmış Dikdörtgen"/>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tr-TR" smtClean="0"/>
              <a:t>Asıl başlık stili için tıklatın</a:t>
            </a:r>
            <a:endParaRPr kumimoji="0" lang="en-US"/>
          </a:p>
        </p:txBody>
      </p:sp>
      <p:sp>
        <p:nvSpPr>
          <p:cNvPr id="4" name="3 Metin Yer Tutucusu"/>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96EFA91D-405F-4563-828A-167610BE5909}" type="datetime1">
              <a:rPr lang="tr-TR" smtClean="0"/>
              <a:t>17.10.2017</a:t>
            </a:fld>
            <a:endParaRPr lang="tr-TR"/>
          </a:p>
        </p:txBody>
      </p:sp>
      <p:sp>
        <p:nvSpPr>
          <p:cNvPr id="6" name="5 Altbilgi Yer Tutucusu"/>
          <p:cNvSpPr>
            <a:spLocks noGrp="1"/>
          </p:cNvSpPr>
          <p:nvPr>
            <p:ph type="ftr" sz="quarter" idx="11"/>
          </p:nvPr>
        </p:nvSpPr>
        <p:spPr/>
        <p:txBody>
          <a:bodyPr/>
          <a:lstStyle>
            <a:extLst/>
          </a:lstStyle>
          <a:p>
            <a:r>
              <a:rPr lang="tr-TR" smtClean="0"/>
              <a:t>Psk.Dan.Nida ÖZALP</a:t>
            </a:r>
            <a:endParaRPr lang="tr-TR"/>
          </a:p>
        </p:txBody>
      </p:sp>
      <p:sp>
        <p:nvSpPr>
          <p:cNvPr id="7" name="6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
        <p:nvSpPr>
          <p:cNvPr id="3" name="2 Resim Yer Tutucusu"/>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tr-TR" smtClean="0"/>
              <a:t>Resim eklemek için simgeyi tıklatın</a:t>
            </a:r>
            <a:endParaRPr kumimoji="0"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502920" y="530352"/>
            <a:ext cx="8183880" cy="4187952"/>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307B1AF0-E3C9-4313-9691-4B2DFE505778}" type="datetime1">
              <a:rPr lang="tr-TR" smtClean="0"/>
              <a:t>17.10.2017</a:t>
            </a:fld>
            <a:endParaRPr lang="tr-TR"/>
          </a:p>
        </p:txBody>
      </p:sp>
      <p:sp>
        <p:nvSpPr>
          <p:cNvPr id="5" name="4 Altbilgi Yer Tutucusu"/>
          <p:cNvSpPr>
            <a:spLocks noGrp="1"/>
          </p:cNvSpPr>
          <p:nvPr>
            <p:ph type="ftr" sz="quarter" idx="11"/>
          </p:nvPr>
        </p:nvSpPr>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533404"/>
            <a:ext cx="1981200" cy="5257799"/>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533400" y="533402"/>
            <a:ext cx="5943600" cy="525780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815B73BA-40E2-46DE-87B9-8B99172AB75B}" type="datetime1">
              <a:rPr lang="tr-TR" smtClean="0"/>
              <a:t>17.10.2017</a:t>
            </a:fld>
            <a:endParaRPr lang="tr-TR"/>
          </a:p>
        </p:txBody>
      </p:sp>
      <p:sp>
        <p:nvSpPr>
          <p:cNvPr id="5" name="4 Altbilgi Yer Tutucusu"/>
          <p:cNvSpPr>
            <a:spLocks noGrp="1"/>
          </p:cNvSpPr>
          <p:nvPr>
            <p:ph type="ftr" sz="quarter" idx="11"/>
          </p:nvPr>
        </p:nvSpPr>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86F659E2-4726-490E-8D15-6071F16DA468}" type="datetime1">
              <a:rPr lang="tr-TR" smtClean="0"/>
              <a:t>17.10.2017</a:t>
            </a:fld>
            <a:endParaRPr lang="tr-TR"/>
          </a:p>
        </p:txBody>
      </p:sp>
      <p:sp>
        <p:nvSpPr>
          <p:cNvPr id="7" name="6 Slayt Numarası Yer Tutucusu"/>
          <p:cNvSpPr>
            <a:spLocks noGrp="1"/>
          </p:cNvSpPr>
          <p:nvPr>
            <p:ph type="sldNum" sz="quarter" idx="11"/>
          </p:nvPr>
        </p:nvSpPr>
        <p:spPr/>
        <p:txBody>
          <a:bodyPr rtlCol="0"/>
          <a:lstStyle/>
          <a:p>
            <a:fld id="{DDFF2563-9677-4CA2-9625-21C4E4B88632}" type="slidenum">
              <a:rPr lang="tr-TR" smtClean="0"/>
              <a:pPr/>
              <a:t>‹#›</a:t>
            </a:fld>
            <a:endParaRPr lang="tr-TR"/>
          </a:p>
        </p:txBody>
      </p:sp>
      <p:sp>
        <p:nvSpPr>
          <p:cNvPr id="8" name="7 Altbilgi Yer Tutucusu"/>
          <p:cNvSpPr>
            <a:spLocks noGrp="1"/>
          </p:cNvSpPr>
          <p:nvPr>
            <p:ph type="ftr" sz="quarter" idx="12"/>
          </p:nvPr>
        </p:nvSpPr>
        <p:spPr/>
        <p:txBody>
          <a:bodyPr rtlCol="0"/>
          <a:lstStyle/>
          <a:p>
            <a:r>
              <a:rPr lang="tr-TR" smtClean="0"/>
              <a:t>Psk.Dan.Nida ÖZALP</a:t>
            </a:r>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6AE6012-9F0E-42F6-A806-0027656C4ED1}" type="datetime1">
              <a:rPr lang="tr-TR" smtClean="0"/>
              <a:t>17.10.2017</a:t>
            </a:fld>
            <a:endParaRPr lang="tr-TR"/>
          </a:p>
        </p:txBody>
      </p:sp>
      <p:sp>
        <p:nvSpPr>
          <p:cNvPr id="3" name="2 Altbilgi Yer Tutucusu"/>
          <p:cNvSpPr>
            <a:spLocks noGrp="1"/>
          </p:cNvSpPr>
          <p:nvPr>
            <p:ph type="ftr" sz="quarter" idx="11"/>
          </p:nvPr>
        </p:nvSpPr>
        <p:spPr/>
        <p:txBody>
          <a:bodyPr/>
          <a:lstStyle/>
          <a:p>
            <a:r>
              <a:rPr lang="tr-TR" smtClean="0"/>
              <a:t>Psk.Dan.Nida ÖZALP</a:t>
            </a:r>
            <a:endParaRPr lang="tr-TR"/>
          </a:p>
        </p:txBody>
      </p:sp>
      <p:sp>
        <p:nvSpPr>
          <p:cNvPr id="4" name="3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68D5C7FD-6270-442B-8EA7-5B384F76F644}" type="datetime1">
              <a:rPr lang="tr-TR" smtClean="0"/>
              <a:t>17.10.2017</a:t>
            </a:fld>
            <a:endParaRPr lang="tr-TR"/>
          </a:p>
        </p:txBody>
      </p:sp>
      <p:sp>
        <p:nvSpPr>
          <p:cNvPr id="22" name="21 Slayt Numarası Yer Tutucusu"/>
          <p:cNvSpPr>
            <a:spLocks noGrp="1"/>
          </p:cNvSpPr>
          <p:nvPr>
            <p:ph type="sldNum" sz="quarter" idx="15"/>
          </p:nvPr>
        </p:nvSpPr>
        <p:spPr/>
        <p:txBody>
          <a:bodyPr rtlCol="0"/>
          <a:lstStyle/>
          <a:p>
            <a:fld id="{DDFF2563-9677-4CA2-9625-21C4E4B88632}" type="slidenum">
              <a:rPr lang="tr-TR" smtClean="0"/>
              <a:pPr/>
              <a:t>‹#›</a:t>
            </a:fld>
            <a:endParaRPr lang="tr-TR"/>
          </a:p>
        </p:txBody>
      </p:sp>
      <p:sp>
        <p:nvSpPr>
          <p:cNvPr id="23" name="22 Altbilgi Yer Tutucusu"/>
          <p:cNvSpPr>
            <a:spLocks noGrp="1"/>
          </p:cNvSpPr>
          <p:nvPr>
            <p:ph type="ftr" sz="quarter" idx="16"/>
          </p:nvPr>
        </p:nvSpPr>
        <p:spPr/>
        <p:txBody>
          <a:bodyPr rtlCol="0"/>
          <a:lstStyle/>
          <a:p>
            <a:r>
              <a:rPr lang="tr-TR" smtClean="0"/>
              <a:t>Psk.Dan.Nida ÖZALP</a:t>
            </a: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FD5A2F7F-9238-466B-894A-2DA056750560}" type="datetime1">
              <a:rPr lang="tr-TR" smtClean="0"/>
              <a:t>17.10.2017</a:t>
            </a:fld>
            <a:endParaRPr lang="tr-TR"/>
          </a:p>
        </p:txBody>
      </p:sp>
      <p:sp>
        <p:nvSpPr>
          <p:cNvPr id="5" name="4 Altbilgi Yer Tutucusu"/>
          <p:cNvSpPr>
            <a:spLocks noGrp="1"/>
          </p:cNvSpPr>
          <p:nvPr>
            <p:ph type="ftr" sz="quarter" idx="11"/>
          </p:nvPr>
        </p:nvSpPr>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
        <p:nvSpPr>
          <p:cNvPr id="7" name="6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E01C005E-58BA-4E26-8A50-CDDC94D32EA4}" type="datetime1">
              <a:rPr lang="tr-TR" smtClean="0"/>
              <a:t>17.10.2017</a:t>
            </a:fld>
            <a:endParaRPr lang="tr-TR"/>
          </a:p>
        </p:txBody>
      </p:sp>
      <p:sp>
        <p:nvSpPr>
          <p:cNvPr id="18" name="17 Slayt Numarası Yer Tutucusu"/>
          <p:cNvSpPr>
            <a:spLocks noGrp="1"/>
          </p:cNvSpPr>
          <p:nvPr>
            <p:ph type="sldNum" sz="quarter" idx="11"/>
          </p:nvPr>
        </p:nvSpPr>
        <p:spPr/>
        <p:txBody>
          <a:bodyPr rtlCol="0"/>
          <a:lstStyle/>
          <a:p>
            <a:fld id="{DDFF2563-9677-4CA2-9625-21C4E4B88632}" type="slidenum">
              <a:rPr lang="tr-TR" smtClean="0"/>
              <a:pPr/>
              <a:t>‹#›</a:t>
            </a:fld>
            <a:endParaRPr lang="tr-TR"/>
          </a:p>
        </p:txBody>
      </p:sp>
      <p:sp>
        <p:nvSpPr>
          <p:cNvPr id="21" name="20 Altbilgi Yer Tutucusu"/>
          <p:cNvSpPr>
            <a:spLocks noGrp="1"/>
          </p:cNvSpPr>
          <p:nvPr>
            <p:ph type="ftr" sz="quarter" idx="12"/>
          </p:nvPr>
        </p:nvSpPr>
        <p:spPr/>
        <p:txBody>
          <a:bodyPr rtlCol="0"/>
          <a:lstStyle/>
          <a:p>
            <a:r>
              <a:rPr lang="tr-TR" smtClean="0"/>
              <a:t>Psk.Dan.Nida ÖZALP</a:t>
            </a:r>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9CE6543-406C-4C4F-890E-03C3644F9082}" type="datetime1">
              <a:rPr lang="tr-TR" smtClean="0"/>
              <a:t>17.10.2017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90CECA1-5875-4C26-9353-788E35DFC872}" type="datetime1">
              <a:rPr lang="tr-TR" smtClean="0"/>
              <a:t>17.10.2017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B53EB459-810A-4082-9A55-14B9E7C5FA63}" type="datetime1">
              <a:rPr lang="tr-TR" smtClean="0"/>
              <a:t>17.10.2017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51BC134-6106-4C01-9B1D-021A17C149AC}" type="datetime1">
              <a:rPr lang="tr-TR" smtClean="0"/>
              <a:t>17.10.2017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1F45AFD3-BCD6-43C9-954A-670AC67AD536}" type="datetime1">
              <a:rPr lang="tr-TR" smtClean="0"/>
              <a:t>17.10.2017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399DB549-7178-4173-A074-89ADA1A096D2}" type="datetime1">
              <a:rPr lang="tr-TR" smtClean="0"/>
              <a:t>17.10.2017</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
        <p:nvSpPr>
          <p:cNvPr id="7" name="6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1D2383DE-FDDB-4CA7-909E-6AA80326D133}" type="datetime1">
              <a:rPr lang="tr-TR" smtClean="0"/>
              <a:t>17.10.2017</a:t>
            </a:fld>
            <a:endParaRPr lang="tr-TR"/>
          </a:p>
        </p:txBody>
      </p:sp>
      <p:sp>
        <p:nvSpPr>
          <p:cNvPr id="8" name="7 Altbilgi Yer Tutucusu"/>
          <p:cNvSpPr>
            <a:spLocks noGrp="1"/>
          </p:cNvSpPr>
          <p:nvPr>
            <p:ph type="ftr" sz="quarter" idx="11"/>
          </p:nvPr>
        </p:nvSpPr>
        <p:spPr/>
        <p:txBody>
          <a:bodyPr/>
          <a:lstStyle/>
          <a:p>
            <a:r>
              <a:rPr lang="tr-TR" smtClean="0"/>
              <a:t>Psk.Dan.Nida ÖZALP</a:t>
            </a:r>
            <a:endParaRPr lang="tr-TR"/>
          </a:p>
        </p:txBody>
      </p:sp>
      <p:sp>
        <p:nvSpPr>
          <p:cNvPr id="9" name="8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7075653-BD94-463F-ABAD-7096FF4AEC5B}" type="datetime1">
              <a:rPr lang="tr-TR" smtClean="0"/>
              <a:t>17.10.2017</a:t>
            </a:fld>
            <a:endParaRPr lang="tr-TR"/>
          </a:p>
        </p:txBody>
      </p:sp>
      <p:sp>
        <p:nvSpPr>
          <p:cNvPr id="4" name="3 Altbilgi Yer Tutucusu"/>
          <p:cNvSpPr>
            <a:spLocks noGrp="1"/>
          </p:cNvSpPr>
          <p:nvPr>
            <p:ph type="ftr" sz="quarter" idx="11"/>
          </p:nvPr>
        </p:nvSpPr>
        <p:spPr/>
        <p:txBody>
          <a:bodyPr/>
          <a:lstStyle/>
          <a:p>
            <a:r>
              <a:rPr lang="tr-TR" smtClean="0"/>
              <a:t>Psk.Dan.Nida ÖZALP</a:t>
            </a:r>
            <a:endParaRPr lang="tr-TR"/>
          </a:p>
        </p:txBody>
      </p:sp>
      <p:sp>
        <p:nvSpPr>
          <p:cNvPr id="5" name="4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404B40F-0820-4E7E-9150-9D5C4FBAF05E}" type="datetime1">
              <a:rPr lang="tr-TR" smtClean="0"/>
              <a:t>17.10.2017</a:t>
            </a:fld>
            <a:endParaRPr lang="tr-TR"/>
          </a:p>
        </p:txBody>
      </p:sp>
      <p:sp>
        <p:nvSpPr>
          <p:cNvPr id="3" name="2 Altbilgi Yer Tutucusu"/>
          <p:cNvSpPr>
            <a:spLocks noGrp="1"/>
          </p:cNvSpPr>
          <p:nvPr>
            <p:ph type="ftr" sz="quarter" idx="11"/>
          </p:nvPr>
        </p:nvSpPr>
        <p:spPr/>
        <p:txBody>
          <a:bodyPr/>
          <a:lstStyle/>
          <a:p>
            <a:r>
              <a:rPr lang="tr-TR" smtClean="0"/>
              <a:t>Psk.Dan.Nida ÖZALP</a:t>
            </a:r>
            <a:endParaRPr lang="tr-TR"/>
          </a:p>
        </p:txBody>
      </p:sp>
      <p:sp>
        <p:nvSpPr>
          <p:cNvPr id="4" name="3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9634B94E-EECF-459D-80D3-A98E5B196C3E}" type="datetime1">
              <a:rPr lang="tr-TR" smtClean="0"/>
              <a:t>17.10.2017</a:t>
            </a:fld>
            <a:endParaRPr lang="tr-TR"/>
          </a:p>
        </p:txBody>
      </p:sp>
      <p:sp>
        <p:nvSpPr>
          <p:cNvPr id="5" name="4 Altbilgi Yer Tutucusu"/>
          <p:cNvSpPr>
            <a:spLocks noGrp="1"/>
          </p:cNvSpPr>
          <p:nvPr>
            <p:ph type="ftr" sz="quarter" idx="11"/>
          </p:nvPr>
        </p:nvSpPr>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F6291F2-5A8B-450C-A5D7-FAE2E65F0985}" type="datetime1">
              <a:rPr lang="tr-TR" smtClean="0"/>
              <a:t>17.10.2017</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
        <p:nvSpPr>
          <p:cNvPr id="7" name="6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AE9950A-DAF3-4208-BD89-624225A9B66F}" type="datetime1">
              <a:rPr lang="tr-TR" smtClean="0"/>
              <a:t>17.10.2017</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
        <p:nvSpPr>
          <p:cNvPr id="7" name="6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EE2091C-D600-454C-8BFF-692563C0FCE5}" type="datetime1">
              <a:rPr lang="tr-TR" smtClean="0"/>
              <a:t>17.10.2017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F86496B-E2A2-45D9-9B3F-B087332AC433}" type="datetime1">
              <a:rPr lang="tr-TR" smtClean="0"/>
              <a:t>17.10.2017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7 Dikdörtgen"/>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Düz Bağlayıcı"/>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Başlık"/>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tr-TR" smtClean="0"/>
              <a:t>Asıl başlık stili için tıklatın</a:t>
            </a:r>
            <a:endParaRPr kumimoji="0" lang="en-US"/>
          </a:p>
        </p:txBody>
      </p:sp>
      <p:sp>
        <p:nvSpPr>
          <p:cNvPr id="25" name="24 Alt Başlık"/>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31" name="30 Veri Yer Tutucusu"/>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F4BDB05-CF67-4E61-BE7D-E7567B1A534E}" type="datetime1">
              <a:rPr lang="tr-TR" smtClean="0"/>
              <a:t>17.10.2017</a:t>
            </a:fld>
            <a:endParaRPr lang="tr-TR"/>
          </a:p>
        </p:txBody>
      </p:sp>
      <p:sp>
        <p:nvSpPr>
          <p:cNvPr id="18" name="17 Altbilgi Yer Tutucusu"/>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tr-TR" smtClean="0"/>
              <a:t>Psk.Dan.Nida ÖZALP</a:t>
            </a:r>
            <a:endParaRPr lang="tr-TR"/>
          </a:p>
        </p:txBody>
      </p:sp>
      <p:sp>
        <p:nvSpPr>
          <p:cNvPr id="29" name="28 Slayt Numarası Yer Tutucusu"/>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DFF2563-9677-4CA2-9625-21C4E4B88632}"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4089D429-762D-4F0B-9237-539C9212D28D}" type="datetime1">
              <a:rPr lang="tr-TR" smtClean="0"/>
              <a:t>17.10.2017</a:t>
            </a:fld>
            <a:endParaRPr lang="tr-TR"/>
          </a:p>
        </p:txBody>
      </p:sp>
      <p:sp>
        <p:nvSpPr>
          <p:cNvPr id="5" name="4 Altbilgi Yer Tutucusu"/>
          <p:cNvSpPr>
            <a:spLocks noGrp="1"/>
          </p:cNvSpPr>
          <p:nvPr>
            <p:ph type="ftr" sz="quarter" idx="11"/>
          </p:nvPr>
        </p:nvSpPr>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8EA8D90-43B4-4BD8-98FA-E6A34EA9B1BC}" type="datetime1">
              <a:rPr lang="tr-TR" smtClean="0"/>
              <a:t>17.10.2017</a:t>
            </a:fld>
            <a:endParaRPr lang="tr-TR"/>
          </a:p>
        </p:txBody>
      </p:sp>
      <p:sp>
        <p:nvSpPr>
          <p:cNvPr id="5" name="4 Altbilgi Yer Tutucusu"/>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tr-TR" smtClean="0"/>
              <a:t>Psk.Dan.Nida ÖZALP</a:t>
            </a:r>
            <a:endParaRPr lang="tr-TR"/>
          </a:p>
        </p:txBody>
      </p:sp>
      <p:sp>
        <p:nvSpPr>
          <p:cNvPr id="6" name="5 Slayt Numarası Yer Tutucusu"/>
          <p:cNvSpPr>
            <a:spLocks noGrp="1"/>
          </p:cNvSpPr>
          <p:nvPr>
            <p:ph type="sldNum" sz="quarter" idx="12"/>
          </p:nvPr>
        </p:nvSpPr>
        <p:spPr>
          <a:xfrm>
            <a:off x="6733952" y="6555112"/>
            <a:ext cx="588336" cy="228600"/>
          </a:xfrm>
        </p:spPr>
        <p:txBody>
          <a:bodyPr/>
          <a:lstStyle>
            <a:extLst/>
          </a:lstStyle>
          <a:p>
            <a:fld id="{DDFF2563-9677-4CA2-9625-21C4E4B88632}"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CED038D3-51A8-4C09-BEEC-9342C660B05F}" type="datetime1">
              <a:rPr lang="tr-TR" smtClean="0"/>
              <a:t>17.10.2017</a:t>
            </a:fld>
            <a:endParaRPr lang="tr-TR"/>
          </a:p>
        </p:txBody>
      </p:sp>
      <p:sp>
        <p:nvSpPr>
          <p:cNvPr id="6" name="5 Altbilgi Yer Tutucusu"/>
          <p:cNvSpPr>
            <a:spLocks noGrp="1"/>
          </p:cNvSpPr>
          <p:nvPr>
            <p:ph type="ftr" sz="quarter" idx="11"/>
          </p:nvPr>
        </p:nvSpPr>
        <p:spPr/>
        <p:txBody>
          <a:bodyPr/>
          <a:lstStyle>
            <a:extLst/>
          </a:lstStyle>
          <a:p>
            <a:r>
              <a:rPr lang="tr-TR" smtClean="0"/>
              <a:t>Psk.Dan.Nida ÖZALP</a:t>
            </a:r>
            <a:endParaRPr lang="tr-TR"/>
          </a:p>
        </p:txBody>
      </p:sp>
      <p:sp>
        <p:nvSpPr>
          <p:cNvPr id="7" name="6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nchor="b"/>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8C03BC41-9F4A-490A-AB56-DD38AD07B2BA}" type="datetime1">
              <a:rPr lang="tr-TR" smtClean="0"/>
              <a:t>17.10.2017</a:t>
            </a:fld>
            <a:endParaRPr lang="tr-TR"/>
          </a:p>
        </p:txBody>
      </p:sp>
      <p:sp>
        <p:nvSpPr>
          <p:cNvPr id="8" name="7 Altbilgi Yer Tutucusu"/>
          <p:cNvSpPr>
            <a:spLocks noGrp="1"/>
          </p:cNvSpPr>
          <p:nvPr>
            <p:ph type="ftr" sz="quarter" idx="11"/>
          </p:nvPr>
        </p:nvSpPr>
        <p:spPr/>
        <p:txBody>
          <a:bodyPr/>
          <a:lstStyle>
            <a:extLst/>
          </a:lstStyle>
          <a:p>
            <a:r>
              <a:rPr lang="tr-TR" smtClean="0"/>
              <a:t>Psk.Dan.Nida ÖZALP</a:t>
            </a:r>
            <a:endParaRPr lang="tr-TR"/>
          </a:p>
        </p:txBody>
      </p:sp>
      <p:sp>
        <p:nvSpPr>
          <p:cNvPr id="9" name="8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EF8520AD-0645-4853-813D-2C7C7B05A4FC}" type="datetime1">
              <a:rPr lang="tr-TR" smtClean="0"/>
              <a:t>17.10.2017</a:t>
            </a:fld>
            <a:endParaRPr lang="tr-TR"/>
          </a:p>
        </p:txBody>
      </p:sp>
      <p:sp>
        <p:nvSpPr>
          <p:cNvPr id="4" name="3 Altbilgi Yer Tutucusu"/>
          <p:cNvSpPr>
            <a:spLocks noGrp="1"/>
          </p:cNvSpPr>
          <p:nvPr>
            <p:ph type="ftr" sz="quarter" idx="11"/>
          </p:nvPr>
        </p:nvSpPr>
        <p:spPr/>
        <p:txBody>
          <a:bodyPr/>
          <a:lstStyle>
            <a:extLst/>
          </a:lstStyle>
          <a:p>
            <a:r>
              <a:rPr lang="tr-TR" smtClean="0"/>
              <a:t>Psk.Dan.Nida ÖZALP</a:t>
            </a:r>
            <a:endParaRPr lang="tr-TR"/>
          </a:p>
        </p:txBody>
      </p:sp>
      <p:sp>
        <p:nvSpPr>
          <p:cNvPr id="5" name="4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1E16B89C-274D-453F-96C2-B458388A71A8}" type="datetime1">
              <a:rPr lang="tr-TR" smtClean="0"/>
              <a:t>17.10.2017</a:t>
            </a:fld>
            <a:endParaRPr lang="tr-TR"/>
          </a:p>
        </p:txBody>
      </p:sp>
      <p:sp>
        <p:nvSpPr>
          <p:cNvPr id="6" name="5 Altbilgi Yer Tutucusu"/>
          <p:cNvSpPr>
            <a:spLocks noGrp="1"/>
          </p:cNvSpPr>
          <p:nvPr>
            <p:ph type="ftr" sz="quarter" idx="11"/>
          </p:nvPr>
        </p:nvSpPr>
        <p:spPr/>
        <p:txBody>
          <a:bodyPr/>
          <a:lstStyle>
            <a:extLst/>
          </a:lstStyle>
          <a:p>
            <a:r>
              <a:rPr lang="tr-TR" smtClean="0"/>
              <a:t>Psk.Dan.Nida ÖZALP</a:t>
            </a:r>
            <a:endParaRPr lang="tr-TR"/>
          </a:p>
        </p:txBody>
      </p:sp>
      <p:sp>
        <p:nvSpPr>
          <p:cNvPr id="7" name="6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
        <p:nvSpPr>
          <p:cNvPr id="8" name="7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solidFill>
                  <a:schemeClr val="tx2"/>
                </a:solidFill>
              </a:defRPr>
            </a:lvl1pPr>
            <a:extLst/>
          </a:lstStyle>
          <a:p>
            <a:fld id="{DAC82598-95E0-4A09-BE74-2314C925CE65}" type="datetime1">
              <a:rPr lang="tr-TR" smtClean="0"/>
              <a:t>17.10.2017</a:t>
            </a:fld>
            <a:endParaRPr lang="tr-TR"/>
          </a:p>
        </p:txBody>
      </p:sp>
      <p:sp>
        <p:nvSpPr>
          <p:cNvPr id="3" name="2 Altbilgi Yer Tutucusu"/>
          <p:cNvSpPr>
            <a:spLocks noGrp="1"/>
          </p:cNvSpPr>
          <p:nvPr>
            <p:ph type="ftr" sz="quarter" idx="11"/>
          </p:nvPr>
        </p:nvSpPr>
        <p:spPr/>
        <p:txBody>
          <a:bodyPr/>
          <a:lstStyle>
            <a:lvl1pPr>
              <a:defRPr>
                <a:solidFill>
                  <a:schemeClr val="tx2"/>
                </a:solidFill>
              </a:defRPr>
            </a:lvl1pPr>
            <a:extLst/>
          </a:lstStyle>
          <a:p>
            <a:r>
              <a:rPr lang="tr-TR" smtClean="0"/>
              <a:t>Psk.Dan.Nida ÖZALP</a:t>
            </a:r>
            <a:endParaRPr lang="tr-TR"/>
          </a:p>
        </p:txBody>
      </p:sp>
      <p:sp>
        <p:nvSpPr>
          <p:cNvPr id="4" name="3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FACBBBFD-B3F4-46EB-A53F-9F0349BA9FA0}" type="datetime1">
              <a:rPr lang="tr-TR" smtClean="0"/>
              <a:t>17.10.2017</a:t>
            </a:fld>
            <a:endParaRPr lang="tr-TR"/>
          </a:p>
        </p:txBody>
      </p:sp>
      <p:sp>
        <p:nvSpPr>
          <p:cNvPr id="6" name="5 Altbilgi Yer Tutucusu"/>
          <p:cNvSpPr>
            <a:spLocks noGrp="1"/>
          </p:cNvSpPr>
          <p:nvPr>
            <p:ph type="ftr" sz="quarter" idx="11"/>
          </p:nvPr>
        </p:nvSpPr>
        <p:spPr/>
        <p:txBody>
          <a:bodyPr/>
          <a:lstStyle>
            <a:extLst/>
          </a:lstStyle>
          <a:p>
            <a:r>
              <a:rPr lang="tr-TR" smtClean="0"/>
              <a:t>Psk.Dan.Nida ÖZALP</a:t>
            </a:r>
            <a:endParaRPr lang="tr-TR"/>
          </a:p>
        </p:txBody>
      </p:sp>
      <p:sp>
        <p:nvSpPr>
          <p:cNvPr id="7" name="6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7 Dikdörtgen"/>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Dikdörtgen"/>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smtClean="0"/>
              <a:t>Asıl başlık stili için tıklatın</a:t>
            </a:r>
            <a:endParaRPr kumimoji="0" lang="en-US" dirty="0"/>
          </a:p>
        </p:txBody>
      </p:sp>
      <p:sp>
        <p:nvSpPr>
          <p:cNvPr id="4" name="3 Metin Yer Tutucusu"/>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smtClean="0"/>
              <a:t>Asıl metin stillerini düzenlemek için tıklatın</a:t>
            </a:r>
          </a:p>
        </p:txBody>
      </p:sp>
      <p:sp>
        <p:nvSpPr>
          <p:cNvPr id="5" name="4 Veri Yer Tutucusu"/>
          <p:cNvSpPr>
            <a:spLocks noGrp="1"/>
          </p:cNvSpPr>
          <p:nvPr>
            <p:ph type="dt" sz="half" idx="10"/>
          </p:nvPr>
        </p:nvSpPr>
        <p:spPr/>
        <p:txBody>
          <a:bodyPr/>
          <a:lstStyle>
            <a:extLst/>
          </a:lstStyle>
          <a:p>
            <a:fld id="{BBC4C353-F97A-4D33-AA52-E087C0088915}" type="datetime1">
              <a:rPr lang="tr-TR" smtClean="0"/>
              <a:t>17.10.2017</a:t>
            </a:fld>
            <a:endParaRPr lang="tr-TR"/>
          </a:p>
        </p:txBody>
      </p:sp>
      <p:sp>
        <p:nvSpPr>
          <p:cNvPr id="6" name="5 Altbilgi Yer Tutucusu"/>
          <p:cNvSpPr>
            <a:spLocks noGrp="1"/>
          </p:cNvSpPr>
          <p:nvPr>
            <p:ph type="ftr" sz="quarter" idx="11"/>
          </p:nvPr>
        </p:nvSpPr>
        <p:spPr/>
        <p:txBody>
          <a:bodyPr/>
          <a:lstStyle>
            <a:extLst/>
          </a:lstStyle>
          <a:p>
            <a:r>
              <a:rPr lang="tr-TR" smtClean="0"/>
              <a:t>Psk.Dan.Nida ÖZALP</a:t>
            </a:r>
            <a:endParaRPr lang="tr-TR"/>
          </a:p>
        </p:txBody>
      </p:sp>
      <p:sp>
        <p:nvSpPr>
          <p:cNvPr id="7" name="6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
        <p:nvSpPr>
          <p:cNvPr id="10" name="9 Resim Yer Tutucusu"/>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smtClean="0"/>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2DA8EE70-97E7-49BF-85A2-1281CA3998F4}" type="datetime1">
              <a:rPr lang="tr-TR" smtClean="0"/>
              <a:t>17.10.2017</a:t>
            </a:fld>
            <a:endParaRPr lang="tr-TR"/>
          </a:p>
        </p:txBody>
      </p:sp>
      <p:sp>
        <p:nvSpPr>
          <p:cNvPr id="5" name="4 Altbilgi Yer Tutucusu"/>
          <p:cNvSpPr>
            <a:spLocks noGrp="1"/>
          </p:cNvSpPr>
          <p:nvPr>
            <p:ph type="ftr" sz="quarter" idx="11"/>
          </p:nvPr>
        </p:nvSpPr>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274955"/>
            <a:ext cx="1524000" cy="5851525"/>
          </a:xfrm>
        </p:spPr>
        <p:txBody>
          <a:bodyPr vert="eaVert" ancho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2"/>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242816" y="6557946"/>
            <a:ext cx="2002464" cy="226902"/>
          </a:xfrm>
        </p:spPr>
        <p:txBody>
          <a:bodyPr/>
          <a:lstStyle>
            <a:extLst/>
          </a:lstStyle>
          <a:p>
            <a:fld id="{34E81807-ED42-42FC-BC2C-10130A91706B}" type="datetime1">
              <a:rPr lang="tr-TR" smtClean="0"/>
              <a:t>17.10.2017</a:t>
            </a:fld>
            <a:endParaRPr lang="tr-TR"/>
          </a:p>
        </p:txBody>
      </p:sp>
      <p:sp>
        <p:nvSpPr>
          <p:cNvPr id="5" name="4 Altbilgi Yer Tutucusu"/>
          <p:cNvSpPr>
            <a:spLocks noGrp="1"/>
          </p:cNvSpPr>
          <p:nvPr>
            <p:ph type="ftr" sz="quarter" idx="11"/>
          </p:nvPr>
        </p:nvSpPr>
        <p:spPr>
          <a:xfrm>
            <a:off x="457200" y="6556248"/>
            <a:ext cx="3657600" cy="228600"/>
          </a:xfrm>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DFF2563-9677-4CA2-9625-21C4E4B88632}" type="slidenum">
              <a:rPr lang="tr-TR" smtClean="0"/>
              <a:pPr/>
              <a:t>‹#›</a:t>
            </a:fld>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22 Dikdörtgen"/>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Dikdörtgen"/>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Dikdörtgen"/>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Dikdörtgen"/>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Dikdörtgen"/>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Yuvarlatılmış Dikdörtgen"/>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Yuvarlatılmış Dikdörtgen"/>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Dikdörtgen"/>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705600" y="4206240"/>
            <a:ext cx="960120" cy="457200"/>
          </a:xfrm>
        </p:spPr>
        <p:txBody>
          <a:bodyPr/>
          <a:lstStyle/>
          <a:p>
            <a:fld id="{C627B936-8332-4A5A-AA67-537EB4AC5820}" type="datetime1">
              <a:rPr lang="tr-TR" smtClean="0"/>
              <a:t>17.10.2017</a:t>
            </a:fld>
            <a:endParaRPr lang="tr-TR"/>
          </a:p>
        </p:txBody>
      </p:sp>
      <p:sp>
        <p:nvSpPr>
          <p:cNvPr id="17" name="16 Altbilgi Yer Tutucusu"/>
          <p:cNvSpPr>
            <a:spLocks noGrp="1"/>
          </p:cNvSpPr>
          <p:nvPr>
            <p:ph type="ftr" sz="quarter" idx="11"/>
          </p:nvPr>
        </p:nvSpPr>
        <p:spPr>
          <a:xfrm>
            <a:off x="5410200" y="4205288"/>
            <a:ext cx="1295400" cy="457200"/>
          </a:xfrm>
        </p:spPr>
        <p:txBody>
          <a:bodyPr/>
          <a:lstStyle/>
          <a:p>
            <a:r>
              <a:rPr lang="tr-TR" smtClean="0"/>
              <a:t>Psk.Dan.Nida ÖZALP</a:t>
            </a:r>
            <a:endParaRPr lang="tr-TR"/>
          </a:p>
        </p:txBody>
      </p:sp>
      <p:sp>
        <p:nvSpPr>
          <p:cNvPr id="29" name="28 Slayt Numarası Yer Tutucusu"/>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DFF2563-9677-4CA2-9625-21C4E4B88632}" type="slidenum">
              <a:rPr lang="tr-TR" smtClean="0"/>
              <a:pPr/>
              <a:t>‹#›</a:t>
            </a:fld>
            <a:endParaRPr lang="tr-T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408C61A-D126-4520-99EB-D35F0482BCFF}" type="datetime1">
              <a:rPr lang="tr-TR" smtClean="0"/>
              <a:t>17.10.2017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A5F57B64-1F0F-4C19-8239-EC6FB06F0CFC}" type="datetime1">
              <a:rPr lang="tr-TR" smtClean="0"/>
              <a:t>17.10.2017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C84C7E8-2D59-4F0B-90FE-87630D20C55C}" type="datetime1">
              <a:rPr lang="tr-TR" smtClean="0"/>
              <a:t>17.10.2017</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
        <p:nvSpPr>
          <p:cNvPr id="7" name="6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81000" y="1143000"/>
            <a:ext cx="8382000" cy="1069848"/>
          </a:xfrm>
        </p:spPr>
        <p:txBody>
          <a:bodyPr anchor="ctr"/>
          <a:lstStyle>
            <a:lvl1pPr>
              <a:defRPr sz="4000" b="0" i="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Veri Yer Tutucusu"/>
          <p:cNvSpPr>
            <a:spLocks noGrp="1"/>
          </p:cNvSpPr>
          <p:nvPr>
            <p:ph type="dt" sz="half" idx="10"/>
          </p:nvPr>
        </p:nvSpPr>
        <p:spPr/>
        <p:txBody>
          <a:bodyPr rtlCol="0"/>
          <a:lstStyle/>
          <a:p>
            <a:fld id="{D6DE7EA7-65F7-46FD-8B5B-EB83CD35608B}" type="datetime1">
              <a:rPr lang="tr-TR" smtClean="0"/>
              <a:t>17.10.2017</a:t>
            </a:fld>
            <a:endParaRPr lang="tr-TR"/>
          </a:p>
        </p:txBody>
      </p:sp>
      <p:sp>
        <p:nvSpPr>
          <p:cNvPr id="27" name="26 Slayt Numarası Yer Tutucusu"/>
          <p:cNvSpPr>
            <a:spLocks noGrp="1"/>
          </p:cNvSpPr>
          <p:nvPr>
            <p:ph type="sldNum" sz="quarter" idx="11"/>
          </p:nvPr>
        </p:nvSpPr>
        <p:spPr/>
        <p:txBody>
          <a:bodyPr rtlCol="0"/>
          <a:lstStyle/>
          <a:p>
            <a:fld id="{DDFF2563-9677-4CA2-9625-21C4E4B88632}" type="slidenum">
              <a:rPr lang="tr-TR" smtClean="0"/>
              <a:pPr/>
              <a:t>‹#›</a:t>
            </a:fld>
            <a:endParaRPr lang="tr-TR"/>
          </a:p>
        </p:txBody>
      </p:sp>
      <p:sp>
        <p:nvSpPr>
          <p:cNvPr id="28" name="27 Altbilgi Yer Tutucusu"/>
          <p:cNvSpPr>
            <a:spLocks noGrp="1"/>
          </p:cNvSpPr>
          <p:nvPr>
            <p:ph type="ftr" sz="quarter" idx="12"/>
          </p:nvPr>
        </p:nvSpPr>
        <p:spPr/>
        <p:txBody>
          <a:bodyPr rtlCol="0"/>
          <a:lstStyle/>
          <a:p>
            <a:r>
              <a:rPr lang="tr-TR" smtClean="0"/>
              <a:t>Psk.Dan.Nida ÖZALP</a:t>
            </a:r>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E0465C83-8590-41D0-B565-6B716BB4C44E}" type="datetime1">
              <a:rPr lang="tr-TR" smtClean="0"/>
              <a:t>17.10.2017</a:t>
            </a:fld>
            <a:endParaRPr lang="tr-TR"/>
          </a:p>
        </p:txBody>
      </p:sp>
      <p:sp>
        <p:nvSpPr>
          <p:cNvPr id="8" name="7 Altbilgi Yer Tutucusu"/>
          <p:cNvSpPr>
            <a:spLocks noGrp="1"/>
          </p:cNvSpPr>
          <p:nvPr>
            <p:ph type="ftr" sz="quarter" idx="11"/>
          </p:nvPr>
        </p:nvSpPr>
        <p:spPr/>
        <p:txBody>
          <a:bodyPr/>
          <a:lstStyle>
            <a:extLst/>
          </a:lstStyle>
          <a:p>
            <a:r>
              <a:rPr lang="tr-TR" smtClean="0"/>
              <a:t>Psk.Dan.Nida ÖZALP</a:t>
            </a:r>
            <a:endParaRPr lang="tr-TR"/>
          </a:p>
        </p:txBody>
      </p:sp>
      <p:sp>
        <p:nvSpPr>
          <p:cNvPr id="9" name="8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a:xfrm>
            <a:off x="6583680" y="612648"/>
            <a:ext cx="957264" cy="457200"/>
          </a:xfrm>
        </p:spPr>
        <p:txBody>
          <a:bodyPr/>
          <a:lstStyle/>
          <a:p>
            <a:fld id="{2428A3B4-EA37-4903-B4C7-444FCEE6B587}" type="datetime1">
              <a:rPr lang="tr-TR" smtClean="0"/>
              <a:t>17.10.2017</a:t>
            </a:fld>
            <a:endParaRPr lang="tr-TR"/>
          </a:p>
        </p:txBody>
      </p:sp>
      <p:sp>
        <p:nvSpPr>
          <p:cNvPr id="4" name="3 Altbilgi Yer Tutucusu"/>
          <p:cNvSpPr>
            <a:spLocks noGrp="1"/>
          </p:cNvSpPr>
          <p:nvPr>
            <p:ph type="ftr" sz="quarter" idx="11"/>
          </p:nvPr>
        </p:nvSpPr>
        <p:spPr>
          <a:xfrm>
            <a:off x="5257800" y="612648"/>
            <a:ext cx="1325880" cy="457200"/>
          </a:xfrm>
        </p:spPr>
        <p:txBody>
          <a:bodyPr/>
          <a:lstStyle/>
          <a:p>
            <a:r>
              <a:rPr lang="tr-TR" smtClean="0"/>
              <a:t>Psk.Dan.Nida ÖZALP</a:t>
            </a:r>
            <a:endParaRPr lang="tr-TR"/>
          </a:p>
        </p:txBody>
      </p:sp>
      <p:sp>
        <p:nvSpPr>
          <p:cNvPr id="5" name="4 Slayt Numarası Yer Tutucusu"/>
          <p:cNvSpPr>
            <a:spLocks noGrp="1"/>
          </p:cNvSpPr>
          <p:nvPr>
            <p:ph type="sldNum" sz="quarter" idx="12"/>
          </p:nvPr>
        </p:nvSpPr>
        <p:spPr>
          <a:xfrm>
            <a:off x="8174736" y="2272"/>
            <a:ext cx="762000" cy="365760"/>
          </a:xfrm>
        </p:spPr>
        <p:txBody>
          <a:bodyPr/>
          <a:lstStyle/>
          <a:p>
            <a:fld id="{DDFF2563-9677-4CA2-9625-21C4E4B88632}" type="slidenum">
              <a:rPr lang="tr-TR" smtClean="0"/>
              <a:pPr/>
              <a:t>‹#›</a:t>
            </a:fld>
            <a:endParaRPr lang="tr-T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E7D3B0F-B28A-42D7-B37D-34FAB97FC219}" type="datetime1">
              <a:rPr lang="tr-TR" smtClean="0"/>
              <a:t>17.10.2017</a:t>
            </a:fld>
            <a:endParaRPr lang="tr-TR"/>
          </a:p>
        </p:txBody>
      </p:sp>
      <p:sp>
        <p:nvSpPr>
          <p:cNvPr id="3" name="2 Altbilgi Yer Tutucusu"/>
          <p:cNvSpPr>
            <a:spLocks noGrp="1"/>
          </p:cNvSpPr>
          <p:nvPr>
            <p:ph type="ftr" sz="quarter" idx="11"/>
          </p:nvPr>
        </p:nvSpPr>
        <p:spPr/>
        <p:txBody>
          <a:bodyPr/>
          <a:lstStyle/>
          <a:p>
            <a:r>
              <a:rPr lang="tr-TR" smtClean="0"/>
              <a:t>Psk.Dan.Nida ÖZALP</a:t>
            </a:r>
            <a:endParaRPr lang="tr-TR"/>
          </a:p>
        </p:txBody>
      </p:sp>
      <p:sp>
        <p:nvSpPr>
          <p:cNvPr id="4" name="3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53496" y="1101970"/>
            <a:ext cx="3383280" cy="877824"/>
          </a:xfrm>
        </p:spPr>
        <p:txBody>
          <a:bodyPr anchor="b"/>
          <a:lstStyle>
            <a:lvl1pPr algn="l">
              <a:buNone/>
              <a:defRPr sz="1800" b="1"/>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06FB79E7-A5F1-447E-B41A-091C345C0892}" type="datetime1">
              <a:rPr lang="tr-TR" smtClean="0"/>
              <a:t>17.10.2017</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
        <p:nvSpPr>
          <p:cNvPr id="7" name="6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830FC36-2E2F-4C24-8AE2-6B2D49285AC2}" type="datetime1">
              <a:rPr lang="tr-TR" smtClean="0"/>
              <a:t>17.10.2017</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
        <p:nvSpPr>
          <p:cNvPr id="7" name="6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1F2F7F7-4AB0-41C1-997D-2098978DF893}" type="datetime1">
              <a:rPr lang="tr-TR" smtClean="0"/>
              <a:t>17.10.2017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1143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143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4D4E6E3-E5A9-4205-8D42-D882F1A55736}" type="datetime1">
              <a:rPr lang="tr-TR" smtClean="0"/>
              <a:t>17.10.2017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extLst/>
          </a:lstStyle>
          <a:p>
            <a:fld id="{3CBDC389-69C5-403C-B743-2D54E848FA3A}" type="datetime1">
              <a:rPr lang="tr-TR" smtClean="0"/>
              <a:t>17.10.2017</a:t>
            </a:fld>
            <a:endParaRPr lang="tr-TR"/>
          </a:p>
        </p:txBody>
      </p:sp>
      <p:sp>
        <p:nvSpPr>
          <p:cNvPr id="20" name="19 Altbilgi Yer Tutucusu"/>
          <p:cNvSpPr>
            <a:spLocks noGrp="1"/>
          </p:cNvSpPr>
          <p:nvPr>
            <p:ph type="ftr" sz="quarter" idx="11"/>
          </p:nvPr>
        </p:nvSpPr>
        <p:spPr/>
        <p:txBody>
          <a:bodyPr/>
          <a:lstStyle>
            <a:extLst/>
          </a:lstStyle>
          <a:p>
            <a:r>
              <a:rPr lang="tr-TR" smtClean="0"/>
              <a:t>Psk.Dan.Nida ÖZALP</a:t>
            </a:r>
            <a:endParaRPr lang="tr-TR"/>
          </a:p>
        </p:txBody>
      </p:sp>
      <p:sp>
        <p:nvSpPr>
          <p:cNvPr id="10" name="9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83DEF4FD-6822-48DF-B335-1321174327EA}" type="datetime1">
              <a:rPr lang="tr-TR" smtClean="0"/>
              <a:t>17.10.2017</a:t>
            </a:fld>
            <a:endParaRPr lang="tr-TR"/>
          </a:p>
        </p:txBody>
      </p:sp>
      <p:sp>
        <p:nvSpPr>
          <p:cNvPr id="5" name="4 Altbilgi Yer Tutucusu"/>
          <p:cNvSpPr>
            <a:spLocks noGrp="1"/>
          </p:cNvSpPr>
          <p:nvPr>
            <p:ph type="ftr" sz="quarter" idx="11"/>
          </p:nvPr>
        </p:nvSpPr>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E8BDC7F9-2606-468B-8ABA-CCF1C1870D52}" type="datetime1">
              <a:rPr lang="tr-TR" smtClean="0"/>
              <a:t>17.10.2017</a:t>
            </a:fld>
            <a:endParaRPr lang="tr-TR"/>
          </a:p>
        </p:txBody>
      </p:sp>
      <p:sp>
        <p:nvSpPr>
          <p:cNvPr id="5" name="4 Altbilgi Yer Tutucusu"/>
          <p:cNvSpPr>
            <a:spLocks noGrp="1"/>
          </p:cNvSpPr>
          <p:nvPr>
            <p:ph type="ftr" sz="quarter" idx="11"/>
          </p:nvPr>
        </p:nvSpPr>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E4C577E3-8B54-4B0C-A8CD-C823D1A5E8CA}" type="datetime1">
              <a:rPr lang="tr-TR" smtClean="0"/>
              <a:t>17.10.2017</a:t>
            </a:fld>
            <a:endParaRPr lang="tr-TR"/>
          </a:p>
        </p:txBody>
      </p:sp>
      <p:sp>
        <p:nvSpPr>
          <p:cNvPr id="6" name="5 Altbilgi Yer Tutucusu"/>
          <p:cNvSpPr>
            <a:spLocks noGrp="1"/>
          </p:cNvSpPr>
          <p:nvPr>
            <p:ph type="ftr" sz="quarter" idx="11"/>
          </p:nvPr>
        </p:nvSpPr>
        <p:spPr/>
        <p:txBody>
          <a:bodyPr/>
          <a:lstStyle>
            <a:extLst/>
          </a:lstStyle>
          <a:p>
            <a:r>
              <a:rPr lang="tr-TR" smtClean="0"/>
              <a:t>Psk.Dan.Nida ÖZALP</a:t>
            </a:r>
            <a:endParaRPr lang="tr-TR"/>
          </a:p>
        </p:txBody>
      </p:sp>
      <p:sp>
        <p:nvSpPr>
          <p:cNvPr id="7" name="6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extLst/>
          </a:lstStyle>
          <a:p>
            <a:fld id="{5A3BE40B-C6CF-4B26-B099-8406A20C3F96}" type="datetime1">
              <a:rPr lang="tr-TR" smtClean="0"/>
              <a:t>17.10.2017</a:t>
            </a:fld>
            <a:endParaRPr lang="tr-TR"/>
          </a:p>
        </p:txBody>
      </p:sp>
      <p:sp>
        <p:nvSpPr>
          <p:cNvPr id="4" name="3 Altbilgi Yer Tutucusu"/>
          <p:cNvSpPr>
            <a:spLocks noGrp="1"/>
          </p:cNvSpPr>
          <p:nvPr>
            <p:ph type="ftr" sz="quarter" idx="11"/>
          </p:nvPr>
        </p:nvSpPr>
        <p:spPr/>
        <p:txBody>
          <a:bodyPr/>
          <a:lstStyle>
            <a:extLst/>
          </a:lstStyle>
          <a:p>
            <a:r>
              <a:rPr lang="tr-TR" smtClean="0"/>
              <a:t>Psk.Dan.Nida ÖZALP</a:t>
            </a:r>
            <a:endParaRPr lang="tr-TR"/>
          </a:p>
        </p:txBody>
      </p:sp>
      <p:sp>
        <p:nvSpPr>
          <p:cNvPr id="5" name="4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
        <p:nvSpPr>
          <p:cNvPr id="6" name="5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28935CBC-D269-4EA1-A93D-D79A3C956C0B}" type="datetime1">
              <a:rPr lang="tr-TR" smtClean="0"/>
              <a:t>17.10.2017</a:t>
            </a:fld>
            <a:endParaRPr lang="tr-TR"/>
          </a:p>
        </p:txBody>
      </p:sp>
      <p:sp>
        <p:nvSpPr>
          <p:cNvPr id="8" name="7 Altbilgi Yer Tutucusu"/>
          <p:cNvSpPr>
            <a:spLocks noGrp="1"/>
          </p:cNvSpPr>
          <p:nvPr>
            <p:ph type="ftr" sz="quarter" idx="11"/>
          </p:nvPr>
        </p:nvSpPr>
        <p:spPr/>
        <p:txBody>
          <a:bodyPr/>
          <a:lstStyle>
            <a:extLst/>
          </a:lstStyle>
          <a:p>
            <a:r>
              <a:rPr lang="tr-TR" smtClean="0"/>
              <a:t>Psk.Dan.Nida ÖZALP</a:t>
            </a:r>
            <a:endParaRPr lang="tr-TR"/>
          </a:p>
        </p:txBody>
      </p:sp>
      <p:sp>
        <p:nvSpPr>
          <p:cNvPr id="9" name="8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75C0A852-53A1-42A3-8B8F-C7090E386AF4}" type="datetime1">
              <a:rPr lang="tr-TR" smtClean="0"/>
              <a:t>17.10.2017</a:t>
            </a:fld>
            <a:endParaRPr lang="tr-TR"/>
          </a:p>
        </p:txBody>
      </p:sp>
      <p:sp>
        <p:nvSpPr>
          <p:cNvPr id="4" name="3 Altbilgi Yer Tutucusu"/>
          <p:cNvSpPr>
            <a:spLocks noGrp="1"/>
          </p:cNvSpPr>
          <p:nvPr>
            <p:ph type="ftr" sz="quarter" idx="11"/>
          </p:nvPr>
        </p:nvSpPr>
        <p:spPr/>
        <p:txBody>
          <a:bodyPr/>
          <a:lstStyle>
            <a:extLst/>
          </a:lstStyle>
          <a:p>
            <a:r>
              <a:rPr lang="tr-TR" smtClean="0"/>
              <a:t>Psk.Dan.Nida ÖZALP</a:t>
            </a:r>
            <a:endParaRPr lang="tr-TR"/>
          </a:p>
        </p:txBody>
      </p:sp>
      <p:sp>
        <p:nvSpPr>
          <p:cNvPr id="5" name="4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EAA2D7E3-22B2-44E1-A1CA-195F22A8AF47}" type="datetime1">
              <a:rPr lang="tr-TR" smtClean="0"/>
              <a:t>17.10.2017</a:t>
            </a:fld>
            <a:endParaRPr lang="tr-TR"/>
          </a:p>
        </p:txBody>
      </p:sp>
      <p:sp>
        <p:nvSpPr>
          <p:cNvPr id="3" name="2 Altbilgi Yer Tutucusu"/>
          <p:cNvSpPr>
            <a:spLocks noGrp="1"/>
          </p:cNvSpPr>
          <p:nvPr>
            <p:ph type="ftr" sz="quarter" idx="11"/>
          </p:nvPr>
        </p:nvSpPr>
        <p:spPr/>
        <p:txBody>
          <a:bodyPr/>
          <a:lstStyle>
            <a:extLst/>
          </a:lstStyle>
          <a:p>
            <a:r>
              <a:rPr lang="tr-TR" smtClean="0"/>
              <a:t>Psk.Dan.Nida ÖZALP</a:t>
            </a:r>
            <a:endParaRPr lang="tr-TR"/>
          </a:p>
        </p:txBody>
      </p:sp>
      <p:sp>
        <p:nvSpPr>
          <p:cNvPr id="4" name="3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66D4E1A7-BCC2-4A33-811F-7A30553950E1}" type="datetime1">
              <a:rPr lang="tr-TR" smtClean="0"/>
              <a:t>17.10.2017</a:t>
            </a:fld>
            <a:endParaRPr lang="tr-TR"/>
          </a:p>
        </p:txBody>
      </p:sp>
      <p:sp>
        <p:nvSpPr>
          <p:cNvPr id="6" name="5 Altbilgi Yer Tutucusu"/>
          <p:cNvSpPr>
            <a:spLocks noGrp="1"/>
          </p:cNvSpPr>
          <p:nvPr>
            <p:ph type="ftr" sz="quarter" idx="11"/>
          </p:nvPr>
        </p:nvSpPr>
        <p:spPr/>
        <p:txBody>
          <a:bodyPr/>
          <a:lstStyle>
            <a:extLst/>
          </a:lstStyle>
          <a:p>
            <a:r>
              <a:rPr lang="tr-TR" smtClean="0"/>
              <a:t>Psk.Dan.Nida ÖZALP</a:t>
            </a:r>
            <a:endParaRPr lang="tr-TR"/>
          </a:p>
        </p:txBody>
      </p:sp>
      <p:sp>
        <p:nvSpPr>
          <p:cNvPr id="7" name="6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extLst/>
          </a:lstStyle>
          <a:p>
            <a:fld id="{6AB676BF-BFCE-48FA-8D7B-815FCCC57C53}" type="datetime1">
              <a:rPr lang="tr-TR" smtClean="0"/>
              <a:t>17.10.2017</a:t>
            </a:fld>
            <a:endParaRPr lang="tr-TR"/>
          </a:p>
        </p:txBody>
      </p:sp>
      <p:sp>
        <p:nvSpPr>
          <p:cNvPr id="6" name="5 Altbilgi Yer Tutucusu"/>
          <p:cNvSpPr>
            <a:spLocks noGrp="1"/>
          </p:cNvSpPr>
          <p:nvPr>
            <p:ph type="ftr" sz="quarter" idx="11"/>
          </p:nvPr>
        </p:nvSpPr>
        <p:spPr/>
        <p:txBody>
          <a:bodyPr/>
          <a:lstStyle>
            <a:extLst/>
          </a:lstStyle>
          <a:p>
            <a:r>
              <a:rPr lang="tr-TR" smtClean="0"/>
              <a:t>Psk.Dan.Nida ÖZALP</a:t>
            </a:r>
            <a:endParaRPr lang="tr-TR"/>
          </a:p>
        </p:txBody>
      </p:sp>
      <p:sp>
        <p:nvSpPr>
          <p:cNvPr id="7" name="6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9C8B9077-041C-4ACA-8DA4-E2D99276ED55}" type="datetime1">
              <a:rPr lang="tr-TR" smtClean="0"/>
              <a:t>17.10.2017</a:t>
            </a:fld>
            <a:endParaRPr lang="tr-TR"/>
          </a:p>
        </p:txBody>
      </p:sp>
      <p:sp>
        <p:nvSpPr>
          <p:cNvPr id="5" name="4 Altbilgi Yer Tutucusu"/>
          <p:cNvSpPr>
            <a:spLocks noGrp="1"/>
          </p:cNvSpPr>
          <p:nvPr>
            <p:ph type="ftr" sz="quarter" idx="11"/>
          </p:nvPr>
        </p:nvSpPr>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32A10F6C-4659-44AE-A661-EB379992C845}" type="datetime1">
              <a:rPr lang="tr-TR" smtClean="0"/>
              <a:t>17.10.2017</a:t>
            </a:fld>
            <a:endParaRPr lang="tr-TR"/>
          </a:p>
        </p:txBody>
      </p:sp>
      <p:sp>
        <p:nvSpPr>
          <p:cNvPr id="5" name="4 Altbilgi Yer Tutucusu"/>
          <p:cNvSpPr>
            <a:spLocks noGrp="1"/>
          </p:cNvSpPr>
          <p:nvPr>
            <p:ph type="ftr" sz="quarter" idx="11"/>
          </p:nvPr>
        </p:nvSpPr>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7" name="Date Placeholder 6"/>
          <p:cNvSpPr>
            <a:spLocks noGrp="1"/>
          </p:cNvSpPr>
          <p:nvPr>
            <p:ph type="dt" sz="half" idx="10"/>
          </p:nvPr>
        </p:nvSpPr>
        <p:spPr/>
        <p:txBody>
          <a:bodyPr/>
          <a:lstStyle/>
          <a:p>
            <a:fld id="{4ABEEF37-F2BE-4CC8-B551-DB527124A807}" type="datetime1">
              <a:rPr lang="tr-TR" smtClean="0"/>
              <a:t>17.10.2017</a:t>
            </a:fld>
            <a:endParaRPr lang="tr-TR"/>
          </a:p>
        </p:txBody>
      </p:sp>
      <p:sp>
        <p:nvSpPr>
          <p:cNvPr id="8" name="Slide Number Placeholder 7"/>
          <p:cNvSpPr>
            <a:spLocks noGrp="1"/>
          </p:cNvSpPr>
          <p:nvPr>
            <p:ph type="sldNum" sz="quarter" idx="11"/>
          </p:nvPr>
        </p:nvSpPr>
        <p:spPr/>
        <p:txBody>
          <a:bodyPr/>
          <a:lstStyle/>
          <a:p>
            <a:fld id="{DDFF2563-9677-4CA2-9625-21C4E4B88632}" type="slidenum">
              <a:rPr lang="tr-TR" smtClean="0"/>
              <a:pPr/>
              <a:t>‹#›</a:t>
            </a:fld>
            <a:endParaRPr lang="tr-TR"/>
          </a:p>
        </p:txBody>
      </p:sp>
      <p:sp>
        <p:nvSpPr>
          <p:cNvPr id="9" name="Footer Placeholder 8"/>
          <p:cNvSpPr>
            <a:spLocks noGrp="1"/>
          </p:cNvSpPr>
          <p:nvPr>
            <p:ph type="ftr" sz="quarter" idx="12"/>
          </p:nvPr>
        </p:nvSpPr>
        <p:spPr/>
        <p:txBody>
          <a:bodyPr/>
          <a:lstStyle/>
          <a:p>
            <a:r>
              <a:rPr lang="tr-TR" smtClean="0"/>
              <a:t>Psk.Dan.Nida ÖZALP</a:t>
            </a:r>
            <a:endParaRPr lang="tr-T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p>
            <a:fld id="{83A6F34F-F1DD-46DB-A9F6-502D1ED6474A}" type="datetime1">
              <a:rPr lang="tr-TR" smtClean="0"/>
              <a:t>17.10.2017</a:t>
            </a:fld>
            <a:endParaRPr lang="tr-TR"/>
          </a:p>
        </p:txBody>
      </p:sp>
      <p:sp>
        <p:nvSpPr>
          <p:cNvPr id="5" name="Footer Placeholder 4"/>
          <p:cNvSpPr>
            <a:spLocks noGrp="1"/>
          </p:cNvSpPr>
          <p:nvPr>
            <p:ph type="ftr" sz="quarter" idx="11"/>
          </p:nvPr>
        </p:nvSpPr>
        <p:spPr/>
        <p:txBody>
          <a:bodyPr/>
          <a:lstStyle/>
          <a:p>
            <a:r>
              <a:rPr lang="tr-TR" smtClean="0"/>
              <a:t>Psk.Dan.Nida ÖZALP</a:t>
            </a:r>
            <a:endParaRPr lang="tr-TR"/>
          </a:p>
        </p:txBody>
      </p:sp>
      <p:sp>
        <p:nvSpPr>
          <p:cNvPr id="6" name="Slide Number Placeholder 5"/>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E931CC7-1386-4A95-8181-83F292FC93D9}" type="datetime1">
              <a:rPr lang="tr-TR" smtClean="0"/>
              <a:t>17.10.2017</a:t>
            </a:fld>
            <a:endParaRPr lang="tr-TR"/>
          </a:p>
        </p:txBody>
      </p:sp>
      <p:sp>
        <p:nvSpPr>
          <p:cNvPr id="5" name="Footer Placeholder 4"/>
          <p:cNvSpPr>
            <a:spLocks noGrp="1"/>
          </p:cNvSpPr>
          <p:nvPr>
            <p:ph type="ftr" sz="quarter" idx="11"/>
          </p:nvPr>
        </p:nvSpPr>
        <p:spPr/>
        <p:txBody>
          <a:bodyPr/>
          <a:lstStyle/>
          <a:p>
            <a:r>
              <a:rPr lang="tr-TR" smtClean="0"/>
              <a:t>Psk.Dan.Nida ÖZALP</a:t>
            </a:r>
            <a:endParaRPr lang="tr-TR"/>
          </a:p>
        </p:txBody>
      </p:sp>
      <p:sp>
        <p:nvSpPr>
          <p:cNvPr id="6" name="Slide Number Placeholder 5"/>
          <p:cNvSpPr>
            <a:spLocks noGrp="1"/>
          </p:cNvSpPr>
          <p:nvPr>
            <p:ph type="sldNum" sz="quarter" idx="12"/>
          </p:nvPr>
        </p:nvSpPr>
        <p:spPr/>
        <p:txBody>
          <a:bodyPr/>
          <a:lstStyle/>
          <a:p>
            <a:fld id="{DDFF2563-9677-4CA2-9625-21C4E4B88632}" type="slidenum">
              <a:rPr lang="tr-TR" smtClean="0"/>
              <a:pPr/>
              <a:t>‹#›</a:t>
            </a:fld>
            <a:endParaRPr lang="tr-T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9ED56BA1-9DDD-4936-998D-B8ADEC45721F}" type="datetime1">
              <a:rPr lang="tr-TR" smtClean="0"/>
              <a:t>17.10.2017</a:t>
            </a:fld>
            <a:endParaRPr lang="tr-TR"/>
          </a:p>
        </p:txBody>
      </p:sp>
      <p:sp>
        <p:nvSpPr>
          <p:cNvPr id="3" name="2 Altbilgi Yer Tutucusu"/>
          <p:cNvSpPr>
            <a:spLocks noGrp="1"/>
          </p:cNvSpPr>
          <p:nvPr>
            <p:ph type="ftr" sz="quarter" idx="11"/>
          </p:nvPr>
        </p:nvSpPr>
        <p:spPr/>
        <p:txBody>
          <a:bodyPr/>
          <a:lstStyle>
            <a:extLst/>
          </a:lstStyle>
          <a:p>
            <a:r>
              <a:rPr lang="tr-TR" smtClean="0"/>
              <a:t>Psk.Dan.Nida ÖZALP</a:t>
            </a:r>
            <a:endParaRPr lang="tr-TR"/>
          </a:p>
        </p:txBody>
      </p:sp>
      <p:sp>
        <p:nvSpPr>
          <p:cNvPr id="4" name="3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Date Placeholder 4"/>
          <p:cNvSpPr>
            <a:spLocks noGrp="1"/>
          </p:cNvSpPr>
          <p:nvPr>
            <p:ph type="dt" sz="half" idx="10"/>
          </p:nvPr>
        </p:nvSpPr>
        <p:spPr/>
        <p:txBody>
          <a:bodyPr/>
          <a:lstStyle/>
          <a:p>
            <a:fld id="{05A12538-DBCD-4864-A004-6B76DD2FFCE1}" type="datetime1">
              <a:rPr lang="tr-TR" smtClean="0"/>
              <a:t>17.10.2017</a:t>
            </a:fld>
            <a:endParaRPr lang="tr-TR"/>
          </a:p>
        </p:txBody>
      </p:sp>
      <p:sp>
        <p:nvSpPr>
          <p:cNvPr id="6" name="Footer Placeholder 5"/>
          <p:cNvSpPr>
            <a:spLocks noGrp="1"/>
          </p:cNvSpPr>
          <p:nvPr>
            <p:ph type="ftr" sz="quarter" idx="11"/>
          </p:nvPr>
        </p:nvSpPr>
        <p:spPr/>
        <p:txBody>
          <a:bodyPr/>
          <a:lstStyle/>
          <a:p>
            <a:r>
              <a:rPr lang="tr-TR" smtClean="0"/>
              <a:t>Psk.Dan.Nida ÖZALP</a:t>
            </a:r>
            <a:endParaRPr lang="tr-TR"/>
          </a:p>
        </p:txBody>
      </p:sp>
      <p:sp>
        <p:nvSpPr>
          <p:cNvPr id="7" name="Slide Number Placeholder 6"/>
          <p:cNvSpPr>
            <a:spLocks noGrp="1"/>
          </p:cNvSpPr>
          <p:nvPr>
            <p:ph type="sldNum" sz="quarter" idx="12"/>
          </p:nvPr>
        </p:nvSpPr>
        <p:spPr/>
        <p:txBody>
          <a:bodyPr/>
          <a:lstStyle/>
          <a:p>
            <a:fld id="{DDFF2563-9677-4CA2-9625-21C4E4B88632}" type="slidenum">
              <a:rPr lang="tr-TR" smtClean="0"/>
              <a:pPr/>
              <a:t>‹#›</a:t>
            </a:fld>
            <a:endParaRPr lang="tr-TR"/>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0CCAA3DB-0A84-4B63-AF64-A3130258CC88}" type="datetime1">
              <a:rPr lang="tr-TR" smtClean="0"/>
              <a:t>17.10.2017</a:t>
            </a:fld>
            <a:endParaRPr lang="tr-TR"/>
          </a:p>
        </p:txBody>
      </p:sp>
      <p:sp>
        <p:nvSpPr>
          <p:cNvPr id="8" name="Footer Placeholder 7"/>
          <p:cNvSpPr>
            <a:spLocks noGrp="1"/>
          </p:cNvSpPr>
          <p:nvPr>
            <p:ph type="ftr" sz="quarter" idx="11"/>
          </p:nvPr>
        </p:nvSpPr>
        <p:spPr/>
        <p:txBody>
          <a:bodyPr/>
          <a:lstStyle/>
          <a:p>
            <a:r>
              <a:rPr lang="tr-TR" smtClean="0"/>
              <a:t>Psk.Dan.Nida ÖZALP</a:t>
            </a:r>
            <a:endParaRPr lang="tr-TR"/>
          </a:p>
        </p:txBody>
      </p:sp>
      <p:sp>
        <p:nvSpPr>
          <p:cNvPr id="9" name="Slide Number Placeholder 8"/>
          <p:cNvSpPr>
            <a:spLocks noGrp="1"/>
          </p:cNvSpPr>
          <p:nvPr>
            <p:ph type="sldNum" sz="quarter" idx="12"/>
          </p:nvPr>
        </p:nvSpPr>
        <p:spPr/>
        <p:txBody>
          <a:bodyPr/>
          <a:lstStyle/>
          <a:p>
            <a:fld id="{DDFF2563-9677-4CA2-9625-21C4E4B88632}" type="slidenum">
              <a:rPr lang="tr-TR" smtClean="0"/>
              <a:pPr/>
              <a:t>‹#›</a:t>
            </a:fld>
            <a:endParaRPr lang="tr-T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1C3D0E9-0A15-46BF-B571-23AAA94DA691}" type="datetime1">
              <a:rPr lang="tr-TR" smtClean="0"/>
              <a:t>17.10.2017</a:t>
            </a:fld>
            <a:endParaRPr lang="tr-TR"/>
          </a:p>
        </p:txBody>
      </p:sp>
      <p:sp>
        <p:nvSpPr>
          <p:cNvPr id="4" name="Footer Placeholder 3"/>
          <p:cNvSpPr>
            <a:spLocks noGrp="1"/>
          </p:cNvSpPr>
          <p:nvPr>
            <p:ph type="ftr" sz="quarter" idx="11"/>
          </p:nvPr>
        </p:nvSpPr>
        <p:spPr/>
        <p:txBody>
          <a:bodyPr/>
          <a:lstStyle/>
          <a:p>
            <a:r>
              <a:rPr lang="tr-TR" smtClean="0"/>
              <a:t>Psk.Dan.Nida ÖZALP</a:t>
            </a:r>
            <a:endParaRPr lang="tr-TR"/>
          </a:p>
        </p:txBody>
      </p:sp>
      <p:sp>
        <p:nvSpPr>
          <p:cNvPr id="5" name="Slide Number Placeholder 4"/>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3964A9-A61D-466F-B5B8-1E93C244544B}" type="datetime1">
              <a:rPr lang="tr-TR" smtClean="0"/>
              <a:t>17.10.2017</a:t>
            </a:fld>
            <a:endParaRPr lang="tr-TR"/>
          </a:p>
        </p:txBody>
      </p:sp>
      <p:sp>
        <p:nvSpPr>
          <p:cNvPr id="3" name="Footer Placeholder 2"/>
          <p:cNvSpPr>
            <a:spLocks noGrp="1"/>
          </p:cNvSpPr>
          <p:nvPr>
            <p:ph type="ftr" sz="quarter" idx="11"/>
          </p:nvPr>
        </p:nvSpPr>
        <p:spPr/>
        <p:txBody>
          <a:bodyPr/>
          <a:lstStyle/>
          <a:p>
            <a:r>
              <a:rPr lang="tr-TR" smtClean="0"/>
              <a:t>Psk.Dan.Nida ÖZALP</a:t>
            </a:r>
            <a:endParaRPr lang="tr-TR"/>
          </a:p>
        </p:txBody>
      </p:sp>
      <p:sp>
        <p:nvSpPr>
          <p:cNvPr id="4" name="Slide Number Placeholder 3"/>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A17BBE1-BD9F-4647-A5B6-47A3C372B4A9}" type="datetime1">
              <a:rPr lang="tr-TR" smtClean="0"/>
              <a:t>17.10.2017</a:t>
            </a:fld>
            <a:endParaRPr lang="tr-TR"/>
          </a:p>
        </p:txBody>
      </p:sp>
      <p:sp>
        <p:nvSpPr>
          <p:cNvPr id="6" name="Footer Placeholder 5"/>
          <p:cNvSpPr>
            <a:spLocks noGrp="1"/>
          </p:cNvSpPr>
          <p:nvPr>
            <p:ph type="ftr" sz="quarter" idx="11"/>
          </p:nvPr>
        </p:nvSpPr>
        <p:spPr/>
        <p:txBody>
          <a:bodyPr/>
          <a:lstStyle/>
          <a:p>
            <a:r>
              <a:rPr lang="tr-TR" smtClean="0"/>
              <a:t>Psk.Dan.Nida ÖZALP</a:t>
            </a:r>
            <a:endParaRPr lang="tr-TR"/>
          </a:p>
        </p:txBody>
      </p:sp>
      <p:sp>
        <p:nvSpPr>
          <p:cNvPr id="7" name="Slide Number Placeholder 6"/>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41889B6-F5E7-4D4C-A2E8-C84A9D971D74}" type="datetime1">
              <a:rPr lang="tr-TR" smtClean="0"/>
              <a:t>17.10.2017</a:t>
            </a:fld>
            <a:endParaRPr lang="tr-TR"/>
          </a:p>
        </p:txBody>
      </p:sp>
      <p:sp>
        <p:nvSpPr>
          <p:cNvPr id="6" name="Footer Placeholder 5"/>
          <p:cNvSpPr>
            <a:spLocks noGrp="1"/>
          </p:cNvSpPr>
          <p:nvPr>
            <p:ph type="ftr" sz="quarter" idx="11"/>
          </p:nvPr>
        </p:nvSpPr>
        <p:spPr/>
        <p:txBody>
          <a:bodyPr/>
          <a:lstStyle/>
          <a:p>
            <a:r>
              <a:rPr lang="tr-TR" smtClean="0"/>
              <a:t>Psk.Dan.Nida ÖZALP</a:t>
            </a:r>
            <a:endParaRPr lang="tr-TR"/>
          </a:p>
        </p:txBody>
      </p:sp>
      <p:sp>
        <p:nvSpPr>
          <p:cNvPr id="7" name="Slide Number Placeholder 6"/>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7F6DFDA-9313-4F5A-85C5-A0DFDF56A9F9}" type="datetime1">
              <a:rPr lang="tr-TR" smtClean="0"/>
              <a:t>17.10.2017</a:t>
            </a:fld>
            <a:endParaRPr lang="tr-TR"/>
          </a:p>
        </p:txBody>
      </p:sp>
      <p:sp>
        <p:nvSpPr>
          <p:cNvPr id="5" name="Footer Placeholder 4"/>
          <p:cNvSpPr>
            <a:spLocks noGrp="1"/>
          </p:cNvSpPr>
          <p:nvPr>
            <p:ph type="ftr" sz="quarter" idx="11"/>
          </p:nvPr>
        </p:nvSpPr>
        <p:spPr/>
        <p:txBody>
          <a:bodyPr/>
          <a:lstStyle/>
          <a:p>
            <a:r>
              <a:rPr lang="tr-TR" smtClean="0"/>
              <a:t>Psk.Dan.Nida ÖZALP</a:t>
            </a:r>
            <a:endParaRPr lang="tr-TR"/>
          </a:p>
        </p:txBody>
      </p:sp>
      <p:sp>
        <p:nvSpPr>
          <p:cNvPr id="6" name="Slide Number Placeholder 5"/>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D99587C-FF2B-4FD2-A5F4-52D3D7606C53}" type="datetime1">
              <a:rPr lang="tr-TR" smtClean="0"/>
              <a:t>17.10.2017</a:t>
            </a:fld>
            <a:endParaRPr lang="tr-TR"/>
          </a:p>
        </p:txBody>
      </p:sp>
      <p:sp>
        <p:nvSpPr>
          <p:cNvPr id="5" name="Footer Placeholder 4"/>
          <p:cNvSpPr>
            <a:spLocks noGrp="1"/>
          </p:cNvSpPr>
          <p:nvPr>
            <p:ph type="ftr" sz="quarter" idx="11"/>
          </p:nvPr>
        </p:nvSpPr>
        <p:spPr/>
        <p:txBody>
          <a:bodyPr/>
          <a:lstStyle/>
          <a:p>
            <a:r>
              <a:rPr lang="tr-TR" smtClean="0"/>
              <a:t>Psk.Dan.Nida ÖZALP</a:t>
            </a:r>
            <a:endParaRPr lang="tr-TR"/>
          </a:p>
        </p:txBody>
      </p:sp>
      <p:sp>
        <p:nvSpPr>
          <p:cNvPr id="6" name="Slide Number Placeholder 5"/>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smtClean="0"/>
              <a:t>Asıl başlık stili için tıklatın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B0FCC56-4347-4411-A2BB-DFB1DCD12FF4}" type="datetime1">
              <a:rPr lang="tr-TR" smtClean="0"/>
              <a:t>17.10.2017</a:t>
            </a:fld>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tr-TR" smtClean="0"/>
              <a:t>Psk.Dan.Nida ÖZALP</a:t>
            </a:r>
            <a:endParaRPr lang="tr-T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DFF2563-9677-4CA2-9625-21C4E4B88632}" type="slidenum">
              <a:rPr lang="tr-TR" smtClean="0"/>
              <a:pPr/>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2BBD926-7AE7-441D-B0E9-1F32CCB8CEC4}" type="datetime1">
              <a:rPr lang="tr-TR" smtClean="0"/>
              <a:t>17.10.2017</a:t>
            </a:fld>
            <a:endParaRPr lang="tr-TR"/>
          </a:p>
        </p:txBody>
      </p:sp>
      <p:sp>
        <p:nvSpPr>
          <p:cNvPr id="5" name="Footer Placeholder 4"/>
          <p:cNvSpPr>
            <a:spLocks noGrp="1"/>
          </p:cNvSpPr>
          <p:nvPr>
            <p:ph type="ftr" sz="quarter" idx="11"/>
          </p:nvPr>
        </p:nvSpPr>
        <p:spPr/>
        <p:txBody>
          <a:bodyPr/>
          <a:lstStyle/>
          <a:p>
            <a:r>
              <a:rPr lang="tr-TR" smtClean="0"/>
              <a:t>Psk.Dan.Nida ÖZALP</a:t>
            </a:r>
            <a:endParaRPr lang="tr-TR"/>
          </a:p>
        </p:txBody>
      </p:sp>
      <p:sp>
        <p:nvSpPr>
          <p:cNvPr id="6" name="Slide Number Placeholder 5"/>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extLst/>
          </a:lstStyle>
          <a:p>
            <a:fld id="{68E626FD-841C-4FC0-8ADB-AAFE7AB04C7A}" type="datetime1">
              <a:rPr lang="tr-TR" smtClean="0"/>
              <a:t>17.10.2017</a:t>
            </a:fld>
            <a:endParaRPr lang="tr-TR"/>
          </a:p>
        </p:txBody>
      </p:sp>
      <p:sp>
        <p:nvSpPr>
          <p:cNvPr id="6" name="5 Altbilgi Yer Tutucusu"/>
          <p:cNvSpPr>
            <a:spLocks noGrp="1"/>
          </p:cNvSpPr>
          <p:nvPr>
            <p:ph type="ftr" sz="quarter" idx="11"/>
          </p:nvPr>
        </p:nvSpPr>
        <p:spPr/>
        <p:txBody>
          <a:bodyPr/>
          <a:lstStyle>
            <a:extLst/>
          </a:lstStyle>
          <a:p>
            <a:r>
              <a:rPr lang="tr-TR" smtClean="0"/>
              <a:t>Psk.Dan.Nida ÖZALP</a:t>
            </a:r>
            <a:endParaRPr lang="tr-TR"/>
          </a:p>
        </p:txBody>
      </p:sp>
      <p:sp>
        <p:nvSpPr>
          <p:cNvPr id="7" name="6 Slayt Numarası Yer Tutucusu"/>
          <p:cNvSpPr>
            <a:spLocks noGrp="1"/>
          </p:cNvSpPr>
          <p:nvPr>
            <p:ph type="sldNum" sz="quarter" idx="12"/>
          </p:nvPr>
        </p:nvSpPr>
        <p:spPr/>
        <p:txBody>
          <a:bodyPr/>
          <a:lstStyle>
            <a:extLst/>
          </a:lstStyle>
          <a:p>
            <a:fld id="{DDFF2563-9677-4CA2-9625-21C4E4B88632}"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D3DD373-06A9-40B0-BD48-8B313EBBDA5C}" type="datetime1">
              <a:rPr lang="tr-TR" smtClean="0"/>
              <a:t>17.10.2017</a:t>
            </a:fld>
            <a:endParaRPr lang="tr-TR"/>
          </a:p>
        </p:txBody>
      </p:sp>
      <p:sp>
        <p:nvSpPr>
          <p:cNvPr id="5" name="Footer Placeholder 4"/>
          <p:cNvSpPr>
            <a:spLocks noGrp="1"/>
          </p:cNvSpPr>
          <p:nvPr>
            <p:ph type="ftr" sz="quarter" idx="11"/>
          </p:nvPr>
        </p:nvSpPr>
        <p:spPr/>
        <p:txBody>
          <a:bodyPr/>
          <a:lstStyle/>
          <a:p>
            <a:r>
              <a:rPr lang="tr-TR" smtClean="0"/>
              <a:t>Psk.Dan.Nida ÖZALP</a:t>
            </a:r>
            <a:endParaRPr lang="tr-TR"/>
          </a:p>
        </p:txBody>
      </p:sp>
      <p:sp>
        <p:nvSpPr>
          <p:cNvPr id="6" name="Slide Number Placeholder 5"/>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8DB4242C-FEB1-4281-9009-55DBE9204F0D}" type="datetime1">
              <a:rPr lang="tr-TR" smtClean="0"/>
              <a:t>17.10.2017</a:t>
            </a:fld>
            <a:endParaRPr lang="tr-TR"/>
          </a:p>
        </p:txBody>
      </p:sp>
      <p:sp>
        <p:nvSpPr>
          <p:cNvPr id="6" name="Footer Placeholder 5"/>
          <p:cNvSpPr>
            <a:spLocks noGrp="1"/>
          </p:cNvSpPr>
          <p:nvPr>
            <p:ph type="ftr" sz="quarter" idx="11"/>
          </p:nvPr>
        </p:nvSpPr>
        <p:spPr/>
        <p:txBody>
          <a:bodyPr/>
          <a:lstStyle/>
          <a:p>
            <a:r>
              <a:rPr lang="tr-TR" smtClean="0"/>
              <a:t>Psk.Dan.Nida ÖZALP</a:t>
            </a:r>
            <a:endParaRPr lang="tr-TR"/>
          </a:p>
        </p:txBody>
      </p:sp>
      <p:sp>
        <p:nvSpPr>
          <p:cNvPr id="7" name="Slide Number Placeholder 6"/>
          <p:cNvSpPr>
            <a:spLocks noGrp="1"/>
          </p:cNvSpPr>
          <p:nvPr>
            <p:ph type="sldNum" sz="quarter" idx="12"/>
          </p:nvPr>
        </p:nvSpPr>
        <p:spPr/>
        <p:txBody>
          <a:bodyPr/>
          <a:lstStyle/>
          <a:p>
            <a:fld id="{DDFF2563-9677-4CA2-9625-21C4E4B88632}" type="slidenum">
              <a:rPr lang="tr-TR" smtClean="0"/>
              <a:pPr/>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B759D71-7058-402D-88BE-75D764013600}" type="datetime1">
              <a:rPr lang="tr-TR" smtClean="0"/>
              <a:t>17.10.2017</a:t>
            </a:fld>
            <a:endParaRPr lang="tr-TR"/>
          </a:p>
        </p:txBody>
      </p:sp>
      <p:sp>
        <p:nvSpPr>
          <p:cNvPr id="8" name="Footer Placeholder 7"/>
          <p:cNvSpPr>
            <a:spLocks noGrp="1"/>
          </p:cNvSpPr>
          <p:nvPr>
            <p:ph type="ftr" sz="quarter" idx="11"/>
          </p:nvPr>
        </p:nvSpPr>
        <p:spPr/>
        <p:txBody>
          <a:bodyPr/>
          <a:lstStyle/>
          <a:p>
            <a:r>
              <a:rPr lang="tr-TR" smtClean="0"/>
              <a:t>Psk.Dan.Nida ÖZALP</a:t>
            </a:r>
            <a:endParaRPr lang="tr-TR"/>
          </a:p>
        </p:txBody>
      </p:sp>
      <p:sp>
        <p:nvSpPr>
          <p:cNvPr id="9" name="Slide Number Placeholder 8"/>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829C7680-6E0D-4C5D-9B1A-912DCA069F29}" type="datetime1">
              <a:rPr lang="tr-TR" smtClean="0"/>
              <a:t>17.10.2017</a:t>
            </a:fld>
            <a:endParaRPr lang="tr-TR"/>
          </a:p>
        </p:txBody>
      </p:sp>
      <p:sp>
        <p:nvSpPr>
          <p:cNvPr id="4" name="Footer Placeholder 3"/>
          <p:cNvSpPr>
            <a:spLocks noGrp="1"/>
          </p:cNvSpPr>
          <p:nvPr>
            <p:ph type="ftr" sz="quarter" idx="11"/>
          </p:nvPr>
        </p:nvSpPr>
        <p:spPr/>
        <p:txBody>
          <a:bodyPr/>
          <a:lstStyle/>
          <a:p>
            <a:r>
              <a:rPr lang="tr-TR" smtClean="0"/>
              <a:t>Psk.Dan.Nida ÖZALP</a:t>
            </a:r>
            <a:endParaRPr lang="tr-TR"/>
          </a:p>
        </p:txBody>
      </p:sp>
      <p:sp>
        <p:nvSpPr>
          <p:cNvPr id="5" name="Slide Number Placeholder 4"/>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B5CCE-CC8B-42F4-8F53-0A32B087AB89}" type="datetime1">
              <a:rPr lang="tr-TR" smtClean="0"/>
              <a:t>17.10.2017</a:t>
            </a:fld>
            <a:endParaRPr lang="tr-TR"/>
          </a:p>
        </p:txBody>
      </p:sp>
      <p:sp>
        <p:nvSpPr>
          <p:cNvPr id="3" name="Footer Placeholder 2"/>
          <p:cNvSpPr>
            <a:spLocks noGrp="1"/>
          </p:cNvSpPr>
          <p:nvPr>
            <p:ph type="ftr" sz="quarter" idx="11"/>
          </p:nvPr>
        </p:nvSpPr>
        <p:spPr/>
        <p:txBody>
          <a:bodyPr/>
          <a:lstStyle/>
          <a:p>
            <a:r>
              <a:rPr lang="tr-TR" smtClean="0"/>
              <a:t>Psk.Dan.Nida ÖZALP</a:t>
            </a:r>
            <a:endParaRPr lang="tr-TR"/>
          </a:p>
        </p:txBody>
      </p:sp>
      <p:sp>
        <p:nvSpPr>
          <p:cNvPr id="4" name="Slide Number Placeholder 3"/>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444C566-B77D-4EFA-A167-32B1B3728FAC}" type="datetime1">
              <a:rPr lang="tr-TR" smtClean="0"/>
              <a:t>17.10.2017</a:t>
            </a:fld>
            <a:endParaRPr lang="tr-TR"/>
          </a:p>
        </p:txBody>
      </p:sp>
      <p:sp>
        <p:nvSpPr>
          <p:cNvPr id="7" name="Slide Number Placeholder 6"/>
          <p:cNvSpPr>
            <a:spLocks noGrp="1"/>
          </p:cNvSpPr>
          <p:nvPr>
            <p:ph type="sldNum" sz="quarter" idx="12"/>
          </p:nvPr>
        </p:nvSpPr>
        <p:spPr/>
        <p:txBody>
          <a:bodyPr/>
          <a:lstStyle/>
          <a:p>
            <a:fld id="{DDFF2563-9677-4CA2-9625-21C4E4B88632}" type="slidenum">
              <a:rPr lang="tr-TR" smtClean="0"/>
              <a:pPr/>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tr-TR" smtClean="0"/>
              <a:t>Psk.Dan.Nida ÖZALP</a:t>
            </a:r>
            <a:endParaRPr lang="tr-T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tr-TR" smtClean="0"/>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4A19123-CC26-49A3-89FC-DA22AFD800E6}" type="datetime1">
              <a:rPr lang="tr-TR" smtClean="0"/>
              <a:t>17.10.2017</a:t>
            </a:fld>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tr-TR" smtClean="0"/>
              <a:t>Psk.Dan.Nida ÖZALP</a:t>
            </a:r>
            <a:endParaRPr lang="tr-TR"/>
          </a:p>
        </p:txBody>
      </p:sp>
      <p:sp>
        <p:nvSpPr>
          <p:cNvPr id="7" name="Slide Number Placeholder 6"/>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830651B-CF35-4326-BDA4-28230CCD977E}" type="datetime1">
              <a:rPr lang="tr-TR" smtClean="0"/>
              <a:t>17.10.2017</a:t>
            </a:fld>
            <a:endParaRPr lang="tr-TR"/>
          </a:p>
        </p:txBody>
      </p:sp>
      <p:sp>
        <p:nvSpPr>
          <p:cNvPr id="5" name="Footer Placeholder 4"/>
          <p:cNvSpPr>
            <a:spLocks noGrp="1"/>
          </p:cNvSpPr>
          <p:nvPr>
            <p:ph type="ftr" sz="quarter" idx="11"/>
          </p:nvPr>
        </p:nvSpPr>
        <p:spPr/>
        <p:txBody>
          <a:bodyPr/>
          <a:lstStyle/>
          <a:p>
            <a:r>
              <a:rPr lang="tr-TR" smtClean="0"/>
              <a:t>Psk.Dan.Nida ÖZALP</a:t>
            </a:r>
            <a:endParaRPr lang="tr-TR"/>
          </a:p>
        </p:txBody>
      </p:sp>
      <p:sp>
        <p:nvSpPr>
          <p:cNvPr id="6" name="Slide Number Placeholder 5"/>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3662AB0-D872-47CD-997B-2DC8E3D978C9}" type="datetime1">
              <a:rPr lang="tr-TR" smtClean="0"/>
              <a:t>17.10.2017</a:t>
            </a:fld>
            <a:endParaRPr lang="tr-TR"/>
          </a:p>
        </p:txBody>
      </p:sp>
      <p:sp>
        <p:nvSpPr>
          <p:cNvPr id="5" name="Footer Placeholder 4"/>
          <p:cNvSpPr>
            <a:spLocks noGrp="1"/>
          </p:cNvSpPr>
          <p:nvPr>
            <p:ph type="ftr" sz="quarter" idx="11"/>
          </p:nvPr>
        </p:nvSpPr>
        <p:spPr/>
        <p:txBody>
          <a:bodyPr/>
          <a:lstStyle/>
          <a:p>
            <a:r>
              <a:rPr lang="tr-TR" smtClean="0"/>
              <a:t>Psk.Dan.Nida ÖZALP</a:t>
            </a:r>
            <a:endParaRPr lang="tr-TR"/>
          </a:p>
        </p:txBody>
      </p:sp>
      <p:sp>
        <p:nvSpPr>
          <p:cNvPr id="6" name="Slide Number Placeholder 5"/>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661B3F77-520B-4B98-B2A7-F4C21133AAC5}" type="datetime1">
              <a:rPr lang="tr-TR" smtClean="0"/>
              <a:t>17.10.2017</a:t>
            </a:fld>
            <a:endParaRPr lang="tr-TR"/>
          </a:p>
        </p:txBody>
      </p:sp>
      <p:sp>
        <p:nvSpPr>
          <p:cNvPr id="5" name="Footer Placeholder 4"/>
          <p:cNvSpPr>
            <a:spLocks noGrp="1"/>
          </p:cNvSpPr>
          <p:nvPr>
            <p:ph type="ftr" sz="quarter" idx="11"/>
          </p:nvPr>
        </p:nvSpPr>
        <p:spPr/>
        <p:txBody>
          <a:bodyPr/>
          <a:lstStyle/>
          <a:p>
            <a:r>
              <a:rPr lang="tr-TR" smtClean="0"/>
              <a:t>Psk.Dan.Nida ÖZALP</a:t>
            </a:r>
            <a:endParaRPr lang="tr-TR"/>
          </a:p>
        </p:txBody>
      </p:sp>
      <p:sp>
        <p:nvSpPr>
          <p:cNvPr id="6" name="Slide Number Placeholder 5"/>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3BA76B3F-6A72-4125-9B57-B2860214FAD7}" type="datetime1">
              <a:rPr lang="tr-TR" smtClean="0"/>
              <a:t>17.10.2017</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tr-TR" smtClean="0"/>
              <a:t>Psk.Dan.Nida ÖZALP</a:t>
            </a:r>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DDFF2563-9677-4CA2-9625-21C4E4B88632}" type="slidenum">
              <a:rPr lang="tr-TR" smtClean="0"/>
              <a:pPr/>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9BB2E27-A135-4277-854F-52CABCF77EFB}" type="datetime1">
              <a:rPr lang="tr-TR" smtClean="0"/>
              <a:t>17.10.2017</a:t>
            </a:fld>
            <a:endParaRPr lang="tr-TR"/>
          </a:p>
        </p:txBody>
      </p:sp>
      <p:sp>
        <p:nvSpPr>
          <p:cNvPr id="5" name="Footer Placeholder 4"/>
          <p:cNvSpPr>
            <a:spLocks noGrp="1"/>
          </p:cNvSpPr>
          <p:nvPr>
            <p:ph type="ftr" sz="quarter" idx="11"/>
          </p:nvPr>
        </p:nvSpPr>
        <p:spPr/>
        <p:txBody>
          <a:bodyPr/>
          <a:lstStyle/>
          <a:p>
            <a:r>
              <a:rPr lang="tr-TR" smtClean="0"/>
              <a:t>Psk.Dan.Nida ÖZALP</a:t>
            </a:r>
            <a:endParaRPr lang="tr-TR"/>
          </a:p>
        </p:txBody>
      </p:sp>
      <p:sp>
        <p:nvSpPr>
          <p:cNvPr id="6" name="Slide Number Placeholder 5"/>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BA309A0F-4B64-4F50-975C-D1BA2964CBCF}" type="datetime1">
              <a:rPr lang="tr-TR" smtClean="0"/>
              <a:t>17.10.2017</a:t>
            </a:fld>
            <a:endParaRPr lang="tr-TR"/>
          </a:p>
        </p:txBody>
      </p:sp>
      <p:sp>
        <p:nvSpPr>
          <p:cNvPr id="5" name="Footer Placeholder 4"/>
          <p:cNvSpPr>
            <a:spLocks noGrp="1"/>
          </p:cNvSpPr>
          <p:nvPr>
            <p:ph type="ftr" sz="quarter" idx="11"/>
          </p:nvPr>
        </p:nvSpPr>
        <p:spPr/>
        <p:txBody>
          <a:bodyPr/>
          <a:lstStyle/>
          <a:p>
            <a:r>
              <a:rPr lang="tr-TR" smtClean="0"/>
              <a:t>Psk.Dan.Nida ÖZALP</a:t>
            </a:r>
            <a:endParaRPr lang="tr-TR"/>
          </a:p>
        </p:txBody>
      </p:sp>
      <p:sp>
        <p:nvSpPr>
          <p:cNvPr id="6" name="Slide Number Placeholder 5"/>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A1E0814-789A-46F2-92E7-3EB0578DD2CE}" type="datetime1">
              <a:rPr lang="tr-TR" smtClean="0"/>
              <a:t>17.10.2017</a:t>
            </a:fld>
            <a:endParaRPr lang="tr-TR"/>
          </a:p>
        </p:txBody>
      </p:sp>
      <p:sp>
        <p:nvSpPr>
          <p:cNvPr id="6" name="Footer Placeholder 5"/>
          <p:cNvSpPr>
            <a:spLocks noGrp="1"/>
          </p:cNvSpPr>
          <p:nvPr>
            <p:ph type="ftr" sz="quarter" idx="11"/>
          </p:nvPr>
        </p:nvSpPr>
        <p:spPr/>
        <p:txBody>
          <a:bodyPr/>
          <a:lstStyle/>
          <a:p>
            <a:r>
              <a:rPr lang="tr-TR" smtClean="0"/>
              <a:t>Psk.Dan.Nida ÖZALP</a:t>
            </a:r>
            <a:endParaRPr lang="tr-TR"/>
          </a:p>
        </p:txBody>
      </p:sp>
      <p:sp>
        <p:nvSpPr>
          <p:cNvPr id="7" name="Slide Number Placeholder 6"/>
          <p:cNvSpPr>
            <a:spLocks noGrp="1"/>
          </p:cNvSpPr>
          <p:nvPr>
            <p:ph type="sldNum" sz="quarter" idx="12"/>
          </p:nvPr>
        </p:nvSpPr>
        <p:spPr/>
        <p:txBody>
          <a:bodyPr/>
          <a:lstStyle/>
          <a:p>
            <a:fld id="{DDFF2563-9677-4CA2-9625-21C4E4B88632}" type="slidenum">
              <a:rPr lang="tr-TR" smtClean="0"/>
              <a:pPr/>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8848D4B-8A91-4A05-A869-87D42C405F48}" type="datetime1">
              <a:rPr lang="tr-TR" smtClean="0"/>
              <a:t>17.10.2017</a:t>
            </a:fld>
            <a:endParaRPr lang="tr-TR"/>
          </a:p>
        </p:txBody>
      </p:sp>
      <p:sp>
        <p:nvSpPr>
          <p:cNvPr id="8" name="Footer Placeholder 7"/>
          <p:cNvSpPr>
            <a:spLocks noGrp="1"/>
          </p:cNvSpPr>
          <p:nvPr>
            <p:ph type="ftr" sz="quarter" idx="11"/>
          </p:nvPr>
        </p:nvSpPr>
        <p:spPr/>
        <p:txBody>
          <a:bodyPr/>
          <a:lstStyle/>
          <a:p>
            <a:r>
              <a:rPr lang="tr-TR" smtClean="0"/>
              <a:t>Psk.Dan.Nida ÖZALP</a:t>
            </a:r>
            <a:endParaRPr lang="tr-TR"/>
          </a:p>
        </p:txBody>
      </p:sp>
      <p:sp>
        <p:nvSpPr>
          <p:cNvPr id="9" name="Slide Number Placeholder 8"/>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CA3C699C-C69E-48B0-B669-7C6118DD894C}" type="datetime1">
              <a:rPr lang="tr-TR" smtClean="0"/>
              <a:t>17.10.2017</a:t>
            </a:fld>
            <a:endParaRPr lang="tr-TR"/>
          </a:p>
        </p:txBody>
      </p:sp>
      <p:sp>
        <p:nvSpPr>
          <p:cNvPr id="4" name="Footer Placeholder 3"/>
          <p:cNvSpPr>
            <a:spLocks noGrp="1"/>
          </p:cNvSpPr>
          <p:nvPr>
            <p:ph type="ftr" sz="quarter" idx="11"/>
          </p:nvPr>
        </p:nvSpPr>
        <p:spPr/>
        <p:txBody>
          <a:bodyPr/>
          <a:lstStyle/>
          <a:p>
            <a:r>
              <a:rPr lang="tr-TR" smtClean="0"/>
              <a:t>Psk.Dan.Nida ÖZALP</a:t>
            </a:r>
            <a:endParaRPr lang="tr-TR"/>
          </a:p>
        </p:txBody>
      </p:sp>
      <p:sp>
        <p:nvSpPr>
          <p:cNvPr id="5" name="Slide Number Placeholder 4"/>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9AB2F-785A-4F9E-A5CC-3B3795BB572F}" type="datetime1">
              <a:rPr lang="tr-TR" smtClean="0"/>
              <a:t>17.10.2017</a:t>
            </a:fld>
            <a:endParaRPr lang="tr-TR"/>
          </a:p>
        </p:txBody>
      </p:sp>
      <p:sp>
        <p:nvSpPr>
          <p:cNvPr id="3" name="Footer Placeholder 2"/>
          <p:cNvSpPr>
            <a:spLocks noGrp="1"/>
          </p:cNvSpPr>
          <p:nvPr>
            <p:ph type="ftr" sz="quarter" idx="11"/>
          </p:nvPr>
        </p:nvSpPr>
        <p:spPr/>
        <p:txBody>
          <a:bodyPr/>
          <a:lstStyle/>
          <a:p>
            <a:r>
              <a:rPr lang="tr-TR" smtClean="0"/>
              <a:t>Psk.Dan.Nida ÖZALP</a:t>
            </a:r>
            <a:endParaRPr lang="tr-TR"/>
          </a:p>
        </p:txBody>
      </p:sp>
      <p:sp>
        <p:nvSpPr>
          <p:cNvPr id="4" name="Slide Number Placeholder 3"/>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9A31B16E-CDA3-4460-8C72-A20602D1DDD0}" type="datetime1">
              <a:rPr lang="tr-TR" smtClean="0"/>
              <a:t>17.10.2017</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r>
              <a:rPr lang="tr-TR" smtClean="0"/>
              <a:t>Psk.Dan.Nida ÖZALP</a:t>
            </a:r>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DFF2563-9677-4CA2-9625-21C4E4B88632}" type="slidenum">
              <a:rPr lang="tr-TR" smtClean="0"/>
              <a:pPr/>
              <a:t>‹#›</a:t>
            </a:fld>
            <a:endParaRPr lang="tr-T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64DBF43-DDC0-494B-9CD5-0EDDD64C98F5}" type="datetime1">
              <a:rPr lang="tr-TR" smtClean="0"/>
              <a:t>17.10.2017</a:t>
            </a:fld>
            <a:endParaRPr lang="tr-TR"/>
          </a:p>
        </p:txBody>
      </p:sp>
      <p:sp>
        <p:nvSpPr>
          <p:cNvPr id="6" name="Footer Placeholder 5"/>
          <p:cNvSpPr>
            <a:spLocks noGrp="1"/>
          </p:cNvSpPr>
          <p:nvPr>
            <p:ph type="ftr" sz="quarter" idx="11"/>
          </p:nvPr>
        </p:nvSpPr>
        <p:spPr/>
        <p:txBody>
          <a:bodyPr/>
          <a:lstStyle/>
          <a:p>
            <a:r>
              <a:rPr lang="tr-TR" smtClean="0"/>
              <a:t>Psk.Dan.Nida ÖZALP</a:t>
            </a:r>
            <a:endParaRPr lang="tr-TR"/>
          </a:p>
        </p:txBody>
      </p:sp>
      <p:sp>
        <p:nvSpPr>
          <p:cNvPr id="7" name="Slide Number Placeholder 6"/>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69F94242-E919-4A01-A115-08D5E298F699}" type="datetime1">
              <a:rPr lang="tr-TR" smtClean="0"/>
              <a:t>17.10.2017</a:t>
            </a:fld>
            <a:endParaRPr lang="tr-TR"/>
          </a:p>
        </p:txBody>
      </p:sp>
      <p:sp>
        <p:nvSpPr>
          <p:cNvPr id="5" name="Footer Placeholder 4"/>
          <p:cNvSpPr>
            <a:spLocks noGrp="1"/>
          </p:cNvSpPr>
          <p:nvPr>
            <p:ph type="ftr" sz="quarter" idx="11"/>
          </p:nvPr>
        </p:nvSpPr>
        <p:spPr/>
        <p:txBody>
          <a:bodyPr/>
          <a:lstStyle/>
          <a:p>
            <a:r>
              <a:rPr lang="tr-TR" smtClean="0"/>
              <a:t>Psk.Dan.Nida ÖZALP</a:t>
            </a:r>
            <a:endParaRPr lang="tr-TR"/>
          </a:p>
        </p:txBody>
      </p:sp>
      <p:sp>
        <p:nvSpPr>
          <p:cNvPr id="6" name="Slide Number Placeholder 5"/>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05E5433-9DF0-4D3E-AAF7-8FF985E77E97}" type="datetime1">
              <a:rPr lang="tr-TR" smtClean="0"/>
              <a:t>17.10.2017</a:t>
            </a:fld>
            <a:endParaRPr lang="tr-TR"/>
          </a:p>
        </p:txBody>
      </p:sp>
      <p:sp>
        <p:nvSpPr>
          <p:cNvPr id="5" name="Footer Placeholder 4"/>
          <p:cNvSpPr>
            <a:spLocks noGrp="1"/>
          </p:cNvSpPr>
          <p:nvPr>
            <p:ph type="ftr" sz="quarter" idx="11"/>
          </p:nvPr>
        </p:nvSpPr>
        <p:spPr/>
        <p:txBody>
          <a:bodyPr/>
          <a:lstStyle/>
          <a:p>
            <a:r>
              <a:rPr lang="tr-TR" smtClean="0"/>
              <a:t>Psk.Dan.Nida ÖZALP</a:t>
            </a:r>
            <a:endParaRPr lang="tr-TR"/>
          </a:p>
        </p:txBody>
      </p:sp>
      <p:sp>
        <p:nvSpPr>
          <p:cNvPr id="6" name="Slide Number Placeholder 5"/>
          <p:cNvSpPr>
            <a:spLocks noGrp="1"/>
          </p:cNvSpPr>
          <p:nvPr>
            <p:ph type="sldNum" sz="quarter" idx="12"/>
          </p:nvPr>
        </p:nvSpPr>
        <p:spPr/>
        <p:txBody>
          <a:bodyPr/>
          <a:lstStyle/>
          <a:p>
            <a:fld id="{DDFF2563-9677-4CA2-9625-21C4E4B88632}"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D2487CA-508D-4A32-B23F-0358A0601A97}" type="datetime1">
              <a:rPr lang="tr-TR" smtClean="0"/>
              <a:t>17.10.2017</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tr-TR" smtClean="0"/>
              <a:t>Psk.Dan.Nida ÖZALP</a:t>
            </a:r>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DFF2563-9677-4CA2-9625-21C4E4B8863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47389B93-22B4-4662-98A4-E4EF2167E200}" type="datetime1">
              <a:rPr lang="tr-TR" smtClean="0"/>
              <a:t>17.10.2017</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r>
              <a:rPr lang="tr-TR" smtClean="0"/>
              <a:t>Psk.Dan.Nida ÖZALP</a:t>
            </a:r>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DDFF2563-9677-4CA2-9625-21C4E4B8863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hd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Yuvarlatılmış Dikdörtgen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Başlık Yer Tutucus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914108B-193E-45C6-ACA7-8189EAEAA317}" type="datetime1">
              <a:rPr lang="tr-TR" smtClean="0"/>
              <a:t>17.10.2017</a:t>
            </a:fld>
            <a:endParaRPr lang="tr-TR"/>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tr-TR" smtClean="0"/>
              <a:t>Psk.Dan.Nida ÖZALP</a:t>
            </a:r>
            <a:endParaRPr lang="tr-TR"/>
          </a:p>
        </p:txBody>
      </p:sp>
      <p:sp>
        <p:nvSpPr>
          <p:cNvPr id="23" name="Slayt Numarası Yer Tutucus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DFF2563-9677-4CA2-9625-21C4E4B8863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80F8F23-5BB5-49F7-B0AC-A20B8D037EA3}" type="datetime1">
              <a:rPr lang="tr-TR" smtClean="0"/>
              <a:t>17.10.2017</a:t>
            </a:fld>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tr-TR" smtClean="0"/>
              <a:t>Psk.Dan.Nida ÖZALP</a:t>
            </a:r>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DFF2563-9677-4CA2-9625-21C4E4B8863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iming>
    <p:tnLst>
      <p:par>
        <p:cTn id="1" dur="indefinite" restart="never" nodeType="tmRoot"/>
      </p:par>
    </p:tnLst>
  </p:timing>
  <p:hf hd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07C8F74B-89BE-4731-BD35-9B6112A349AC}" type="datetime1">
              <a:rPr lang="tr-TR" smtClean="0"/>
              <a:t>17.10.2017</a:t>
            </a:fld>
            <a:endParaRPr lang="tr-T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smtClean="0"/>
              <a:t>Psk.Dan.Nida ÖZALP</a:t>
            </a:r>
            <a:endParaRPr lang="tr-T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DFF2563-9677-4CA2-9625-21C4E4B88632}"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419F7D0-DE3F-472A-AAE8-BABC9DBACE8C}" type="datetime1">
              <a:rPr lang="tr-TR" smtClean="0"/>
              <a:t>17.10.2017</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tr-TR" smtClean="0"/>
              <a:t>Psk.Dan.Nida ÖZALP</a:t>
            </a:r>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DFF2563-9677-4CA2-9625-21C4E4B88632}"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Yuvarlatılmış Dikdörtgen"/>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Başlık Yer Tutucusu"/>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tr-TR" smtClean="0"/>
              <a:t>Asıl başlık stili için tıklatın</a:t>
            </a:r>
            <a:endParaRPr kumimoji="0" lang="en-US"/>
          </a:p>
        </p:txBody>
      </p:sp>
      <p:sp>
        <p:nvSpPr>
          <p:cNvPr id="4" name="3 Metin Yer Tutucusu"/>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5" name="24 Veri Yer Tutucusu"/>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0FD71BA-D2F8-42AE-8F03-0A80266BE6C6}" type="datetime1">
              <a:rPr lang="tr-TR" smtClean="0"/>
              <a:t>17.10.2017</a:t>
            </a:fld>
            <a:endParaRPr lang="tr-TR"/>
          </a:p>
        </p:txBody>
      </p:sp>
      <p:sp>
        <p:nvSpPr>
          <p:cNvPr id="18" name="17 Altbilgi Yer Tutucusu"/>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r>
              <a:rPr lang="tr-TR" smtClean="0"/>
              <a:t>Psk.Dan.Nida ÖZALP</a:t>
            </a:r>
            <a:endParaRPr lang="tr-TR"/>
          </a:p>
        </p:txBody>
      </p:sp>
      <p:sp>
        <p:nvSpPr>
          <p:cNvPr id="5" name="4 Slayt Numarası Yer Tutucusu"/>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DFF2563-9677-4CA2-9625-21C4E4B8863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hd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132C0E9-79D8-4102-938F-3CCF7C3759A1}" type="datetime1">
              <a:rPr lang="tr-TR" smtClean="0"/>
              <a:t>17.10.2017</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tr-TR" smtClean="0"/>
              <a:t>Psk.Dan.Nida ÖZALP</a:t>
            </a:r>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DFF2563-9677-4CA2-9625-21C4E4B8863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94115-43E0-4E35-86C3-CAF769423E85}" type="datetime1">
              <a:rPr lang="tr-TR" smtClean="0"/>
              <a:t>17.10.2017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Psk.Dan.Nida ÖZALP</a:t>
            </a: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F2563-9677-4CA2-9625-21C4E4B8863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Başlık Yer Tutucusu"/>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tr-TR" smtClean="0"/>
              <a:t>Asıl başlık stili için tıklatın</a:t>
            </a:r>
            <a:endParaRPr kumimoji="0" lang="en-US"/>
          </a:p>
        </p:txBody>
      </p:sp>
      <p:sp>
        <p:nvSpPr>
          <p:cNvPr id="31" name="30 Metin Yer Tutucusu"/>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7" name="26 Veri Yer Tutucusu"/>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A1C9F5D-97CE-4084-A801-34AFFC9DC5B1}" type="datetime1">
              <a:rPr lang="tr-TR" smtClean="0"/>
              <a:t>17.10.2017</a:t>
            </a:fld>
            <a:endParaRPr lang="tr-TR"/>
          </a:p>
        </p:txBody>
      </p:sp>
      <p:sp>
        <p:nvSpPr>
          <p:cNvPr id="4" name="3 Altbilgi Yer Tutucusu"/>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tr-TR" smtClean="0"/>
              <a:t>Psk.Dan.Nida ÖZALP</a:t>
            </a:r>
            <a:endParaRPr lang="tr-TR"/>
          </a:p>
        </p:txBody>
      </p:sp>
      <p:sp>
        <p:nvSpPr>
          <p:cNvPr id="16" name="15 Slayt Numarası Yer Tutucusu"/>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DFF2563-9677-4CA2-9625-21C4E4B8863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Dikdörtgen"/>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Dikdörtgen"/>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Dikdörtgen"/>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Yuvarlatılmış Dikdörtgen"/>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Yuvarlatılmış Dikdörtgen"/>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Dikdörtgen"/>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Dikdörtgen"/>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Dikdörtgen"/>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Dikdörtgen"/>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Dikdörtgen"/>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457200" y="1143000"/>
            <a:ext cx="8229600" cy="10668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169B6C2-6B43-4CF5-9C1C-10D751C49C95}" type="datetime1">
              <a:rPr lang="tr-TR" smtClean="0"/>
              <a:t>17.10.2017</a:t>
            </a:fld>
            <a:endParaRPr lang="tr-TR"/>
          </a:p>
        </p:txBody>
      </p:sp>
      <p:sp>
        <p:nvSpPr>
          <p:cNvPr id="3" name="2 Altbilgi Yer Tutucusu"/>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tr-TR" smtClean="0"/>
              <a:t>Psk.Dan.Nida ÖZALP</a:t>
            </a:r>
            <a:endParaRPr lang="tr-TR"/>
          </a:p>
        </p:txBody>
      </p:sp>
      <p:sp>
        <p:nvSpPr>
          <p:cNvPr id="23" name="22 Slayt Numarası Yer Tutucusu"/>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DFF2563-9677-4CA2-9625-21C4E4B8863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4489368-06BD-4C9E-ADFA-83F884987B93}" type="datetime1">
              <a:rPr lang="tr-TR" smtClean="0"/>
              <a:t>17.10.2017</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tr-TR" smtClean="0"/>
              <a:t>Psk.Dan.Nida ÖZALP</a:t>
            </a:r>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DFF2563-9677-4CA2-9625-21C4E4B88632}"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788AB9B-E8C3-464B-857E-5E32E8B00705}" type="datetime1">
              <a:rPr lang="tr-TR" smtClean="0"/>
              <a:t>17.10.2017</a:t>
            </a:fld>
            <a:endParaRPr lang="tr-T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tr-TR" smtClean="0"/>
              <a:t>Psk.Dan.Nida ÖZALP</a:t>
            </a:r>
            <a:endParaRPr lang="tr-T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DFF2563-9677-4CA2-9625-21C4E4B88632}" type="slidenum">
              <a:rPr lang="tr-TR" smtClean="0"/>
              <a:pPr/>
              <a:t>‹#›</a:t>
            </a:fld>
            <a:endParaRPr lang="tr-T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BF7BCB0-31A3-423A-BD59-9A48E6763B06}" type="datetime1">
              <a:rPr lang="tr-TR" smtClean="0"/>
              <a:t>17.10.2017</a:t>
            </a:fld>
            <a:endParaRPr lang="tr-T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tr-TR" smtClean="0"/>
              <a:t>Psk.Dan.Nida ÖZALP</a:t>
            </a:r>
            <a:endParaRPr lang="tr-T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DFF2563-9677-4CA2-9625-21C4E4B8863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E47D6B03-96D2-464C-8976-A969409D56C0}" type="datetime1">
              <a:rPr lang="tr-TR" smtClean="0"/>
              <a:t>17.10.2017</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r>
              <a:rPr lang="tr-TR" smtClean="0"/>
              <a:t>Psk.Dan.Nida ÖZALP</a:t>
            </a:r>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DFF2563-9677-4CA2-9625-21C4E4B8863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hd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14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8.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9.xml"/></Relationships>
</file>

<file path=ppt/slides/_rels/slide6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9.xml"/></Relationships>
</file>

<file path=ppt/slides/_rels/slide6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9.xml"/></Relationships>
</file>

<file path=ppt/slides/_rels/slide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8.xml"/><Relationship Id="rId5" Type="http://schemas.openxmlformats.org/officeDocument/2006/relationships/image" Target="../media/image61.png"/><Relationship Id="rId4" Type="http://schemas.openxmlformats.org/officeDocument/2006/relationships/image" Target="../media/image6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6.xml"/></Relationships>
</file>

<file path=ppt/slides/_rels/slide8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12.xml"/></Relationships>
</file>

<file path=ppt/slides/_rels/slide8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2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2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9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Başlık 1"/>
          <p:cNvSpPr>
            <a:spLocks noGrp="1"/>
          </p:cNvSpPr>
          <p:nvPr>
            <p:ph type="ctrTitle"/>
          </p:nvPr>
        </p:nvSpPr>
        <p:spPr>
          <a:xfrm>
            <a:off x="0" y="476672"/>
            <a:ext cx="8244408" cy="2160240"/>
          </a:xfrm>
        </p:spPr>
        <p:txBody>
          <a:bodyPr>
            <a:normAutofit/>
          </a:bodyPr>
          <a:lstStyle/>
          <a:p>
            <a:pPr eaLnBrk="1" hangingPunct="1"/>
            <a:r>
              <a:rPr lang="tr-TR" dirty="0" smtClean="0"/>
              <a:t>RİSK ALTINDAKİ ÇOCUKLARIMIZ</a:t>
            </a:r>
          </a:p>
        </p:txBody>
      </p:sp>
      <p:sp>
        <p:nvSpPr>
          <p:cNvPr id="14338" name="Alt Başlık 2"/>
          <p:cNvSpPr>
            <a:spLocks noGrp="1"/>
          </p:cNvSpPr>
          <p:nvPr>
            <p:ph type="subTitle" idx="1"/>
          </p:nvPr>
        </p:nvSpPr>
        <p:spPr>
          <a:xfrm>
            <a:off x="2411760" y="3556000"/>
            <a:ext cx="5976664" cy="1473200"/>
          </a:xfrm>
        </p:spPr>
        <p:txBody>
          <a:bodyPr>
            <a:normAutofit/>
          </a:bodyPr>
          <a:lstStyle/>
          <a:p>
            <a:pPr algn="r" eaLnBrk="1" hangingPunct="1"/>
            <a:r>
              <a:rPr lang="tr-TR" dirty="0" smtClean="0"/>
              <a:t>  Dörtyol Rehberlik ve Araştırma Merkezi</a:t>
            </a:r>
          </a:p>
        </p:txBody>
      </p:sp>
      <p:pic>
        <p:nvPicPr>
          <p:cNvPr id="14339" name="Picture 2" descr="http://zonguldak.meb.gov.tr/logo/Meb.gif"/>
          <p:cNvPicPr>
            <a:picLocks noChangeAspect="1" noChangeArrowheads="1"/>
          </p:cNvPicPr>
          <p:nvPr/>
        </p:nvPicPr>
        <p:blipFill>
          <a:blip r:embed="rId2" cstate="print"/>
          <a:srcRect/>
          <a:stretch>
            <a:fillRect/>
          </a:stretch>
        </p:blipFill>
        <p:spPr bwMode="auto">
          <a:xfrm>
            <a:off x="593725" y="5445125"/>
            <a:ext cx="1187450" cy="1179513"/>
          </a:xfrm>
          <a:prstGeom prst="rect">
            <a:avLst/>
          </a:prstGeom>
          <a:noFill/>
          <a:ln w="9525">
            <a:noFill/>
            <a:miter lim="800000"/>
            <a:headEnd/>
            <a:tailEnd/>
          </a:ln>
        </p:spPr>
      </p:pic>
      <p:sp>
        <p:nvSpPr>
          <p:cNvPr id="6" name="Alt Başlık 2"/>
          <p:cNvSpPr txBox="1">
            <a:spLocks/>
          </p:cNvSpPr>
          <p:nvPr/>
        </p:nvSpPr>
        <p:spPr>
          <a:xfrm>
            <a:off x="3071802" y="5143512"/>
            <a:ext cx="5900734" cy="1143008"/>
          </a:xfrm>
          <a:prstGeom prst="rect">
            <a:avLst/>
          </a:prstGeom>
        </p:spPr>
        <p:txBody>
          <a:bodyPr vert="horz" lIns="0" rIns="18288">
            <a:normAutofit/>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tr-TR"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6 Resim" descr="IMG_4571 (1).jpg"/>
          <p:cNvPicPr>
            <a:picLocks noChangeAspect="1"/>
          </p:cNvPicPr>
          <p:nvPr/>
        </p:nvPicPr>
        <p:blipFill>
          <a:blip r:embed="rId3" cstate="print"/>
          <a:stretch>
            <a:fillRect/>
          </a:stretch>
        </p:blipFill>
        <p:spPr>
          <a:xfrm>
            <a:off x="2051720" y="5493476"/>
            <a:ext cx="1368152" cy="114247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1) </a:t>
            </a:r>
            <a:r>
              <a:rPr lang="tr-TR" cap="none" dirty="0" smtClean="0"/>
              <a:t>Şiddete maruz kalanlar</a:t>
            </a:r>
            <a:endParaRPr lang="tr-TR" dirty="0"/>
          </a:p>
        </p:txBody>
      </p:sp>
      <p:sp>
        <p:nvSpPr>
          <p:cNvPr id="3" name="2 İçerik Yer Tutucusu"/>
          <p:cNvSpPr>
            <a:spLocks noGrp="1"/>
          </p:cNvSpPr>
          <p:nvPr>
            <p:ph idx="1"/>
          </p:nvPr>
        </p:nvSpPr>
        <p:spPr/>
        <p:txBody>
          <a:bodyPr>
            <a:normAutofit/>
          </a:bodyPr>
          <a:lstStyle/>
          <a:p>
            <a:endParaRPr lang="tr-TR" sz="2000" dirty="0" smtClean="0">
              <a:latin typeface="Calibri" pitchFamily="34" charset="0"/>
              <a:cs typeface="Calibri" pitchFamily="34" charset="0"/>
            </a:endParaRPr>
          </a:p>
          <a:p>
            <a:pPr algn="just"/>
            <a:r>
              <a:rPr lang="tr-TR" sz="2000" dirty="0" smtClean="0">
                <a:latin typeface="Calibri" pitchFamily="34" charset="0"/>
                <a:cs typeface="Calibri" pitchFamily="34" charset="0"/>
              </a:rPr>
              <a:t>Şiddet </a:t>
            </a:r>
            <a:r>
              <a:rPr lang="tr-TR" sz="2000" dirty="0">
                <a:latin typeface="Calibri" pitchFamily="34" charset="0"/>
                <a:cs typeface="Calibri" pitchFamily="34" charset="0"/>
              </a:rPr>
              <a:t>gelişen teknolojiyle birlikte insanların yaşamlarında daha fazla yer almakta ve çocuklar kendi yaşantılarında olmasa da şiddete daha fazla tanık </a:t>
            </a:r>
            <a:r>
              <a:rPr lang="tr-TR" sz="2000" dirty="0" smtClean="0">
                <a:latin typeface="Calibri" pitchFamily="34" charset="0"/>
                <a:cs typeface="Calibri" pitchFamily="34" charset="0"/>
              </a:rPr>
              <a:t>olmaktadırlar.</a:t>
            </a:r>
          </a:p>
          <a:p>
            <a:pPr algn="just"/>
            <a:endParaRPr lang="tr-TR" sz="2000" dirty="0" smtClean="0">
              <a:latin typeface="Calibri" pitchFamily="34" charset="0"/>
              <a:cs typeface="Calibri" pitchFamily="34" charset="0"/>
            </a:endParaRPr>
          </a:p>
          <a:p>
            <a:pPr algn="just"/>
            <a:r>
              <a:rPr lang="tr-TR" sz="2000" dirty="0" smtClean="0">
                <a:latin typeface="Calibri" pitchFamily="34" charset="0"/>
                <a:cs typeface="Calibri" pitchFamily="34" charset="0"/>
              </a:rPr>
              <a:t>Şiddet</a:t>
            </a:r>
            <a:r>
              <a:rPr lang="tr-TR" sz="2000" dirty="0">
                <a:latin typeface="Calibri" pitchFamily="34" charset="0"/>
                <a:cs typeface="Calibri" pitchFamily="34" charset="0"/>
              </a:rPr>
              <a:t>, çocukların yaşamlarında değişik koşullarda ve farklı derecelerde ortaya çıkabilir. </a:t>
            </a:r>
            <a:endParaRPr lang="tr-TR" sz="2000" dirty="0" smtClean="0">
              <a:latin typeface="Calibri" pitchFamily="34" charset="0"/>
              <a:cs typeface="Calibri" pitchFamily="34" charset="0"/>
            </a:endParaRPr>
          </a:p>
          <a:p>
            <a:pPr algn="just">
              <a:buNone/>
            </a:pPr>
            <a:endParaRPr lang="tr-TR" sz="2000" dirty="0" smtClean="0">
              <a:latin typeface="Calibri" pitchFamily="34" charset="0"/>
              <a:cs typeface="Calibri" pitchFamily="34" charset="0"/>
            </a:endParaRPr>
          </a:p>
          <a:p>
            <a:pPr algn="just"/>
            <a:r>
              <a:rPr lang="tr-TR" sz="2000" dirty="0" smtClean="0">
                <a:latin typeface="Calibri" pitchFamily="34" charset="0"/>
                <a:cs typeface="Calibri" pitchFamily="34" charset="0"/>
              </a:rPr>
              <a:t>Şiddetin </a:t>
            </a:r>
            <a:r>
              <a:rPr lang="tr-TR" sz="2000" dirty="0">
                <a:latin typeface="Calibri" pitchFamily="34" charset="0"/>
                <a:cs typeface="Calibri" pitchFamily="34" charset="0"/>
              </a:rPr>
              <a:t>çocuklara olan etkisi düşünüldüğünde çocuklar üzerinde en fazla etkiyi aile içi şiddetin yarattığı bilinmektedir. </a:t>
            </a:r>
            <a:endParaRPr lang="tr-TR" sz="2000" b="1" dirty="0">
              <a:latin typeface="Calibri" pitchFamily="34" charset="0"/>
              <a:cs typeface="Calibri" pitchFamily="34" charset="0"/>
            </a:endParaRPr>
          </a:p>
          <a:p>
            <a:endParaRPr lang="tr-TR" sz="2000"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fld id="{DDFF2563-9677-4CA2-9625-21C4E4B88632}" type="slidenum">
              <a:rPr lang="tr-TR" smtClean="0"/>
              <a:pPr/>
              <a:t>10</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404664"/>
            <a:ext cx="8280920" cy="3024336"/>
          </a:xfrm>
        </p:spPr>
        <p:txBody>
          <a:bodyPr>
            <a:normAutofit fontScale="92500" lnSpcReduction="10000"/>
          </a:bodyPr>
          <a:lstStyle/>
          <a:p>
            <a:endParaRPr lang="tr-TR" sz="2200" dirty="0" smtClean="0">
              <a:latin typeface="Calibri" pitchFamily="34" charset="0"/>
              <a:cs typeface="Calibri" pitchFamily="34" charset="0"/>
            </a:endParaRPr>
          </a:p>
          <a:p>
            <a:pPr algn="just"/>
            <a:r>
              <a:rPr lang="tr-TR" sz="2200" dirty="0" smtClean="0">
                <a:latin typeface="Calibri" pitchFamily="34" charset="0"/>
                <a:cs typeface="Calibri" pitchFamily="34" charset="0"/>
              </a:rPr>
              <a:t>Aile </a:t>
            </a:r>
            <a:r>
              <a:rPr lang="tr-TR" sz="2200" dirty="0">
                <a:latin typeface="Calibri" pitchFamily="34" charset="0"/>
                <a:cs typeface="Calibri" pitchFamily="34" charset="0"/>
              </a:rPr>
              <a:t>içi şiddetin çocuklar üzerinde birçok etkisi </a:t>
            </a:r>
            <a:r>
              <a:rPr lang="tr-TR" sz="2200" dirty="0" smtClean="0">
                <a:latin typeface="Calibri" pitchFamily="34" charset="0"/>
                <a:cs typeface="Calibri" pitchFamily="34" charset="0"/>
              </a:rPr>
              <a:t>vardır.</a:t>
            </a:r>
          </a:p>
          <a:p>
            <a:pPr algn="just"/>
            <a:endParaRPr lang="tr-TR" sz="2200" dirty="0" smtClean="0">
              <a:latin typeface="Calibri" pitchFamily="34" charset="0"/>
              <a:cs typeface="Calibri" pitchFamily="34" charset="0"/>
            </a:endParaRPr>
          </a:p>
          <a:p>
            <a:pPr algn="just"/>
            <a:r>
              <a:rPr lang="tr-TR" sz="2200" dirty="0" smtClean="0">
                <a:latin typeface="Calibri" pitchFamily="34" charset="0"/>
                <a:cs typeface="Calibri" pitchFamily="34" charset="0"/>
              </a:rPr>
              <a:t>Küçük </a:t>
            </a:r>
            <a:r>
              <a:rPr lang="tr-TR" sz="2200" dirty="0">
                <a:latin typeface="Calibri" pitchFamily="34" charset="0"/>
                <a:cs typeface="Calibri" pitchFamily="34" charset="0"/>
              </a:rPr>
              <a:t>yaşlardaki çocuklar yaşananlara anlam vermekte zorlanırlar ve kendilerinin bir hata yaptığına inanmaya başlarlar. </a:t>
            </a:r>
            <a:r>
              <a:rPr lang="tr-TR" sz="2200" dirty="0" smtClean="0">
                <a:latin typeface="Calibri" pitchFamily="34" charset="0"/>
                <a:cs typeface="Calibri" pitchFamily="34" charset="0"/>
              </a:rPr>
              <a:t> Bu </a:t>
            </a:r>
            <a:r>
              <a:rPr lang="tr-TR" sz="2200" dirty="0">
                <a:latin typeface="Calibri" pitchFamily="34" charset="0"/>
                <a:cs typeface="Calibri" pitchFamily="34" charset="0"/>
              </a:rPr>
              <a:t>da suçluluk hissetmelerine sebep olur</a:t>
            </a:r>
            <a:r>
              <a:rPr lang="tr-TR" sz="2200" dirty="0" smtClean="0">
                <a:latin typeface="Calibri" pitchFamily="34" charset="0"/>
                <a:cs typeface="Calibri" pitchFamily="34" charset="0"/>
              </a:rPr>
              <a:t>.</a:t>
            </a:r>
          </a:p>
          <a:p>
            <a:pPr algn="just">
              <a:buNone/>
            </a:pPr>
            <a:r>
              <a:rPr lang="tr-TR" sz="2200" dirty="0" smtClean="0">
                <a:latin typeface="Calibri" pitchFamily="34" charset="0"/>
                <a:cs typeface="Calibri" pitchFamily="34" charset="0"/>
              </a:rPr>
              <a:t> </a:t>
            </a:r>
          </a:p>
          <a:p>
            <a:pPr algn="just"/>
            <a:r>
              <a:rPr lang="tr-TR" sz="2200" dirty="0" smtClean="0">
                <a:latin typeface="Calibri" pitchFamily="34" charset="0"/>
                <a:cs typeface="Calibri" pitchFamily="34" charset="0"/>
              </a:rPr>
              <a:t>Sözel </a:t>
            </a:r>
            <a:r>
              <a:rPr lang="tr-TR" sz="2200" dirty="0">
                <a:latin typeface="Calibri" pitchFamily="34" charset="0"/>
                <a:cs typeface="Calibri" pitchFamily="34" charset="0"/>
              </a:rPr>
              <a:t>olarak duygularını ifade etmekte zorlandıkları için davranışsal bazı tepkiler vermeye başlarlar. </a:t>
            </a:r>
            <a:endParaRPr lang="tr-TR" sz="2200" b="1" dirty="0">
              <a:latin typeface="Calibri" pitchFamily="34" charset="0"/>
              <a:cs typeface="Calibri" pitchFamily="34" charset="0"/>
            </a:endParaRPr>
          </a:p>
          <a:p>
            <a:endParaRPr lang="tr-TR" sz="2200" dirty="0">
              <a:latin typeface="Calibri" pitchFamily="34" charset="0"/>
              <a:cs typeface="Calibri" pitchFamily="34" charset="0"/>
            </a:endParaRPr>
          </a:p>
        </p:txBody>
      </p:sp>
      <p:pic>
        <p:nvPicPr>
          <p:cNvPr id="4" name="3 Resim" descr="indir-1.jpg"/>
          <p:cNvPicPr>
            <a:picLocks noChangeAspect="1"/>
          </p:cNvPicPr>
          <p:nvPr/>
        </p:nvPicPr>
        <p:blipFill>
          <a:blip r:embed="rId2" cstate="print"/>
          <a:stretch>
            <a:fillRect/>
          </a:stretch>
        </p:blipFill>
        <p:spPr>
          <a:xfrm>
            <a:off x="1547664" y="3717032"/>
            <a:ext cx="6048672" cy="2901993"/>
          </a:xfrm>
          <a:prstGeom prst="rect">
            <a:avLst/>
          </a:prstGeom>
        </p:spPr>
      </p:pic>
      <p:sp>
        <p:nvSpPr>
          <p:cNvPr id="5" name="4 Slayt Numarası Yer Tutucusu"/>
          <p:cNvSpPr>
            <a:spLocks noGrp="1"/>
          </p:cNvSpPr>
          <p:nvPr>
            <p:ph type="sldNum" sz="quarter" idx="12"/>
          </p:nvPr>
        </p:nvSpPr>
        <p:spPr/>
        <p:txBody>
          <a:bodyPr/>
          <a:lstStyle/>
          <a:p>
            <a:fld id="{DDFF2563-9677-4CA2-9625-21C4E4B88632}" type="slidenum">
              <a:rPr lang="tr-TR" smtClean="0"/>
              <a:pPr/>
              <a:t>11</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357166"/>
            <a:ext cx="8501122" cy="6286544"/>
          </a:xfrm>
        </p:spPr>
        <p:txBody>
          <a:bodyPr>
            <a:normAutofit fontScale="55000" lnSpcReduction="20000"/>
          </a:bodyPr>
          <a:lstStyle/>
          <a:p>
            <a:pPr>
              <a:buNone/>
            </a:pPr>
            <a:r>
              <a:rPr lang="tr-TR" dirty="0" smtClean="0"/>
              <a:t>	</a:t>
            </a:r>
          </a:p>
          <a:p>
            <a:pPr>
              <a:buNone/>
            </a:pPr>
            <a:r>
              <a:rPr lang="tr-TR" dirty="0" smtClean="0"/>
              <a:t>	Şiddete </a:t>
            </a:r>
            <a:r>
              <a:rPr lang="tr-TR" dirty="0"/>
              <a:t>maruz kalmış ya da tanık olmuş çocuklar aşağıdaki belirtilerden bir veya daha fazlasını gösterebilirler : </a:t>
            </a:r>
            <a:endParaRPr lang="tr-TR" dirty="0" smtClean="0"/>
          </a:p>
          <a:p>
            <a:pPr>
              <a:buFont typeface="Wingdings" pitchFamily="2" charset="2"/>
              <a:buChar char="Ø"/>
            </a:pPr>
            <a:endParaRPr lang="tr-TR" dirty="0" smtClean="0"/>
          </a:p>
          <a:p>
            <a:pPr>
              <a:buFont typeface="Wingdings" pitchFamily="2" charset="2"/>
              <a:buChar char="Ø"/>
            </a:pPr>
            <a:endParaRPr lang="tr-TR" dirty="0" smtClean="0"/>
          </a:p>
          <a:p>
            <a:pPr>
              <a:buFont typeface="Wingdings" pitchFamily="2" charset="2"/>
              <a:buChar char="Ø"/>
            </a:pPr>
            <a:r>
              <a:rPr lang="tr-TR" dirty="0" smtClean="0"/>
              <a:t>Aşırı </a:t>
            </a:r>
            <a:r>
              <a:rPr lang="tr-TR" dirty="0"/>
              <a:t>bir endişe hali, korku, sık irkilme, </a:t>
            </a:r>
            <a:endParaRPr lang="tr-TR" dirty="0" smtClean="0"/>
          </a:p>
          <a:p>
            <a:pPr>
              <a:buFont typeface="Wingdings" pitchFamily="2" charset="2"/>
              <a:buChar char="Ø"/>
            </a:pPr>
            <a:r>
              <a:rPr lang="tr-TR" dirty="0" smtClean="0"/>
              <a:t>Karın </a:t>
            </a:r>
            <a:r>
              <a:rPr lang="tr-TR" dirty="0"/>
              <a:t>ağrısı, mide bulantısı, baş ağrısı gibi psikosomatik belirtiler, </a:t>
            </a:r>
            <a:endParaRPr lang="tr-TR" dirty="0" smtClean="0"/>
          </a:p>
          <a:p>
            <a:pPr>
              <a:buFont typeface="Wingdings" pitchFamily="2" charset="2"/>
              <a:buChar char="Ø"/>
            </a:pPr>
            <a:r>
              <a:rPr lang="tr-TR" dirty="0" smtClean="0"/>
              <a:t>Alt </a:t>
            </a:r>
            <a:r>
              <a:rPr lang="tr-TR" dirty="0"/>
              <a:t>ıslatma</a:t>
            </a:r>
            <a:r>
              <a:rPr lang="tr-TR" dirty="0" smtClean="0"/>
              <a:t>,</a:t>
            </a:r>
          </a:p>
          <a:p>
            <a:pPr>
              <a:buFont typeface="Wingdings" pitchFamily="2" charset="2"/>
              <a:buChar char="Ø"/>
            </a:pPr>
            <a:r>
              <a:rPr lang="tr-TR" dirty="0" smtClean="0"/>
              <a:t>Dil </a:t>
            </a:r>
            <a:r>
              <a:rPr lang="tr-TR" dirty="0"/>
              <a:t>gelişiminde gerileme</a:t>
            </a:r>
            <a:r>
              <a:rPr lang="tr-TR" dirty="0" smtClean="0"/>
              <a:t>,</a:t>
            </a:r>
          </a:p>
          <a:p>
            <a:pPr>
              <a:buFont typeface="Wingdings" pitchFamily="2" charset="2"/>
              <a:buChar char="Ø"/>
            </a:pPr>
            <a:r>
              <a:rPr lang="tr-TR" dirty="0" smtClean="0"/>
              <a:t>Çevreye </a:t>
            </a:r>
            <a:r>
              <a:rPr lang="tr-TR" dirty="0"/>
              <a:t>karşı ilgisizlik, </a:t>
            </a:r>
            <a:endParaRPr lang="tr-TR" dirty="0" smtClean="0"/>
          </a:p>
          <a:p>
            <a:pPr>
              <a:buFont typeface="Wingdings" pitchFamily="2" charset="2"/>
              <a:buChar char="Ø"/>
            </a:pPr>
            <a:r>
              <a:rPr lang="tr-TR" dirty="0" smtClean="0"/>
              <a:t>Uyumakta </a:t>
            </a:r>
            <a:r>
              <a:rPr lang="tr-TR" dirty="0"/>
              <a:t>zorluk, kabus görme, </a:t>
            </a:r>
            <a:endParaRPr lang="tr-TR" dirty="0" smtClean="0"/>
          </a:p>
          <a:p>
            <a:pPr>
              <a:buFont typeface="Wingdings" pitchFamily="2" charset="2"/>
              <a:buChar char="Ø"/>
            </a:pPr>
            <a:r>
              <a:rPr lang="tr-TR" dirty="0" smtClean="0"/>
              <a:t>Sık </a:t>
            </a:r>
            <a:r>
              <a:rPr lang="tr-TR" dirty="0"/>
              <a:t>ve uzun süreli ağlama, </a:t>
            </a:r>
            <a:endParaRPr lang="tr-TR" dirty="0" smtClean="0"/>
          </a:p>
          <a:p>
            <a:pPr>
              <a:buFont typeface="Wingdings" pitchFamily="2" charset="2"/>
              <a:buChar char="Ø"/>
            </a:pPr>
            <a:r>
              <a:rPr lang="tr-TR" dirty="0" smtClean="0"/>
              <a:t>Yeme </a:t>
            </a:r>
            <a:r>
              <a:rPr lang="tr-TR" dirty="0"/>
              <a:t>problemleri, </a:t>
            </a:r>
            <a:endParaRPr lang="tr-TR" dirty="0" smtClean="0"/>
          </a:p>
          <a:p>
            <a:pPr>
              <a:buFont typeface="Wingdings" pitchFamily="2" charset="2"/>
              <a:buChar char="Ø"/>
            </a:pPr>
            <a:r>
              <a:rPr lang="tr-TR" dirty="0" smtClean="0"/>
              <a:t>Konsantrasyonda </a:t>
            </a:r>
            <a:r>
              <a:rPr lang="tr-TR" dirty="0"/>
              <a:t>zorluk, </a:t>
            </a:r>
            <a:endParaRPr lang="tr-TR" dirty="0" smtClean="0"/>
          </a:p>
          <a:p>
            <a:pPr>
              <a:buFont typeface="Wingdings" pitchFamily="2" charset="2"/>
              <a:buChar char="Ø"/>
            </a:pPr>
            <a:r>
              <a:rPr lang="tr-TR" dirty="0" smtClean="0"/>
              <a:t>Sinirlilik</a:t>
            </a:r>
            <a:r>
              <a:rPr lang="tr-TR" dirty="0"/>
              <a:t>, öfke nöbetleri, agresif davranışlar, </a:t>
            </a:r>
            <a:endParaRPr lang="tr-TR" dirty="0" smtClean="0"/>
          </a:p>
          <a:p>
            <a:pPr>
              <a:buFont typeface="Wingdings" pitchFamily="2" charset="2"/>
              <a:buChar char="Ø"/>
            </a:pPr>
            <a:r>
              <a:rPr lang="tr-TR" dirty="0" smtClean="0"/>
              <a:t>Dürtüsel </a:t>
            </a:r>
            <a:r>
              <a:rPr lang="tr-TR" dirty="0"/>
              <a:t>davranışlar, </a:t>
            </a:r>
            <a:endParaRPr lang="tr-TR" dirty="0" smtClean="0"/>
          </a:p>
          <a:p>
            <a:pPr>
              <a:buFont typeface="Wingdings" pitchFamily="2" charset="2"/>
              <a:buChar char="Ø"/>
            </a:pPr>
            <a:r>
              <a:rPr lang="tr-TR" dirty="0" smtClean="0"/>
              <a:t>Özgüven </a:t>
            </a:r>
            <a:r>
              <a:rPr lang="tr-TR" dirty="0"/>
              <a:t>azalması, </a:t>
            </a:r>
            <a:endParaRPr lang="tr-TR" dirty="0" smtClean="0"/>
          </a:p>
          <a:p>
            <a:pPr>
              <a:buFont typeface="Wingdings" pitchFamily="2" charset="2"/>
              <a:buChar char="Ø"/>
            </a:pPr>
            <a:r>
              <a:rPr lang="tr-TR" dirty="0" smtClean="0"/>
              <a:t>Temel </a:t>
            </a:r>
            <a:r>
              <a:rPr lang="tr-TR" dirty="0"/>
              <a:t>güven duygusunun sarsılması, </a:t>
            </a:r>
            <a:endParaRPr lang="tr-TR" dirty="0" smtClean="0"/>
          </a:p>
          <a:p>
            <a:pPr>
              <a:buFont typeface="Wingdings" pitchFamily="2" charset="2"/>
              <a:buChar char="Ø"/>
            </a:pPr>
            <a:r>
              <a:rPr lang="tr-TR" dirty="0" smtClean="0"/>
              <a:t>Arkadaş </a:t>
            </a:r>
            <a:r>
              <a:rPr lang="tr-TR" dirty="0"/>
              <a:t>ilişkilerinde sorunlar, </a:t>
            </a:r>
            <a:endParaRPr lang="tr-TR" dirty="0" smtClean="0"/>
          </a:p>
          <a:p>
            <a:pPr>
              <a:buFont typeface="Wingdings" pitchFamily="2" charset="2"/>
              <a:buChar char="Ø"/>
            </a:pPr>
            <a:r>
              <a:rPr lang="tr-TR" dirty="0" smtClean="0"/>
              <a:t>İntihar </a:t>
            </a:r>
            <a:r>
              <a:rPr lang="tr-TR" dirty="0"/>
              <a:t>eğilimleri, </a:t>
            </a:r>
            <a:endParaRPr lang="tr-TR" dirty="0" smtClean="0"/>
          </a:p>
          <a:p>
            <a:pPr>
              <a:buFont typeface="Wingdings" pitchFamily="2" charset="2"/>
              <a:buChar char="Ø"/>
            </a:pPr>
            <a:r>
              <a:rPr lang="tr-TR" dirty="0" smtClean="0"/>
              <a:t>Okulda </a:t>
            </a:r>
            <a:r>
              <a:rPr lang="tr-TR" dirty="0"/>
              <a:t>başarısızlık. </a:t>
            </a:r>
            <a:endParaRPr lang="tr-TR" b="1" dirty="0"/>
          </a:p>
          <a:p>
            <a:endParaRPr lang="tr-TR" dirty="0"/>
          </a:p>
        </p:txBody>
      </p:sp>
      <p:sp>
        <p:nvSpPr>
          <p:cNvPr id="4" name="3 Slayt Numarası Yer Tutucusu"/>
          <p:cNvSpPr>
            <a:spLocks noGrp="1"/>
          </p:cNvSpPr>
          <p:nvPr>
            <p:ph type="sldNum" sz="quarter" idx="12"/>
          </p:nvPr>
        </p:nvSpPr>
        <p:spPr/>
        <p:txBody>
          <a:bodyPr/>
          <a:lstStyle/>
          <a:p>
            <a:fld id="{DDFF2563-9677-4CA2-9625-21C4E4B88632}" type="slidenum">
              <a:rPr lang="tr-TR" smtClean="0"/>
              <a:pPr/>
              <a:t>12</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6000792"/>
          </a:xfrm>
        </p:spPr>
        <p:txBody>
          <a:bodyPr>
            <a:normAutofit/>
          </a:bodyPr>
          <a:lstStyle/>
          <a:p>
            <a:pPr>
              <a:buNone/>
            </a:pPr>
            <a:endParaRPr lang="tr-TR" dirty="0"/>
          </a:p>
          <a:p>
            <a:r>
              <a:rPr lang="tr-TR" dirty="0" smtClean="0"/>
              <a:t>Şiddet </a:t>
            </a:r>
            <a:r>
              <a:rPr lang="tr-TR" dirty="0"/>
              <a:t>yaşanan ailelerde ebeveynler şiddetin çocuklar üzerindeki etkilerini </a:t>
            </a:r>
            <a:r>
              <a:rPr lang="tr-TR" dirty="0" smtClean="0"/>
              <a:t>fark edip</a:t>
            </a:r>
            <a:r>
              <a:rPr lang="tr-TR" dirty="0"/>
              <a:t>, şiddeti durdurmak ve çocukları korumak için adımlar </a:t>
            </a:r>
            <a:r>
              <a:rPr lang="tr-TR" dirty="0" smtClean="0"/>
              <a:t>atmalılardır.</a:t>
            </a:r>
            <a:r>
              <a:rPr lang="tr-TR" b="1" dirty="0"/>
              <a:t/>
            </a:r>
            <a:br>
              <a:rPr lang="tr-TR" b="1" dirty="0"/>
            </a:br>
            <a:endParaRPr lang="tr-TR" b="1" dirty="0"/>
          </a:p>
          <a:p>
            <a:endParaRPr lang="tr-TR" dirty="0"/>
          </a:p>
        </p:txBody>
      </p:sp>
      <p:pic>
        <p:nvPicPr>
          <p:cNvPr id="4" name="3 Resim" descr="siddet32d2be9832c21d01by.jpg"/>
          <p:cNvPicPr>
            <a:picLocks noChangeAspect="1"/>
          </p:cNvPicPr>
          <p:nvPr/>
        </p:nvPicPr>
        <p:blipFill>
          <a:blip r:embed="rId2" cstate="print"/>
          <a:stretch>
            <a:fillRect/>
          </a:stretch>
        </p:blipFill>
        <p:spPr>
          <a:xfrm>
            <a:off x="2357422" y="3571876"/>
            <a:ext cx="4786346" cy="28575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4 Slayt Numarası Yer Tutucusu"/>
          <p:cNvSpPr>
            <a:spLocks noGrp="1"/>
          </p:cNvSpPr>
          <p:nvPr>
            <p:ph type="sldNum" sz="quarter" idx="12"/>
          </p:nvPr>
        </p:nvSpPr>
        <p:spPr/>
        <p:txBody>
          <a:bodyPr/>
          <a:lstStyle/>
          <a:p>
            <a:fld id="{DDFF2563-9677-4CA2-9625-21C4E4B88632}" type="slidenum">
              <a:rPr lang="tr-TR" smtClean="0"/>
              <a:pPr/>
              <a:t>13</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85786" y="571480"/>
            <a:ext cx="7901014" cy="5554683"/>
          </a:xfrm>
        </p:spPr>
        <p:txBody>
          <a:bodyPr>
            <a:normAutofit fontScale="92500" lnSpcReduction="20000"/>
          </a:bodyPr>
          <a:lstStyle/>
          <a:p>
            <a:pPr algn="just">
              <a:buNone/>
            </a:pPr>
            <a:r>
              <a:rPr lang="tr-TR" dirty="0" smtClean="0"/>
              <a:t>	•</a:t>
            </a:r>
            <a:r>
              <a:rPr lang="tr-TR" sz="2200" dirty="0" smtClean="0">
                <a:latin typeface="Calibri" pitchFamily="34" charset="0"/>
                <a:cs typeface="Calibri" pitchFamily="34" charset="0"/>
              </a:rPr>
              <a:t>Çocukları şiddetten korumanın tek yolu şiddeti durdurmaktır. </a:t>
            </a:r>
          </a:p>
          <a:p>
            <a:pPr algn="just">
              <a:buNone/>
            </a:pPr>
            <a:endParaRPr lang="tr-TR" sz="2200" dirty="0" smtClean="0">
              <a:latin typeface="Calibri" pitchFamily="34" charset="0"/>
              <a:cs typeface="Calibri" pitchFamily="34" charset="0"/>
            </a:endParaRPr>
          </a:p>
          <a:p>
            <a:pPr algn="just">
              <a:buNone/>
            </a:pPr>
            <a:r>
              <a:rPr lang="tr-TR" sz="2200" dirty="0" smtClean="0">
                <a:latin typeface="Calibri" pitchFamily="34" charset="0"/>
                <a:cs typeface="Calibri" pitchFamily="34" charset="0"/>
              </a:rPr>
              <a:t>	• Şiddeti durdurmak mümkün değilse, çocuğu şiddetten uzaklaştırmak gerekir. </a:t>
            </a:r>
          </a:p>
          <a:p>
            <a:pPr algn="just">
              <a:buNone/>
            </a:pPr>
            <a:r>
              <a:rPr lang="tr-TR" sz="2200" b="1" dirty="0" smtClean="0">
                <a:latin typeface="Calibri" pitchFamily="34" charset="0"/>
                <a:cs typeface="Calibri" pitchFamily="34" charset="0"/>
              </a:rPr>
              <a:t/>
            </a:r>
            <a:br>
              <a:rPr lang="tr-TR" sz="2200" b="1" dirty="0" smtClean="0">
                <a:latin typeface="Calibri" pitchFamily="34" charset="0"/>
                <a:cs typeface="Calibri" pitchFamily="34" charset="0"/>
              </a:rPr>
            </a:br>
            <a:r>
              <a:rPr lang="tr-TR" sz="2200" dirty="0" smtClean="0">
                <a:latin typeface="Calibri" pitchFamily="34" charset="0"/>
                <a:cs typeface="Calibri" pitchFamily="34" charset="0"/>
              </a:rPr>
              <a:t>• Ailenin tüm üyeleri psikolojik olarak yardım almalıdır. </a:t>
            </a:r>
          </a:p>
          <a:p>
            <a:pPr algn="just">
              <a:buNone/>
            </a:pPr>
            <a:r>
              <a:rPr lang="tr-TR" sz="2200" b="1" dirty="0" smtClean="0">
                <a:latin typeface="Calibri" pitchFamily="34" charset="0"/>
                <a:cs typeface="Calibri" pitchFamily="34" charset="0"/>
              </a:rPr>
              <a:t/>
            </a:r>
            <a:br>
              <a:rPr lang="tr-TR" sz="2200" b="1" dirty="0" smtClean="0">
                <a:latin typeface="Calibri" pitchFamily="34" charset="0"/>
                <a:cs typeface="Calibri" pitchFamily="34" charset="0"/>
              </a:rPr>
            </a:br>
            <a:r>
              <a:rPr lang="tr-TR" sz="2200" dirty="0" smtClean="0">
                <a:latin typeface="Calibri" pitchFamily="34" charset="0"/>
                <a:cs typeface="Calibri" pitchFamily="34" charset="0"/>
              </a:rPr>
              <a:t>• Aile üyeleri kendi aralarında yaşanan şiddeti konuşmalıdırlar. </a:t>
            </a:r>
          </a:p>
          <a:p>
            <a:pPr algn="just">
              <a:buNone/>
            </a:pPr>
            <a:r>
              <a:rPr lang="tr-TR" sz="2200" b="1" dirty="0" smtClean="0">
                <a:latin typeface="Calibri" pitchFamily="34" charset="0"/>
                <a:cs typeface="Calibri" pitchFamily="34" charset="0"/>
              </a:rPr>
              <a:t/>
            </a:r>
            <a:br>
              <a:rPr lang="tr-TR" sz="2200" b="1" dirty="0" smtClean="0">
                <a:latin typeface="Calibri" pitchFamily="34" charset="0"/>
                <a:cs typeface="Calibri" pitchFamily="34" charset="0"/>
              </a:rPr>
            </a:br>
            <a:r>
              <a:rPr lang="tr-TR" sz="2200" dirty="0" smtClean="0">
                <a:latin typeface="Calibri" pitchFamily="34" charset="0"/>
                <a:cs typeface="Calibri" pitchFamily="34" charset="0"/>
              </a:rPr>
              <a:t>• Şiddete maruz kalmış ya da tanık olmuş çocuk bu konuda konuşmak isterse, ona duygu ve düşüncelerini ifade edebilmesi için olanak sağlamak gerekir. Dinlerken yargılamadan, anlayışla dinlemek çocuğun kendini güvende hissetmesini sağlayacak ve ileride yardım almasını kolaylaştıracaktır. </a:t>
            </a:r>
          </a:p>
          <a:p>
            <a:pPr algn="just">
              <a:buNone/>
            </a:pPr>
            <a:r>
              <a:rPr lang="tr-TR" sz="2200" b="1" dirty="0" smtClean="0">
                <a:latin typeface="Calibri" pitchFamily="34" charset="0"/>
                <a:cs typeface="Calibri" pitchFamily="34" charset="0"/>
              </a:rPr>
              <a:t/>
            </a:r>
            <a:br>
              <a:rPr lang="tr-TR" sz="2200" b="1" dirty="0" smtClean="0">
                <a:latin typeface="Calibri" pitchFamily="34" charset="0"/>
                <a:cs typeface="Calibri" pitchFamily="34" charset="0"/>
              </a:rPr>
            </a:br>
            <a:r>
              <a:rPr lang="tr-TR" sz="2200" dirty="0" smtClean="0">
                <a:latin typeface="Calibri" pitchFamily="34" charset="0"/>
                <a:cs typeface="Calibri" pitchFamily="34" charset="0"/>
              </a:rPr>
              <a:t>• Sözel olarak kendini ifade etmekte zorlanan çocuklar duygu ve düşünceleri hakkında yazmaları ve resim yapmaları için teşvik edilmelidir. </a:t>
            </a:r>
            <a:endParaRPr lang="tr-TR" sz="2200"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fld id="{DDFF2563-9677-4CA2-9625-21C4E4B88632}" type="slidenum">
              <a:rPr lang="tr-TR" smtClean="0"/>
              <a:pPr/>
              <a:t>14</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2) </a:t>
            </a:r>
            <a:r>
              <a:rPr lang="tr-TR" cap="none" dirty="0" smtClean="0"/>
              <a:t>Madde bağımlıları</a:t>
            </a:r>
            <a:endParaRPr lang="tr-TR" dirty="0"/>
          </a:p>
        </p:txBody>
      </p:sp>
      <p:sp>
        <p:nvSpPr>
          <p:cNvPr id="3" name="2 İçerik Yer Tutucusu"/>
          <p:cNvSpPr>
            <a:spLocks noGrp="1"/>
          </p:cNvSpPr>
          <p:nvPr>
            <p:ph idx="1"/>
          </p:nvPr>
        </p:nvSpPr>
        <p:spPr/>
        <p:txBody>
          <a:bodyPr>
            <a:normAutofit/>
          </a:bodyPr>
          <a:lstStyle/>
          <a:p>
            <a:pPr algn="just"/>
            <a:r>
              <a:rPr lang="tr-TR" sz="2000" dirty="0" smtClean="0">
                <a:latin typeface="Calibri" pitchFamily="34" charset="0"/>
                <a:cs typeface="Calibri" pitchFamily="34" charset="0"/>
              </a:rPr>
              <a:t>Psikiyatri literatüründe </a:t>
            </a:r>
            <a:r>
              <a:rPr lang="tr-TR" sz="2000" dirty="0" err="1" smtClean="0">
                <a:latin typeface="Calibri" pitchFamily="34" charset="0"/>
                <a:cs typeface="Calibri" pitchFamily="34" charset="0"/>
              </a:rPr>
              <a:t>toksik</a:t>
            </a:r>
            <a:r>
              <a:rPr lang="tr-TR" sz="2000" dirty="0" smtClean="0">
                <a:latin typeface="Calibri" pitchFamily="34" charset="0"/>
                <a:cs typeface="Calibri" pitchFamily="34" charset="0"/>
              </a:rPr>
              <a:t> madde, uyuşturucu madde, </a:t>
            </a:r>
            <a:r>
              <a:rPr lang="tr-TR" sz="2000" dirty="0" err="1" smtClean="0">
                <a:latin typeface="Calibri" pitchFamily="34" charset="0"/>
                <a:cs typeface="Calibri" pitchFamily="34" charset="0"/>
              </a:rPr>
              <a:t>psikoaktif</a:t>
            </a:r>
            <a:r>
              <a:rPr lang="tr-TR" sz="2000" dirty="0" smtClean="0">
                <a:latin typeface="Calibri" pitchFamily="34" charset="0"/>
                <a:cs typeface="Calibri" pitchFamily="34" charset="0"/>
              </a:rPr>
              <a:t> madde isimlerini de alan, kötüye kullanılan veya bağımlılık yapan tüm doğal ve sentetik kimyasallara günümüzde madde terimi tercih edilmektedir. </a:t>
            </a:r>
            <a:endParaRPr lang="tr-TR" sz="2000" dirty="0">
              <a:latin typeface="Calibri" pitchFamily="34" charset="0"/>
              <a:cs typeface="Calibri" pitchFamily="34" charset="0"/>
            </a:endParaRPr>
          </a:p>
        </p:txBody>
      </p:sp>
      <p:pic>
        <p:nvPicPr>
          <p:cNvPr id="4" name="3 Resim" descr="madde-bagimliligi-bosanma-sebebi-bosanmadavam.jpg"/>
          <p:cNvPicPr>
            <a:picLocks noChangeAspect="1"/>
          </p:cNvPicPr>
          <p:nvPr/>
        </p:nvPicPr>
        <p:blipFill>
          <a:blip r:embed="rId2" cstate="print"/>
          <a:stretch>
            <a:fillRect/>
          </a:stretch>
        </p:blipFill>
        <p:spPr>
          <a:xfrm>
            <a:off x="2123728" y="3573016"/>
            <a:ext cx="4178432" cy="220683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4 Slayt Numarası Yer Tutucusu"/>
          <p:cNvSpPr>
            <a:spLocks noGrp="1"/>
          </p:cNvSpPr>
          <p:nvPr>
            <p:ph type="sldNum" sz="quarter" idx="12"/>
          </p:nvPr>
        </p:nvSpPr>
        <p:spPr/>
        <p:txBody>
          <a:bodyPr/>
          <a:lstStyle/>
          <a:p>
            <a:fld id="{DDFF2563-9677-4CA2-9625-21C4E4B88632}" type="slidenum">
              <a:rPr lang="tr-TR" smtClean="0"/>
              <a:pPr/>
              <a:t>15</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buFont typeface="Wingdings" pitchFamily="2" charset="2"/>
              <a:buChar char="q"/>
            </a:pPr>
            <a:r>
              <a:rPr lang="tr-TR" sz="2400" i="1" dirty="0" smtClean="0"/>
              <a:t>Madde bağımlılığı,</a:t>
            </a:r>
            <a:r>
              <a:rPr lang="tr-TR" i="1" dirty="0" smtClean="0"/>
              <a:t> </a:t>
            </a:r>
          </a:p>
          <a:p>
            <a:endParaRPr lang="tr-TR" dirty="0" smtClean="0"/>
          </a:p>
          <a:p>
            <a:pPr algn="just"/>
            <a:r>
              <a:rPr lang="tr-TR" sz="2000" dirty="0" smtClean="0">
                <a:latin typeface="Calibri" pitchFamily="34" charset="0"/>
                <a:cs typeface="Calibri" pitchFamily="34" charset="0"/>
              </a:rPr>
              <a:t>son bir yıl içinde aynı etkiyi alabilmek için giderek artan miktarda madde alımı, </a:t>
            </a:r>
          </a:p>
          <a:p>
            <a:pPr algn="just"/>
            <a:r>
              <a:rPr lang="tr-TR" sz="2000" dirty="0" smtClean="0">
                <a:latin typeface="Calibri" pitchFamily="34" charset="0"/>
                <a:cs typeface="Calibri" pitchFamily="34" charset="0"/>
              </a:rPr>
              <a:t>aynı miktarda madde alımında belirgin olarak azalmış etki, </a:t>
            </a:r>
          </a:p>
          <a:p>
            <a:pPr algn="just"/>
            <a:r>
              <a:rPr lang="tr-TR" sz="2000" dirty="0" smtClean="0">
                <a:latin typeface="Calibri" pitchFamily="34" charset="0"/>
                <a:cs typeface="Calibri" pitchFamily="34" charset="0"/>
              </a:rPr>
              <a:t>madde alınmadığında yoksunluk belirtilerinin ortaya çıkması, </a:t>
            </a:r>
          </a:p>
          <a:p>
            <a:pPr algn="just"/>
            <a:r>
              <a:rPr lang="tr-TR" sz="2000" dirty="0" smtClean="0">
                <a:latin typeface="Calibri" pitchFamily="34" charset="0"/>
                <a:cs typeface="Calibri" pitchFamily="34" charset="0"/>
              </a:rPr>
              <a:t>kişinin madde alımı üzerinde kontrolünü kaybetmesi, </a:t>
            </a:r>
          </a:p>
          <a:p>
            <a:pPr algn="just"/>
            <a:r>
              <a:rPr lang="tr-TR" sz="2000" dirty="0" smtClean="0">
                <a:latin typeface="Calibri" pitchFamily="34" charset="0"/>
                <a:cs typeface="Calibri" pitchFamily="34" charset="0"/>
              </a:rPr>
              <a:t>maddenin kişinin hayatında merkezi bir rol oynaması</a:t>
            </a:r>
          </a:p>
          <a:p>
            <a:pPr algn="just"/>
            <a:r>
              <a:rPr lang="tr-TR" sz="2000" dirty="0" smtClean="0">
                <a:latin typeface="Calibri" pitchFamily="34" charset="0"/>
                <a:cs typeface="Calibri" pitchFamily="34" charset="0"/>
              </a:rPr>
              <a:t>kişinin psikolojik, bedensel ve toplumsal işlevselliğinde bozulmanın ortaya çıkması ile ilişkili bir sendromdur. </a:t>
            </a:r>
          </a:p>
          <a:p>
            <a:endParaRPr lang="tr-TR" dirty="0"/>
          </a:p>
        </p:txBody>
      </p:sp>
      <p:sp>
        <p:nvSpPr>
          <p:cNvPr id="4" name="3 Metin kutusu"/>
          <p:cNvSpPr txBox="1"/>
          <p:nvPr/>
        </p:nvSpPr>
        <p:spPr>
          <a:xfrm>
            <a:off x="357158" y="571480"/>
            <a:ext cx="6072230" cy="369332"/>
          </a:xfrm>
          <a:prstGeom prst="rect">
            <a:avLst/>
          </a:prstGeom>
          <a:noFill/>
        </p:spPr>
        <p:txBody>
          <a:bodyPr wrap="square" rtlCol="0">
            <a:spAutoFit/>
          </a:bodyPr>
          <a:lstStyle/>
          <a:p>
            <a:r>
              <a:rPr lang="tr-TR" b="1" dirty="0" smtClean="0">
                <a:solidFill>
                  <a:schemeClr val="accent6"/>
                </a:solidFill>
              </a:rPr>
              <a:t>MADDE BAĞIMLILIĞI NEDİR</a:t>
            </a:r>
          </a:p>
        </p:txBody>
      </p:sp>
      <p:sp>
        <p:nvSpPr>
          <p:cNvPr id="5" name="4 Slayt Numarası Yer Tutucusu"/>
          <p:cNvSpPr>
            <a:spLocks noGrp="1"/>
          </p:cNvSpPr>
          <p:nvPr>
            <p:ph type="sldNum" sz="quarter" idx="12"/>
          </p:nvPr>
        </p:nvSpPr>
        <p:spPr/>
        <p:txBody>
          <a:bodyPr/>
          <a:lstStyle/>
          <a:p>
            <a:fld id="{DDFF2563-9677-4CA2-9625-21C4E4B88632}" type="slidenum">
              <a:rPr lang="tr-TR" smtClean="0"/>
              <a:pPr/>
              <a:t>16</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6203032" cy="634082"/>
          </a:xfrm>
        </p:spPr>
        <p:txBody>
          <a:bodyPr>
            <a:normAutofit fontScale="90000"/>
          </a:bodyPr>
          <a:lstStyle/>
          <a:p>
            <a:pPr algn="l"/>
            <a:r>
              <a:rPr lang="tr-TR" b="1" dirty="0" smtClean="0">
                <a:solidFill>
                  <a:srgbClr val="0070C0"/>
                </a:solidFill>
              </a:rPr>
              <a:t>Madde bağımlılığı(devam…)</a:t>
            </a:r>
            <a:endParaRPr lang="tr-TR" b="1" dirty="0">
              <a:solidFill>
                <a:srgbClr val="0070C0"/>
              </a:solidFill>
            </a:endParaRPr>
          </a:p>
        </p:txBody>
      </p:sp>
      <p:sp>
        <p:nvSpPr>
          <p:cNvPr id="3" name="2 İçerik Yer Tutucusu"/>
          <p:cNvSpPr>
            <a:spLocks noGrp="1"/>
          </p:cNvSpPr>
          <p:nvPr>
            <p:ph idx="1"/>
          </p:nvPr>
        </p:nvSpPr>
        <p:spPr>
          <a:xfrm>
            <a:off x="301752" y="1052736"/>
            <a:ext cx="3622176" cy="3816424"/>
          </a:xfrm>
        </p:spPr>
        <p:txBody>
          <a:bodyPr>
            <a:normAutofit fontScale="70000" lnSpcReduction="20000"/>
          </a:bodyPr>
          <a:lstStyle/>
          <a:p>
            <a:endParaRPr lang="tr-TR" sz="2000" dirty="0" smtClean="0">
              <a:latin typeface="Calibri" pitchFamily="34" charset="0"/>
              <a:cs typeface="Calibri" pitchFamily="34" charset="0"/>
            </a:endParaRPr>
          </a:p>
          <a:p>
            <a:pPr algn="just"/>
            <a:r>
              <a:rPr lang="tr-TR" sz="2000" dirty="0" smtClean="0">
                <a:latin typeface="Calibri" pitchFamily="34" charset="0"/>
                <a:cs typeface="Calibri" pitchFamily="34" charset="0"/>
              </a:rPr>
              <a:t>Bağımlılık, kişinin kullandığı madde üstünde kontrolünü kaybetmesi ve onsuz bir yaşam sürememeye başlamasıdır. </a:t>
            </a:r>
          </a:p>
          <a:p>
            <a:pPr algn="just">
              <a:buNone/>
            </a:pPr>
            <a:endParaRPr lang="tr-TR" sz="2000" dirty="0" smtClean="0">
              <a:latin typeface="Calibri" pitchFamily="34" charset="0"/>
              <a:cs typeface="Calibri" pitchFamily="34" charset="0"/>
            </a:endParaRPr>
          </a:p>
          <a:p>
            <a:pPr algn="just"/>
            <a:r>
              <a:rPr lang="tr-TR" sz="2000" dirty="0" smtClean="0">
                <a:latin typeface="Calibri" pitchFamily="34" charset="0"/>
                <a:cs typeface="Calibri" pitchFamily="34" charset="0"/>
              </a:rPr>
              <a:t>Bağımlılık yavaş yavaş, sinsice gelişir. </a:t>
            </a:r>
          </a:p>
          <a:p>
            <a:pPr algn="just">
              <a:buNone/>
            </a:pPr>
            <a:endParaRPr lang="tr-TR" sz="2000" dirty="0" smtClean="0">
              <a:latin typeface="Calibri" pitchFamily="34" charset="0"/>
              <a:cs typeface="Calibri" pitchFamily="34" charset="0"/>
            </a:endParaRPr>
          </a:p>
          <a:p>
            <a:pPr algn="just"/>
            <a:r>
              <a:rPr lang="tr-TR" sz="2000" dirty="0" smtClean="0">
                <a:latin typeface="Calibri" pitchFamily="34" charset="0"/>
                <a:cs typeface="Calibri" pitchFamily="34" charset="0"/>
              </a:rPr>
              <a:t>Kişi genelde bağımlı olduğunun farkına varmaz. </a:t>
            </a:r>
          </a:p>
          <a:p>
            <a:pPr algn="just"/>
            <a:endParaRPr lang="tr-TR" sz="2000" dirty="0" smtClean="0">
              <a:latin typeface="Calibri" pitchFamily="34" charset="0"/>
              <a:cs typeface="Calibri" pitchFamily="34" charset="0"/>
            </a:endParaRPr>
          </a:p>
          <a:p>
            <a:pPr algn="just"/>
            <a:r>
              <a:rPr lang="tr-TR" sz="2000" dirty="0" smtClean="0">
                <a:latin typeface="Calibri" pitchFamily="34" charset="0"/>
                <a:cs typeface="Calibri" pitchFamily="34" charset="0"/>
              </a:rPr>
              <a:t>Madde kullanan ergenlerin çok büyük bir bölümü ilk kez arkadaş tavsiyesi ile maddeyi dener. </a:t>
            </a:r>
          </a:p>
          <a:p>
            <a:pPr algn="just"/>
            <a:endParaRPr lang="tr-TR" sz="2000" dirty="0" smtClean="0">
              <a:latin typeface="Calibri" pitchFamily="34" charset="0"/>
              <a:cs typeface="Calibri" pitchFamily="34" charset="0"/>
            </a:endParaRPr>
          </a:p>
          <a:p>
            <a:pPr algn="just"/>
            <a:r>
              <a:rPr lang="tr-TR" sz="2000" dirty="0" smtClean="0">
                <a:latin typeface="Calibri" pitchFamily="34" charset="0"/>
                <a:cs typeface="Calibri" pitchFamily="34" charset="0"/>
              </a:rPr>
              <a:t>Git gide denemeler sıklaşır ve bu alışma döneminde neredeyse tüm ergenler bağımlı olmadıklarını ve istedikleri zaman madde kullanmayı bırakabileceklerini öne sürerler.</a:t>
            </a:r>
            <a:endParaRPr lang="tr-TR" sz="2000" dirty="0">
              <a:latin typeface="Calibri" pitchFamily="34" charset="0"/>
              <a:cs typeface="Calibri" pitchFamily="34" charset="0"/>
            </a:endParaRPr>
          </a:p>
        </p:txBody>
      </p:sp>
      <p:pic>
        <p:nvPicPr>
          <p:cNvPr id="4" name="3 Resim" descr="indir.jpg"/>
          <p:cNvPicPr>
            <a:picLocks noChangeAspect="1"/>
          </p:cNvPicPr>
          <p:nvPr/>
        </p:nvPicPr>
        <p:blipFill>
          <a:blip r:embed="rId2" cstate="print"/>
          <a:stretch>
            <a:fillRect/>
          </a:stretch>
        </p:blipFill>
        <p:spPr>
          <a:xfrm>
            <a:off x="4873752" y="3068960"/>
            <a:ext cx="4270248" cy="3528392"/>
          </a:xfrm>
          <a:prstGeom prst="ellipse">
            <a:avLst/>
          </a:prstGeom>
          <a:ln>
            <a:noFill/>
          </a:ln>
          <a:effectLst>
            <a:softEdge rad="112500"/>
          </a:effectLst>
        </p:spPr>
      </p:pic>
      <p:sp>
        <p:nvSpPr>
          <p:cNvPr id="5" name="4 Slayt Numarası Yer Tutucusu"/>
          <p:cNvSpPr>
            <a:spLocks noGrp="1"/>
          </p:cNvSpPr>
          <p:nvPr>
            <p:ph type="sldNum" sz="quarter" idx="12"/>
          </p:nvPr>
        </p:nvSpPr>
        <p:spPr/>
        <p:txBody>
          <a:bodyPr/>
          <a:lstStyle/>
          <a:p>
            <a:fld id="{DDFF2563-9677-4CA2-9625-21C4E4B88632}" type="slidenum">
              <a:rPr lang="tr-TR" smtClean="0"/>
              <a:pPr/>
              <a:t>17</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6995120" cy="6143668"/>
          </a:xfrm>
        </p:spPr>
        <p:txBody>
          <a:bodyPr>
            <a:normAutofit fontScale="77500" lnSpcReduction="20000"/>
          </a:bodyPr>
          <a:lstStyle/>
          <a:p>
            <a:pPr>
              <a:buNone/>
            </a:pPr>
            <a:r>
              <a:rPr lang="tr-TR" sz="3300" b="1" dirty="0" smtClean="0">
                <a:solidFill>
                  <a:schemeClr val="accent5">
                    <a:lumMod val="75000"/>
                  </a:schemeClr>
                </a:solidFill>
              </a:rPr>
              <a:t>MADDE KULLANIMININ NEDENLERİ, </a:t>
            </a:r>
          </a:p>
          <a:p>
            <a:endParaRPr lang="tr-TR" dirty="0" smtClean="0"/>
          </a:p>
          <a:p>
            <a:pPr>
              <a:buFont typeface="Wingdings" pitchFamily="2" charset="2"/>
              <a:buChar char="Ø"/>
            </a:pPr>
            <a:r>
              <a:rPr lang="tr-TR" sz="2300" dirty="0" smtClean="0">
                <a:latin typeface="Calibri" pitchFamily="34" charset="0"/>
                <a:cs typeface="Calibri" pitchFamily="34" charset="0"/>
              </a:rPr>
              <a:t>Merak </a:t>
            </a:r>
          </a:p>
          <a:p>
            <a:pPr>
              <a:buFont typeface="Wingdings" pitchFamily="2" charset="2"/>
              <a:buChar char="Ø"/>
            </a:pPr>
            <a:r>
              <a:rPr lang="tr-TR" sz="2300" dirty="0" smtClean="0">
                <a:latin typeface="Calibri" pitchFamily="34" charset="0"/>
                <a:cs typeface="Calibri" pitchFamily="34" charset="0"/>
              </a:rPr>
              <a:t>Özgüven eksikliği ve bağımlı kişilik özellikleri </a:t>
            </a:r>
          </a:p>
          <a:p>
            <a:pPr>
              <a:buFont typeface="Wingdings" pitchFamily="2" charset="2"/>
              <a:buChar char="Ø"/>
            </a:pPr>
            <a:r>
              <a:rPr lang="tr-TR" sz="2300" dirty="0" smtClean="0">
                <a:latin typeface="Calibri" pitchFamily="34" charset="0"/>
                <a:cs typeface="Calibri" pitchFamily="34" charset="0"/>
              </a:rPr>
              <a:t>Akademik başarısızlık </a:t>
            </a:r>
          </a:p>
          <a:p>
            <a:pPr>
              <a:buFont typeface="Wingdings" pitchFamily="2" charset="2"/>
              <a:buChar char="Ø"/>
            </a:pPr>
            <a:r>
              <a:rPr lang="tr-TR" sz="2300" dirty="0" smtClean="0">
                <a:latin typeface="Calibri" pitchFamily="34" charset="0"/>
                <a:cs typeface="Calibri" pitchFamily="34" charset="0"/>
              </a:rPr>
              <a:t>Riskli davranışlara eğilim </a:t>
            </a:r>
          </a:p>
          <a:p>
            <a:pPr>
              <a:buFont typeface="Wingdings" pitchFamily="2" charset="2"/>
              <a:buChar char="Ø"/>
            </a:pPr>
            <a:r>
              <a:rPr lang="tr-TR" sz="2300" dirty="0" smtClean="0">
                <a:latin typeface="Calibri" pitchFamily="34" charset="0"/>
                <a:cs typeface="Calibri" pitchFamily="34" charset="0"/>
              </a:rPr>
              <a:t>Ebeveynlerden bağımsız kimlik oluşturma arzusu </a:t>
            </a:r>
          </a:p>
          <a:p>
            <a:pPr>
              <a:buFont typeface="Wingdings" pitchFamily="2" charset="2"/>
              <a:buChar char="Ø"/>
            </a:pPr>
            <a:r>
              <a:rPr lang="tr-TR" sz="2300" dirty="0" smtClean="0">
                <a:latin typeface="Calibri" pitchFamily="34" charset="0"/>
                <a:cs typeface="Calibri" pitchFamily="34" charset="0"/>
              </a:rPr>
              <a:t>Farklı olma ihtiyacı </a:t>
            </a:r>
          </a:p>
          <a:p>
            <a:pPr>
              <a:buFont typeface="Wingdings" pitchFamily="2" charset="2"/>
              <a:buChar char="Ø"/>
            </a:pPr>
            <a:r>
              <a:rPr lang="tr-TR" sz="2300" dirty="0" smtClean="0">
                <a:latin typeface="Calibri" pitchFamily="34" charset="0"/>
                <a:cs typeface="Calibri" pitchFamily="34" charset="0"/>
              </a:rPr>
              <a:t>Psikolojik sorunlara sahip olma </a:t>
            </a:r>
          </a:p>
          <a:p>
            <a:pPr>
              <a:buFont typeface="Wingdings" pitchFamily="2" charset="2"/>
              <a:buChar char="Ø"/>
            </a:pPr>
            <a:r>
              <a:rPr lang="tr-TR" sz="2300" dirty="0" smtClean="0">
                <a:latin typeface="Calibri" pitchFamily="34" charset="0"/>
                <a:cs typeface="Calibri" pitchFamily="34" charset="0"/>
              </a:rPr>
              <a:t>Problemli aile içi iletişim</a:t>
            </a:r>
          </a:p>
          <a:p>
            <a:pPr>
              <a:buFont typeface="Wingdings" pitchFamily="2" charset="2"/>
              <a:buChar char="Ø"/>
            </a:pPr>
            <a:r>
              <a:rPr lang="tr-TR" sz="2300" dirty="0" smtClean="0">
                <a:latin typeface="Calibri" pitchFamily="34" charset="0"/>
                <a:cs typeface="Calibri" pitchFamily="34" charset="0"/>
              </a:rPr>
              <a:t>Ebeveyn-ergen arasında yakınlık olmaması </a:t>
            </a:r>
          </a:p>
          <a:p>
            <a:pPr>
              <a:buFont typeface="Wingdings" pitchFamily="2" charset="2"/>
              <a:buChar char="Ø"/>
            </a:pPr>
            <a:r>
              <a:rPr lang="tr-TR" sz="2300" dirty="0" smtClean="0">
                <a:latin typeface="Calibri" pitchFamily="34" charset="0"/>
                <a:cs typeface="Calibri" pitchFamily="34" charset="0"/>
              </a:rPr>
              <a:t>Ailede madde kullanımının olması </a:t>
            </a:r>
          </a:p>
          <a:p>
            <a:pPr>
              <a:buFont typeface="Wingdings" pitchFamily="2" charset="2"/>
              <a:buChar char="Ø"/>
            </a:pPr>
            <a:r>
              <a:rPr lang="tr-TR" sz="2300" dirty="0" smtClean="0">
                <a:latin typeface="Calibri" pitchFamily="34" charset="0"/>
                <a:cs typeface="Calibri" pitchFamily="34" charset="0"/>
              </a:rPr>
              <a:t>Ailenin aşırı katı ve kısıtlayıcı tutumları </a:t>
            </a:r>
          </a:p>
          <a:p>
            <a:pPr>
              <a:buFont typeface="Wingdings" pitchFamily="2" charset="2"/>
              <a:buChar char="Ø"/>
            </a:pPr>
            <a:r>
              <a:rPr lang="tr-TR" sz="2300" dirty="0" smtClean="0">
                <a:latin typeface="Calibri" pitchFamily="34" charset="0"/>
                <a:cs typeface="Calibri" pitchFamily="34" charset="0"/>
              </a:rPr>
              <a:t>Ailenin ilgisiz ve sınır içermeyen tutumları </a:t>
            </a:r>
          </a:p>
          <a:p>
            <a:pPr>
              <a:buFont typeface="Wingdings" pitchFamily="2" charset="2"/>
              <a:buChar char="Ø"/>
            </a:pPr>
            <a:r>
              <a:rPr lang="tr-TR" sz="2300" dirty="0" smtClean="0">
                <a:latin typeface="Calibri" pitchFamily="34" charset="0"/>
                <a:cs typeface="Calibri" pitchFamily="34" charset="0"/>
              </a:rPr>
              <a:t>Arkadaşların madde kullanımı </a:t>
            </a:r>
          </a:p>
          <a:p>
            <a:pPr>
              <a:buFont typeface="Wingdings" pitchFamily="2" charset="2"/>
              <a:buChar char="Ø"/>
            </a:pPr>
            <a:r>
              <a:rPr lang="tr-TR" sz="2300" dirty="0">
                <a:latin typeface="Calibri" pitchFamily="34" charset="0"/>
                <a:cs typeface="Calibri" pitchFamily="34" charset="0"/>
              </a:rPr>
              <a:t>B</a:t>
            </a:r>
            <a:r>
              <a:rPr lang="tr-TR" sz="2300" dirty="0" smtClean="0">
                <a:latin typeface="Calibri" pitchFamily="34" charset="0"/>
                <a:cs typeface="Calibri" pitchFamily="34" charset="0"/>
              </a:rPr>
              <a:t>ir gruba aidiyet ihtiyacı </a:t>
            </a:r>
          </a:p>
          <a:p>
            <a:pPr>
              <a:buFont typeface="Wingdings" pitchFamily="2" charset="2"/>
              <a:buChar char="Ø"/>
            </a:pPr>
            <a:r>
              <a:rPr lang="tr-TR" sz="2300" dirty="0" smtClean="0">
                <a:latin typeface="Calibri" pitchFamily="34" charset="0"/>
                <a:cs typeface="Calibri" pitchFamily="34" charset="0"/>
              </a:rPr>
              <a:t>Arkadaş grubunun madde kullanımı ile ilişkili tutum ve baskıları </a:t>
            </a:r>
          </a:p>
          <a:p>
            <a:pPr>
              <a:buFont typeface="Wingdings" pitchFamily="2" charset="2"/>
              <a:buChar char="Ø"/>
            </a:pPr>
            <a:r>
              <a:rPr lang="tr-TR" sz="2300" dirty="0" smtClean="0">
                <a:latin typeface="Calibri" pitchFamily="34" charset="0"/>
                <a:cs typeface="Calibri" pitchFamily="34" charset="0"/>
              </a:rPr>
              <a:t>Maddeye kolay ulaşabilme </a:t>
            </a:r>
          </a:p>
          <a:p>
            <a:pPr>
              <a:buFont typeface="Wingdings" pitchFamily="2" charset="2"/>
              <a:buChar char="Ø"/>
            </a:pPr>
            <a:r>
              <a:rPr lang="tr-TR" sz="2300" dirty="0" smtClean="0">
                <a:latin typeface="Calibri" pitchFamily="34" charset="0"/>
                <a:cs typeface="Calibri" pitchFamily="34" charset="0"/>
              </a:rPr>
              <a:t>Caydırıcı yasal önlemlerde eksiklik</a:t>
            </a:r>
          </a:p>
          <a:p>
            <a:endParaRPr lang="tr-TR" sz="2300" dirty="0"/>
          </a:p>
        </p:txBody>
      </p:sp>
      <p:sp>
        <p:nvSpPr>
          <p:cNvPr id="4" name="3 Slayt Numarası Yer Tutucusu"/>
          <p:cNvSpPr>
            <a:spLocks noGrp="1"/>
          </p:cNvSpPr>
          <p:nvPr>
            <p:ph type="sldNum" sz="quarter" idx="12"/>
          </p:nvPr>
        </p:nvSpPr>
        <p:spPr/>
        <p:txBody>
          <a:bodyPr/>
          <a:lstStyle/>
          <a:p>
            <a:fld id="{DDFF2563-9677-4CA2-9625-21C4E4B88632}" type="slidenum">
              <a:rPr lang="tr-TR" smtClean="0"/>
              <a:pPr/>
              <a:t>18</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7239000" cy="6098570"/>
          </a:xfrm>
        </p:spPr>
        <p:txBody>
          <a:bodyPr>
            <a:normAutofit fontScale="77500" lnSpcReduction="20000"/>
          </a:bodyPr>
          <a:lstStyle/>
          <a:p>
            <a:r>
              <a:rPr lang="tr-TR" b="1" dirty="0" smtClean="0">
                <a:solidFill>
                  <a:schemeClr val="accent1"/>
                </a:solidFill>
                <a:latin typeface="Calibri" pitchFamily="34" charset="0"/>
                <a:cs typeface="Calibri" pitchFamily="34" charset="0"/>
              </a:rPr>
              <a:t>MADDE KULLANIM BELİRTİLERİ </a:t>
            </a:r>
          </a:p>
          <a:p>
            <a:pPr>
              <a:buNone/>
            </a:pPr>
            <a:endParaRPr lang="tr-TR" dirty="0" smtClean="0">
              <a:latin typeface="Calibri" pitchFamily="34" charset="0"/>
              <a:cs typeface="Calibri" pitchFamily="34" charset="0"/>
            </a:endParaRPr>
          </a:p>
          <a:p>
            <a:pPr>
              <a:buNone/>
            </a:pPr>
            <a:r>
              <a:rPr lang="tr-TR" i="1" dirty="0" smtClean="0">
                <a:latin typeface="Calibri" pitchFamily="34" charset="0"/>
                <a:cs typeface="Calibri" pitchFamily="34" charset="0"/>
              </a:rPr>
              <a:t>Fiziksel Belirliler: </a:t>
            </a:r>
          </a:p>
          <a:p>
            <a:pPr>
              <a:buNone/>
            </a:pPr>
            <a:r>
              <a:rPr lang="tr-TR" dirty="0" smtClean="0">
                <a:latin typeface="Calibri" pitchFamily="34" charset="0"/>
                <a:cs typeface="Calibri" pitchFamily="34" charset="0"/>
              </a:rPr>
              <a:t>	</a:t>
            </a:r>
          </a:p>
          <a:p>
            <a:pPr>
              <a:buNone/>
            </a:pPr>
            <a:r>
              <a:rPr lang="tr-TR" dirty="0" smtClean="0">
                <a:latin typeface="Calibri" pitchFamily="34" charset="0"/>
                <a:cs typeface="Calibri" pitchFamily="34" charset="0"/>
              </a:rPr>
              <a:t>	• Sürekli bitkinlik hali</a:t>
            </a:r>
          </a:p>
          <a:p>
            <a:pPr>
              <a:buNone/>
            </a:pPr>
            <a:r>
              <a:rPr lang="tr-TR" dirty="0" smtClean="0">
                <a:latin typeface="Calibri" pitchFamily="34" charset="0"/>
                <a:cs typeface="Calibri" pitchFamily="34" charset="0"/>
              </a:rPr>
              <a:t>	• Dalgınlık</a:t>
            </a:r>
          </a:p>
          <a:p>
            <a:pPr>
              <a:buNone/>
            </a:pPr>
            <a:r>
              <a:rPr lang="tr-TR" dirty="0" smtClean="0">
                <a:latin typeface="Calibri" pitchFamily="34" charset="0"/>
                <a:cs typeface="Calibri" pitchFamily="34" charset="0"/>
              </a:rPr>
              <a:t>	• Uyuklama</a:t>
            </a:r>
          </a:p>
          <a:p>
            <a:pPr>
              <a:buNone/>
            </a:pPr>
            <a:r>
              <a:rPr lang="tr-TR" dirty="0" smtClean="0">
                <a:latin typeface="Calibri" pitchFamily="34" charset="0"/>
                <a:cs typeface="Calibri" pitchFamily="34" charset="0"/>
              </a:rPr>
              <a:t>	• Uyku bozukluğu</a:t>
            </a:r>
          </a:p>
          <a:p>
            <a:pPr>
              <a:buNone/>
            </a:pPr>
            <a:r>
              <a:rPr lang="tr-TR" dirty="0" smtClean="0">
                <a:latin typeface="Calibri" pitchFamily="34" charset="0"/>
                <a:cs typeface="Calibri" pitchFamily="34" charset="0"/>
              </a:rPr>
              <a:t>	• Konuşmada güçlük çekme</a:t>
            </a:r>
          </a:p>
          <a:p>
            <a:pPr>
              <a:buNone/>
            </a:pPr>
            <a:r>
              <a:rPr lang="tr-TR" dirty="0" smtClean="0">
                <a:latin typeface="Calibri" pitchFamily="34" charset="0"/>
                <a:cs typeface="Calibri" pitchFamily="34" charset="0"/>
              </a:rPr>
              <a:t>	• Burunda akıntı</a:t>
            </a:r>
          </a:p>
          <a:p>
            <a:pPr>
              <a:buNone/>
            </a:pPr>
            <a:r>
              <a:rPr lang="tr-TR" dirty="0" smtClean="0">
                <a:latin typeface="Calibri" pitchFamily="34" charset="0"/>
                <a:cs typeface="Calibri" pitchFamily="34" charset="0"/>
              </a:rPr>
              <a:t>	• Vücutta terleme</a:t>
            </a:r>
          </a:p>
          <a:p>
            <a:pPr>
              <a:buNone/>
            </a:pPr>
            <a:r>
              <a:rPr lang="tr-TR" dirty="0" smtClean="0">
                <a:latin typeface="Calibri" pitchFamily="34" charset="0"/>
                <a:cs typeface="Calibri" pitchFamily="34" charset="0"/>
              </a:rPr>
              <a:t>	• Ellerde titreme</a:t>
            </a:r>
          </a:p>
          <a:p>
            <a:pPr>
              <a:buNone/>
            </a:pPr>
            <a:r>
              <a:rPr lang="tr-TR" dirty="0" smtClean="0">
                <a:latin typeface="Calibri" pitchFamily="34" charset="0"/>
                <a:cs typeface="Calibri" pitchFamily="34" charset="0"/>
              </a:rPr>
              <a:t>	• Gözlerde kanlanma</a:t>
            </a:r>
          </a:p>
          <a:p>
            <a:pPr>
              <a:buNone/>
            </a:pPr>
            <a:r>
              <a:rPr lang="tr-TR" dirty="0" smtClean="0">
                <a:latin typeface="Calibri" pitchFamily="34" charset="0"/>
                <a:cs typeface="Calibri" pitchFamily="34" charset="0"/>
              </a:rPr>
              <a:t>	• Yüzde kızarıklıkları</a:t>
            </a:r>
          </a:p>
          <a:p>
            <a:pPr>
              <a:buNone/>
            </a:pPr>
            <a:r>
              <a:rPr lang="tr-TR" dirty="0" smtClean="0">
                <a:latin typeface="Calibri" pitchFamily="34" charset="0"/>
                <a:cs typeface="Calibri" pitchFamily="34" charset="0"/>
              </a:rPr>
              <a:t>	• Yüzün soluk olması</a:t>
            </a:r>
          </a:p>
          <a:p>
            <a:pPr>
              <a:buNone/>
            </a:pPr>
            <a:r>
              <a:rPr lang="tr-TR" dirty="0" smtClean="0">
                <a:latin typeface="Calibri" pitchFamily="34" charset="0"/>
                <a:cs typeface="Calibri" pitchFamily="34" charset="0"/>
              </a:rPr>
              <a:t>	• Kabızlık, ishal, mide-bağırsak yakınmaları</a:t>
            </a:r>
          </a:p>
          <a:p>
            <a:pPr>
              <a:buNone/>
            </a:pPr>
            <a:r>
              <a:rPr lang="tr-TR" dirty="0" smtClean="0">
                <a:latin typeface="Calibri" pitchFamily="34" charset="0"/>
                <a:cs typeface="Calibri" pitchFamily="34" charset="0"/>
              </a:rPr>
              <a:t>	• Yürümede dengesizlik</a:t>
            </a:r>
          </a:p>
          <a:p>
            <a:pPr>
              <a:buNone/>
            </a:pPr>
            <a:r>
              <a:rPr lang="tr-TR" dirty="0" smtClean="0">
                <a:latin typeface="Calibri" pitchFamily="34" charset="0"/>
                <a:cs typeface="Calibri" pitchFamily="34" charset="0"/>
              </a:rPr>
              <a:t>	• Solunumda güçlük çekme</a:t>
            </a:r>
          </a:p>
          <a:p>
            <a:pPr>
              <a:buNone/>
            </a:pPr>
            <a:r>
              <a:rPr lang="tr-TR" dirty="0" smtClean="0">
                <a:latin typeface="Calibri" pitchFamily="34" charset="0"/>
                <a:cs typeface="Calibri" pitchFamily="34" charset="0"/>
              </a:rPr>
              <a:t>	• Madde kokusu</a:t>
            </a:r>
          </a:p>
          <a:p>
            <a:endParaRPr lang="tr-TR"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fld id="{DDFF2563-9677-4CA2-9625-21C4E4B88632}" type="slidenum">
              <a:rPr lang="tr-TR" smtClean="0"/>
              <a:pPr/>
              <a:t>19</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8229600" cy="648072"/>
          </a:xfrm>
        </p:spPr>
        <p:txBody>
          <a:bodyPr>
            <a:normAutofit fontScale="90000"/>
          </a:bodyPr>
          <a:lstStyle/>
          <a:p>
            <a:r>
              <a:rPr lang="tr-TR" b="1" dirty="0" smtClean="0">
                <a:solidFill>
                  <a:srgbClr val="FF0000"/>
                </a:solidFill>
              </a:rPr>
              <a:t>Sunum planı</a:t>
            </a:r>
            <a:endParaRPr lang="tr-TR" b="1" dirty="0">
              <a:solidFill>
                <a:srgbClr val="FF0000"/>
              </a:solidFill>
            </a:endParaRPr>
          </a:p>
        </p:txBody>
      </p:sp>
      <p:sp>
        <p:nvSpPr>
          <p:cNvPr id="3" name="İçerik Yer Tutucusu 2"/>
          <p:cNvSpPr>
            <a:spLocks noGrp="1"/>
          </p:cNvSpPr>
          <p:nvPr>
            <p:ph sz="quarter" idx="1"/>
          </p:nvPr>
        </p:nvSpPr>
        <p:spPr/>
        <p:txBody>
          <a:bodyPr>
            <a:normAutofit/>
          </a:bodyPr>
          <a:lstStyle/>
          <a:p>
            <a:pPr marL="624078" indent="-514350">
              <a:buNone/>
            </a:pPr>
            <a:r>
              <a:rPr lang="tr-TR" sz="2000" dirty="0" smtClean="0">
                <a:solidFill>
                  <a:srgbClr val="FF0000"/>
                </a:solidFill>
                <a:latin typeface="Calibri" pitchFamily="34" charset="0"/>
                <a:cs typeface="Calibri" pitchFamily="34" charset="0"/>
              </a:rPr>
              <a:t>1.</a:t>
            </a:r>
            <a:r>
              <a:rPr lang="tr-TR" sz="2000" dirty="0" smtClean="0">
                <a:latin typeface="Calibri" pitchFamily="34" charset="0"/>
                <a:cs typeface="Calibri" pitchFamily="34" charset="0"/>
              </a:rPr>
              <a:t> Giriş</a:t>
            </a:r>
          </a:p>
          <a:p>
            <a:pPr marL="624078" indent="-514350">
              <a:buNone/>
            </a:pPr>
            <a:r>
              <a:rPr lang="tr-TR" sz="2000" dirty="0" smtClean="0">
                <a:solidFill>
                  <a:srgbClr val="FF0000"/>
                </a:solidFill>
                <a:latin typeface="Calibri" pitchFamily="34" charset="0"/>
                <a:cs typeface="Calibri" pitchFamily="34" charset="0"/>
              </a:rPr>
              <a:t>2.</a:t>
            </a:r>
            <a:r>
              <a:rPr lang="tr-TR" sz="2000" dirty="0" smtClean="0">
                <a:latin typeface="Calibri" pitchFamily="34" charset="0"/>
                <a:cs typeface="Calibri" pitchFamily="34" charset="0"/>
              </a:rPr>
              <a:t> Risk altındaki grupların tanımlanması</a:t>
            </a:r>
          </a:p>
          <a:p>
            <a:pPr marL="109728" indent="0">
              <a:buNone/>
            </a:pPr>
            <a:r>
              <a:rPr lang="tr-TR" sz="2000" dirty="0">
                <a:latin typeface="Calibri" pitchFamily="34" charset="0"/>
                <a:cs typeface="Calibri" pitchFamily="34" charset="0"/>
              </a:rPr>
              <a:t>	</a:t>
            </a:r>
            <a:r>
              <a:rPr lang="tr-TR" sz="2000" i="1" dirty="0" smtClean="0">
                <a:solidFill>
                  <a:srgbClr val="FF0000"/>
                </a:solidFill>
                <a:latin typeface="Calibri" pitchFamily="34" charset="0"/>
                <a:cs typeface="Calibri" pitchFamily="34" charset="0"/>
              </a:rPr>
              <a:t>2.1. </a:t>
            </a:r>
            <a:r>
              <a:rPr lang="tr-TR" sz="2000" i="1" dirty="0" smtClean="0">
                <a:latin typeface="Calibri" pitchFamily="34" charset="0"/>
                <a:cs typeface="Calibri" pitchFamily="34" charset="0"/>
              </a:rPr>
              <a:t>Şiddete maruz kalan gruplar</a:t>
            </a:r>
          </a:p>
          <a:p>
            <a:pPr marL="109728" indent="0">
              <a:buNone/>
            </a:pPr>
            <a:r>
              <a:rPr lang="tr-TR" sz="2000" i="1" dirty="0">
                <a:latin typeface="Calibri" pitchFamily="34" charset="0"/>
                <a:cs typeface="Calibri" pitchFamily="34" charset="0"/>
              </a:rPr>
              <a:t>	</a:t>
            </a:r>
            <a:r>
              <a:rPr lang="tr-TR" sz="2000" i="1" dirty="0" smtClean="0">
                <a:solidFill>
                  <a:srgbClr val="FF0000"/>
                </a:solidFill>
                <a:latin typeface="Calibri" pitchFamily="34" charset="0"/>
                <a:cs typeface="Calibri" pitchFamily="34" charset="0"/>
              </a:rPr>
              <a:t>2.2.</a:t>
            </a:r>
            <a:r>
              <a:rPr lang="tr-TR" sz="2000" i="1" dirty="0" smtClean="0">
                <a:latin typeface="Calibri" pitchFamily="34" charset="0"/>
                <a:cs typeface="Calibri" pitchFamily="34" charset="0"/>
              </a:rPr>
              <a:t> Madde bağımlıları</a:t>
            </a:r>
          </a:p>
          <a:p>
            <a:pPr marL="109728" indent="0">
              <a:buNone/>
            </a:pPr>
            <a:r>
              <a:rPr lang="tr-TR" sz="2000" i="1" dirty="0">
                <a:latin typeface="Calibri" pitchFamily="34" charset="0"/>
                <a:cs typeface="Calibri" pitchFamily="34" charset="0"/>
              </a:rPr>
              <a:t>	</a:t>
            </a:r>
            <a:r>
              <a:rPr lang="tr-TR" sz="2000" i="1" dirty="0" smtClean="0">
                <a:solidFill>
                  <a:srgbClr val="FF0000"/>
                </a:solidFill>
                <a:latin typeface="Calibri" pitchFamily="34" charset="0"/>
                <a:cs typeface="Calibri" pitchFamily="34" charset="0"/>
              </a:rPr>
              <a:t>2.3.</a:t>
            </a:r>
            <a:r>
              <a:rPr lang="tr-TR" sz="2000" i="1" dirty="0" smtClean="0">
                <a:latin typeface="Calibri" pitchFamily="34" charset="0"/>
                <a:cs typeface="Calibri" pitchFamily="34" charset="0"/>
              </a:rPr>
              <a:t> Devamsızlar</a:t>
            </a:r>
          </a:p>
          <a:p>
            <a:pPr marL="109728" indent="0">
              <a:buNone/>
            </a:pPr>
            <a:r>
              <a:rPr lang="tr-TR" sz="2000" i="1" dirty="0">
                <a:latin typeface="Calibri" pitchFamily="34" charset="0"/>
                <a:cs typeface="Calibri" pitchFamily="34" charset="0"/>
              </a:rPr>
              <a:t>	</a:t>
            </a:r>
            <a:r>
              <a:rPr lang="tr-TR" sz="2000" i="1" dirty="0" smtClean="0">
                <a:solidFill>
                  <a:srgbClr val="FF0000"/>
                </a:solidFill>
                <a:latin typeface="Calibri" pitchFamily="34" charset="0"/>
                <a:cs typeface="Calibri" pitchFamily="34" charset="0"/>
              </a:rPr>
              <a:t>2.4.</a:t>
            </a:r>
            <a:r>
              <a:rPr lang="tr-TR" sz="2000" i="1" dirty="0" smtClean="0">
                <a:latin typeface="Calibri" pitchFamily="34" charset="0"/>
                <a:cs typeface="Calibri" pitchFamily="34" charset="0"/>
              </a:rPr>
              <a:t> İhmal ve istimara maruz gruplar</a:t>
            </a:r>
          </a:p>
          <a:p>
            <a:pPr marL="109728" indent="0">
              <a:buNone/>
            </a:pPr>
            <a:r>
              <a:rPr lang="tr-TR" sz="2000" i="1" dirty="0">
                <a:latin typeface="Calibri" pitchFamily="34" charset="0"/>
                <a:cs typeface="Calibri" pitchFamily="34" charset="0"/>
              </a:rPr>
              <a:t>	</a:t>
            </a:r>
            <a:r>
              <a:rPr lang="tr-TR" sz="2000" i="1" dirty="0" smtClean="0">
                <a:solidFill>
                  <a:srgbClr val="FF0000"/>
                </a:solidFill>
                <a:latin typeface="Calibri" pitchFamily="34" charset="0"/>
                <a:cs typeface="Calibri" pitchFamily="34" charset="0"/>
              </a:rPr>
              <a:t>2.5.</a:t>
            </a:r>
            <a:r>
              <a:rPr lang="tr-TR" sz="2000" i="1" dirty="0" smtClean="0">
                <a:latin typeface="Calibri" pitchFamily="34" charset="0"/>
                <a:cs typeface="Calibri" pitchFamily="34" charset="0"/>
              </a:rPr>
              <a:t> TV  ve internet bağımlıları</a:t>
            </a:r>
          </a:p>
          <a:p>
            <a:pPr marL="109728" indent="0">
              <a:buNone/>
            </a:pPr>
            <a:r>
              <a:rPr lang="tr-TR" sz="2000" i="1" dirty="0">
                <a:latin typeface="Calibri" pitchFamily="34" charset="0"/>
                <a:cs typeface="Calibri" pitchFamily="34" charset="0"/>
              </a:rPr>
              <a:t>	</a:t>
            </a:r>
            <a:r>
              <a:rPr lang="tr-TR" sz="2000" i="1" dirty="0" smtClean="0">
                <a:solidFill>
                  <a:srgbClr val="FF0000"/>
                </a:solidFill>
                <a:latin typeface="Calibri" pitchFamily="34" charset="0"/>
                <a:cs typeface="Calibri" pitchFamily="34" charset="0"/>
              </a:rPr>
              <a:t>2.6. </a:t>
            </a:r>
            <a:r>
              <a:rPr lang="tr-TR" sz="2000" i="1" dirty="0" smtClean="0">
                <a:latin typeface="Calibri" pitchFamily="34" charset="0"/>
                <a:cs typeface="Calibri" pitchFamily="34" charset="0"/>
              </a:rPr>
              <a:t>Parçalanmış aile çocukları</a:t>
            </a:r>
          </a:p>
          <a:p>
            <a:pPr marL="109728" indent="0">
              <a:buNone/>
            </a:pPr>
            <a:r>
              <a:rPr lang="tr-TR" sz="2000" i="1" dirty="0">
                <a:latin typeface="Calibri" pitchFamily="34" charset="0"/>
                <a:cs typeface="Calibri" pitchFamily="34" charset="0"/>
              </a:rPr>
              <a:t>	</a:t>
            </a:r>
            <a:r>
              <a:rPr lang="tr-TR" sz="2000" i="1" dirty="0" smtClean="0">
                <a:solidFill>
                  <a:srgbClr val="FF0000"/>
                </a:solidFill>
                <a:latin typeface="Calibri" pitchFamily="34" charset="0"/>
                <a:cs typeface="Calibri" pitchFamily="34" charset="0"/>
              </a:rPr>
              <a:t>2.7.</a:t>
            </a:r>
            <a:r>
              <a:rPr lang="tr-TR" sz="2000" i="1" dirty="0" smtClean="0">
                <a:latin typeface="Calibri" pitchFamily="34" charset="0"/>
                <a:cs typeface="Calibri" pitchFamily="34" charset="0"/>
              </a:rPr>
              <a:t> Yas sürecinde olanlar </a:t>
            </a:r>
          </a:p>
          <a:p>
            <a:pPr marL="109728" indent="0">
              <a:buNone/>
            </a:pPr>
            <a:r>
              <a:rPr lang="tr-TR" sz="2000" b="1" dirty="0" smtClean="0">
                <a:solidFill>
                  <a:srgbClr val="FF0000"/>
                </a:solidFill>
                <a:latin typeface="Calibri" pitchFamily="34" charset="0"/>
                <a:cs typeface="Calibri" pitchFamily="34" charset="0"/>
              </a:rPr>
              <a:t>3.</a:t>
            </a:r>
            <a:r>
              <a:rPr lang="tr-TR" sz="2000" dirty="0" smtClean="0">
                <a:latin typeface="Calibri" pitchFamily="34" charset="0"/>
                <a:cs typeface="Calibri" pitchFamily="34" charset="0"/>
              </a:rPr>
              <a:t> Risk altındaki gruplara yapılacak çalışmalar ve öneriler</a:t>
            </a:r>
          </a:p>
        </p:txBody>
      </p:sp>
      <p:sp>
        <p:nvSpPr>
          <p:cNvPr id="4" name="3 Slayt Numarası Yer Tutucusu"/>
          <p:cNvSpPr>
            <a:spLocks noGrp="1"/>
          </p:cNvSpPr>
          <p:nvPr>
            <p:ph type="sldNum" sz="quarter" idx="12"/>
          </p:nvPr>
        </p:nvSpPr>
        <p:spPr/>
        <p:txBody>
          <a:bodyPr/>
          <a:lstStyle/>
          <a:p>
            <a:fld id="{DDFF2563-9677-4CA2-9625-21C4E4B88632}" type="slidenum">
              <a:rPr lang="tr-TR" smtClean="0"/>
              <a:pPr/>
              <a:t>2</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946707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5987008" cy="5231504"/>
          </a:xfrm>
        </p:spPr>
        <p:txBody>
          <a:bodyPr>
            <a:noAutofit/>
          </a:bodyPr>
          <a:lstStyle/>
          <a:p>
            <a:pPr>
              <a:buNone/>
            </a:pPr>
            <a:endParaRPr lang="tr-TR" sz="1800" b="1" i="1" dirty="0" smtClean="0">
              <a:solidFill>
                <a:schemeClr val="accent2">
                  <a:lumMod val="50000"/>
                </a:schemeClr>
              </a:solidFill>
              <a:latin typeface="Calibri" pitchFamily="34" charset="0"/>
              <a:cs typeface="Calibri" pitchFamily="34" charset="0"/>
            </a:endParaRPr>
          </a:p>
          <a:p>
            <a:pPr>
              <a:buNone/>
            </a:pPr>
            <a:r>
              <a:rPr lang="tr-TR" sz="1800" b="1" i="1" dirty="0" smtClean="0">
                <a:solidFill>
                  <a:schemeClr val="accent2">
                    <a:lumMod val="50000"/>
                  </a:schemeClr>
                </a:solidFill>
                <a:latin typeface="Calibri" pitchFamily="34" charset="0"/>
                <a:cs typeface="Calibri" pitchFamily="34" charset="0"/>
              </a:rPr>
              <a:t>Sosyal ve Duygusal Belirtiler: </a:t>
            </a:r>
          </a:p>
          <a:p>
            <a:pPr>
              <a:buNone/>
            </a:pPr>
            <a:endParaRPr lang="tr-TR" sz="1600" dirty="0" smtClean="0">
              <a:latin typeface="Calibri" pitchFamily="34" charset="0"/>
              <a:cs typeface="Calibri" pitchFamily="34" charset="0"/>
            </a:endParaRPr>
          </a:p>
          <a:p>
            <a:pPr>
              <a:buNone/>
            </a:pPr>
            <a:r>
              <a:rPr lang="tr-TR" sz="1600" dirty="0" smtClean="0">
                <a:latin typeface="Calibri" pitchFamily="34" charset="0"/>
                <a:cs typeface="Calibri" pitchFamily="34" charset="0"/>
              </a:rPr>
              <a:t>• Akademik başarının birden düşmesi</a:t>
            </a:r>
          </a:p>
          <a:p>
            <a:pPr>
              <a:buNone/>
            </a:pPr>
            <a:r>
              <a:rPr lang="tr-TR" sz="1600" dirty="0" smtClean="0">
                <a:latin typeface="Calibri" pitchFamily="34" charset="0"/>
                <a:cs typeface="Calibri" pitchFamily="34" charset="0"/>
              </a:rPr>
              <a:t>• Sık sık arkadaş değiştirme</a:t>
            </a:r>
          </a:p>
          <a:p>
            <a:pPr>
              <a:buNone/>
            </a:pPr>
            <a:r>
              <a:rPr lang="tr-TR" sz="1600" dirty="0" smtClean="0">
                <a:latin typeface="Calibri" pitchFamily="34" charset="0"/>
                <a:cs typeface="Calibri" pitchFamily="34" charset="0"/>
              </a:rPr>
              <a:t>• Aile ve arkadaşlarla ilişkilerde bozulma</a:t>
            </a:r>
          </a:p>
          <a:p>
            <a:pPr>
              <a:buNone/>
            </a:pPr>
            <a:r>
              <a:rPr lang="tr-TR" sz="1600" dirty="0" smtClean="0">
                <a:latin typeface="Calibri" pitchFamily="34" charset="0"/>
                <a:cs typeface="Calibri" pitchFamily="34" charset="0"/>
              </a:rPr>
              <a:t>• Çevreyle ilişkilerde kaçınma</a:t>
            </a:r>
          </a:p>
          <a:p>
            <a:pPr>
              <a:buNone/>
            </a:pPr>
            <a:r>
              <a:rPr lang="tr-TR" sz="1600" dirty="0" smtClean="0">
                <a:latin typeface="Calibri" pitchFamily="34" charset="0"/>
                <a:cs typeface="Calibri" pitchFamily="34" charset="0"/>
              </a:rPr>
              <a:t>• İçe kapanma</a:t>
            </a:r>
          </a:p>
          <a:p>
            <a:pPr>
              <a:buNone/>
            </a:pPr>
            <a:r>
              <a:rPr lang="tr-TR" sz="1600" dirty="0" smtClean="0">
                <a:latin typeface="Calibri" pitchFamily="34" charset="0"/>
                <a:cs typeface="Calibri" pitchFamily="34" charset="0"/>
              </a:rPr>
              <a:t>• Hiçbir şeye ilgi duymama</a:t>
            </a:r>
          </a:p>
          <a:p>
            <a:pPr>
              <a:buNone/>
            </a:pPr>
            <a:r>
              <a:rPr lang="tr-TR" sz="1600" dirty="0" smtClean="0">
                <a:latin typeface="Calibri" pitchFamily="34" charset="0"/>
                <a:cs typeface="Calibri" pitchFamily="34" charset="0"/>
              </a:rPr>
              <a:t>• Daha önce ilgi duyduğu her şeyden uzaklaşma</a:t>
            </a:r>
          </a:p>
          <a:p>
            <a:pPr>
              <a:buNone/>
            </a:pPr>
            <a:r>
              <a:rPr lang="tr-TR" sz="1600" dirty="0" smtClean="0">
                <a:latin typeface="Calibri" pitchFamily="34" charset="0"/>
                <a:cs typeface="Calibri" pitchFamily="34" charset="0"/>
              </a:rPr>
              <a:t>• Zaman zaman aşırı neşe ile öfke/saldırganlık arasında gidip gelmeler</a:t>
            </a:r>
          </a:p>
          <a:p>
            <a:pPr>
              <a:buNone/>
            </a:pPr>
            <a:r>
              <a:rPr lang="tr-TR" sz="1600" dirty="0" smtClean="0">
                <a:latin typeface="Calibri" pitchFamily="34" charset="0"/>
                <a:cs typeface="Calibri" pitchFamily="34" charset="0"/>
              </a:rPr>
              <a:t>• Evde odasına kapanma</a:t>
            </a:r>
          </a:p>
          <a:p>
            <a:pPr>
              <a:buNone/>
            </a:pPr>
            <a:r>
              <a:rPr lang="tr-TR" sz="1600" dirty="0" smtClean="0">
                <a:latin typeface="Calibri" pitchFamily="34" charset="0"/>
                <a:cs typeface="Calibri" pitchFamily="34" charset="0"/>
              </a:rPr>
              <a:t>• Kendi bakım ve temizliğine dikkat etmez hale gelme </a:t>
            </a:r>
          </a:p>
          <a:p>
            <a:pPr>
              <a:buNone/>
            </a:pPr>
            <a:r>
              <a:rPr lang="tr-TR" sz="1600" dirty="0" smtClean="0">
                <a:latin typeface="Calibri" pitchFamily="34" charset="0"/>
                <a:cs typeface="Calibri" pitchFamily="34" charset="0"/>
              </a:rPr>
              <a:t>• Fazla para harcama</a:t>
            </a:r>
          </a:p>
          <a:p>
            <a:pPr>
              <a:buNone/>
            </a:pPr>
            <a:r>
              <a:rPr lang="tr-TR" sz="1600" dirty="0" smtClean="0">
                <a:latin typeface="Calibri" pitchFamily="34" charset="0"/>
                <a:cs typeface="Calibri" pitchFamily="34" charset="0"/>
              </a:rPr>
              <a:t>• Okulu ya da iş eğitimini tamamen bırakma</a:t>
            </a:r>
          </a:p>
          <a:p>
            <a:pPr>
              <a:buNone/>
            </a:pPr>
            <a:r>
              <a:rPr lang="tr-TR" sz="1600" dirty="0" smtClean="0">
                <a:latin typeface="Calibri" pitchFamily="34" charset="0"/>
                <a:cs typeface="Calibri" pitchFamily="34" charset="0"/>
              </a:rPr>
              <a:t>• Geleceğine yönelik beklentilerden uzak olma</a:t>
            </a:r>
          </a:p>
          <a:p>
            <a:pPr>
              <a:buNone/>
            </a:pPr>
            <a:r>
              <a:rPr lang="tr-TR" sz="1600" dirty="0" smtClean="0">
                <a:latin typeface="Calibri" pitchFamily="34" charset="0"/>
                <a:cs typeface="Calibri" pitchFamily="34" charset="0"/>
              </a:rPr>
              <a:t>• Geleceğe dönük hiçbir adım atmak istememe</a:t>
            </a:r>
          </a:p>
          <a:p>
            <a:pPr>
              <a:buNone/>
            </a:pPr>
            <a:r>
              <a:rPr lang="tr-TR" sz="1600" dirty="0" smtClean="0">
                <a:latin typeface="Calibri" pitchFamily="34" charset="0"/>
                <a:cs typeface="Calibri" pitchFamily="34" charset="0"/>
              </a:rPr>
              <a:t>• Evden uzaklaşma</a:t>
            </a:r>
            <a:endParaRPr lang="tr-TR" sz="1600"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fld id="{DDFF2563-9677-4CA2-9625-21C4E4B88632}" type="slidenum">
              <a:rPr lang="tr-TR" smtClean="0"/>
              <a:pPr/>
              <a:t>20</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1092736"/>
          </a:xfrm>
        </p:spPr>
        <p:txBody>
          <a:bodyPr>
            <a:normAutofit/>
          </a:bodyPr>
          <a:lstStyle/>
          <a:p>
            <a:r>
              <a:rPr lang="tr-TR" sz="3200" dirty="0" smtClean="0"/>
              <a:t>  </a:t>
            </a:r>
            <a:br>
              <a:rPr lang="tr-TR" sz="3200" dirty="0" smtClean="0"/>
            </a:br>
            <a:r>
              <a:rPr lang="tr-TR" sz="3200" dirty="0" smtClean="0"/>
              <a:t>   </a:t>
            </a:r>
            <a:r>
              <a:rPr lang="tr-TR" sz="3200" b="1" dirty="0" smtClean="0"/>
              <a:t>Önleme çalışmaları</a:t>
            </a:r>
            <a:endParaRPr lang="tr-TR" sz="3200" b="1" dirty="0"/>
          </a:p>
        </p:txBody>
      </p:sp>
      <p:sp>
        <p:nvSpPr>
          <p:cNvPr id="3" name="2 İçerik Yer Tutucusu"/>
          <p:cNvSpPr>
            <a:spLocks noGrp="1"/>
          </p:cNvSpPr>
          <p:nvPr>
            <p:ph idx="1"/>
          </p:nvPr>
        </p:nvSpPr>
        <p:spPr>
          <a:xfrm>
            <a:off x="827584" y="1700808"/>
            <a:ext cx="3744416" cy="3096344"/>
          </a:xfr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endParaRPr lang="tr-TR" dirty="0" smtClean="0"/>
          </a:p>
          <a:p>
            <a:r>
              <a:rPr lang="tr-TR" dirty="0" smtClean="0"/>
              <a:t>Önlemenin Önemi </a:t>
            </a:r>
          </a:p>
          <a:p>
            <a:endParaRPr lang="tr-TR" dirty="0" smtClean="0"/>
          </a:p>
          <a:p>
            <a:pPr algn="just"/>
            <a:r>
              <a:rPr lang="tr-TR" dirty="0" smtClean="0"/>
              <a:t>Önleme, insanların madde kullanmasını ve eğer kullandıysa bağımlı hale gelmesini engellemeye yönelik koruyucu sağlık hizmetlerine verilen addır.</a:t>
            </a:r>
          </a:p>
          <a:p>
            <a:pPr algn="just"/>
            <a:r>
              <a:rPr lang="tr-TR" dirty="0" smtClean="0"/>
              <a:t>Tüm dünyada önleme programları giderek önem kazanmaktadır. </a:t>
            </a:r>
          </a:p>
          <a:p>
            <a:pPr algn="just"/>
            <a:r>
              <a:rPr lang="tr-TR" dirty="0" smtClean="0"/>
              <a:t>Çünkü; bağımlılık, geliştikten sonra tedavisi oldukça güç olan hastalıktır.</a:t>
            </a:r>
            <a:endParaRPr lang="tr-TR" dirty="0"/>
          </a:p>
        </p:txBody>
      </p:sp>
      <p:pic>
        <p:nvPicPr>
          <p:cNvPr id="4" name="3 Resim" descr="green-leaves-heart-20547309.jpg"/>
          <p:cNvPicPr>
            <a:picLocks noChangeAspect="1"/>
          </p:cNvPicPr>
          <p:nvPr/>
        </p:nvPicPr>
        <p:blipFill>
          <a:blip r:embed="rId2" cstate="print"/>
          <a:stretch>
            <a:fillRect/>
          </a:stretch>
        </p:blipFill>
        <p:spPr>
          <a:xfrm>
            <a:off x="5436096" y="3933056"/>
            <a:ext cx="2808312" cy="2392040"/>
          </a:xfrm>
          <a:prstGeom prst="rect">
            <a:avLst/>
          </a:prstGeom>
        </p:spPr>
      </p:pic>
      <p:sp>
        <p:nvSpPr>
          <p:cNvPr id="5" name="4 Slayt Numarası Yer Tutucusu"/>
          <p:cNvSpPr>
            <a:spLocks noGrp="1"/>
          </p:cNvSpPr>
          <p:nvPr>
            <p:ph type="sldNum" sz="quarter" idx="12"/>
          </p:nvPr>
        </p:nvSpPr>
        <p:spPr/>
        <p:txBody>
          <a:bodyPr/>
          <a:lstStyle/>
          <a:p>
            <a:fld id="{DDFF2563-9677-4CA2-9625-21C4E4B88632}" type="slidenum">
              <a:rPr lang="tr-TR" smtClean="0"/>
              <a:pPr/>
              <a:t>21</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4114800" cy="4824536"/>
          </a:xfrm>
        </p:spPr>
        <p:txBody>
          <a:bodyPr>
            <a:normAutofit fontScale="92500" lnSpcReduction="10000"/>
          </a:bodyPr>
          <a:lstStyle/>
          <a:p>
            <a:pPr algn="just"/>
            <a:r>
              <a:rPr lang="tr-TR" sz="1600" dirty="0" smtClean="0">
                <a:latin typeface="Calibri" pitchFamily="34" charset="0"/>
                <a:cs typeface="Calibri" pitchFamily="34" charset="0"/>
              </a:rPr>
              <a:t>Uygulanan </a:t>
            </a:r>
            <a:r>
              <a:rPr lang="tr-TR" sz="1600" dirty="0">
                <a:latin typeface="Calibri" pitchFamily="34" charset="0"/>
                <a:cs typeface="Calibri" pitchFamily="34" charset="0"/>
              </a:rPr>
              <a:t>uzun süreli tedavilerin topluma maliyeti çok yüksektir. Altı ay ve daha uzun süren tedavilerin madde bağımlılığında daha etkin olduğu gösterilmiştir. Bu kadar uzun süreli tedaviler için fiziksel mekanlar yaratmak, personel çalıştırmak, rehabilitasyon alanları açmak, iş bulmak oldukça yüklü bir organizasyondur. </a:t>
            </a:r>
            <a:endParaRPr lang="tr-TR" sz="1600" dirty="0" smtClean="0">
              <a:latin typeface="Calibri" pitchFamily="34" charset="0"/>
              <a:cs typeface="Calibri" pitchFamily="34" charset="0"/>
            </a:endParaRPr>
          </a:p>
          <a:p>
            <a:pPr algn="just">
              <a:buNone/>
            </a:pPr>
            <a:endParaRPr lang="tr-TR" sz="1600" dirty="0">
              <a:latin typeface="Calibri" pitchFamily="34" charset="0"/>
              <a:cs typeface="Calibri" pitchFamily="34" charset="0"/>
            </a:endParaRPr>
          </a:p>
          <a:p>
            <a:pPr algn="just"/>
            <a:r>
              <a:rPr lang="tr-TR" sz="1600" dirty="0" smtClean="0">
                <a:latin typeface="Calibri" pitchFamily="34" charset="0"/>
                <a:cs typeface="Calibri" pitchFamily="34" charset="0"/>
              </a:rPr>
              <a:t>İyileştikten </a:t>
            </a:r>
            <a:r>
              <a:rPr lang="tr-TR" sz="1600" dirty="0">
                <a:latin typeface="Calibri" pitchFamily="34" charset="0"/>
                <a:cs typeface="Calibri" pitchFamily="34" charset="0"/>
              </a:rPr>
              <a:t>sonra yineleme oranı çok yüksektir. Kişinin tekrar madde kullanmaya başlamasını etkileyen faktörler vardır. Tüm bu faktörleri minimal düzeye indirmek oldukça ciddi bir uğraş gerektirmektedir. Tüm bunlar yerine getirilse bile beklenmeyen olaylardan dolayı tekrar kullanımın görülmesi seyrek değildir.</a:t>
            </a:r>
          </a:p>
          <a:p>
            <a:pPr algn="just"/>
            <a:endParaRPr lang="tr-TR" sz="1600" dirty="0" smtClean="0">
              <a:latin typeface="Calibri" pitchFamily="34" charset="0"/>
              <a:cs typeface="Calibri" pitchFamily="34" charset="0"/>
            </a:endParaRPr>
          </a:p>
          <a:p>
            <a:pPr algn="just"/>
            <a:r>
              <a:rPr lang="tr-TR" sz="1600" dirty="0" smtClean="0">
                <a:latin typeface="Calibri" pitchFamily="34" charset="0"/>
                <a:cs typeface="Calibri" pitchFamily="34" charset="0"/>
              </a:rPr>
              <a:t>Öte </a:t>
            </a:r>
            <a:r>
              <a:rPr lang="tr-TR" sz="1600" dirty="0">
                <a:latin typeface="Calibri" pitchFamily="34" charset="0"/>
                <a:cs typeface="Calibri" pitchFamily="34" charset="0"/>
              </a:rPr>
              <a:t>yandan her türlü önleme programı maliyetinin, tedavi maliyetinden daha düşük olduğu gözlenmiştir.</a:t>
            </a:r>
          </a:p>
          <a:p>
            <a:endParaRPr lang="tr-TR" sz="1600" dirty="0">
              <a:latin typeface="Calibri" pitchFamily="34" charset="0"/>
              <a:cs typeface="Calibri" pitchFamily="34" charset="0"/>
            </a:endParaRPr>
          </a:p>
        </p:txBody>
      </p:sp>
      <p:pic>
        <p:nvPicPr>
          <p:cNvPr id="4" name="3 Resim" descr="green-leaves-heart-20547309.jpg"/>
          <p:cNvPicPr>
            <a:picLocks noChangeAspect="1"/>
          </p:cNvPicPr>
          <p:nvPr/>
        </p:nvPicPr>
        <p:blipFill>
          <a:blip r:embed="rId2" cstate="print"/>
          <a:stretch>
            <a:fillRect/>
          </a:stretch>
        </p:blipFill>
        <p:spPr>
          <a:xfrm>
            <a:off x="5364088" y="3717032"/>
            <a:ext cx="2718048" cy="2320032"/>
          </a:xfrm>
          <a:prstGeom prst="rect">
            <a:avLst/>
          </a:prstGeom>
        </p:spPr>
      </p:pic>
      <p:sp>
        <p:nvSpPr>
          <p:cNvPr id="5" name="4 Slayt Numarası Yer Tutucusu"/>
          <p:cNvSpPr>
            <a:spLocks noGrp="1"/>
          </p:cNvSpPr>
          <p:nvPr>
            <p:ph type="sldNum" sz="quarter" idx="12"/>
          </p:nvPr>
        </p:nvSpPr>
        <p:spPr/>
        <p:txBody>
          <a:bodyPr/>
          <a:lstStyle/>
          <a:p>
            <a:fld id="{DDFF2563-9677-4CA2-9625-21C4E4B88632}" type="slidenum">
              <a:rPr lang="tr-TR" smtClean="0"/>
              <a:pPr/>
              <a:t>22</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4020964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cap="none" dirty="0" smtClean="0"/>
              <a:t>Önlemenin biçimleri ve aşamaları</a:t>
            </a:r>
            <a:endParaRPr lang="tr-TR" cap="none" dirty="0"/>
          </a:p>
        </p:txBody>
      </p:sp>
      <p:sp>
        <p:nvSpPr>
          <p:cNvPr id="3" name="2 İçerik Yer Tutucusu"/>
          <p:cNvSpPr>
            <a:spLocks noGrp="1"/>
          </p:cNvSpPr>
          <p:nvPr>
            <p:ph idx="1"/>
          </p:nvPr>
        </p:nvSpPr>
        <p:spPr>
          <a:xfrm>
            <a:off x="457200" y="1844824"/>
            <a:ext cx="7239000" cy="4610912"/>
          </a:xfrm>
        </p:spPr>
        <p:txBody>
          <a:bodyPr>
            <a:normAutofit/>
          </a:bodyPr>
          <a:lstStyle/>
          <a:p>
            <a:pPr algn="just"/>
            <a:r>
              <a:rPr lang="tr-TR" sz="1800" i="1" dirty="0" smtClean="0">
                <a:latin typeface="Calibri" pitchFamily="34" charset="0"/>
                <a:cs typeface="Calibri" pitchFamily="34" charset="0"/>
              </a:rPr>
              <a:t>Önleme iki ayrı biçimde yapılabilir;</a:t>
            </a:r>
          </a:p>
          <a:p>
            <a:pPr algn="just">
              <a:buNone/>
            </a:pPr>
            <a:r>
              <a:rPr lang="tr-TR" sz="1800" dirty="0" smtClean="0">
                <a:latin typeface="Calibri" pitchFamily="34" charset="0"/>
                <a:cs typeface="Calibri" pitchFamily="34" charset="0"/>
              </a:rPr>
              <a:t>	</a:t>
            </a:r>
          </a:p>
          <a:p>
            <a:pPr algn="just">
              <a:buNone/>
            </a:pPr>
            <a:r>
              <a:rPr lang="tr-TR" sz="1800" i="1" dirty="0" smtClean="0">
                <a:latin typeface="Calibri" pitchFamily="34" charset="0"/>
                <a:cs typeface="Calibri" pitchFamily="34" charset="0"/>
              </a:rPr>
              <a:t>	1. Arzı azaltmak: </a:t>
            </a:r>
          </a:p>
          <a:p>
            <a:pPr algn="just">
              <a:buNone/>
            </a:pPr>
            <a:r>
              <a:rPr lang="tr-TR" sz="1800" dirty="0" smtClean="0">
                <a:latin typeface="Calibri" pitchFamily="34" charset="0"/>
                <a:cs typeface="Calibri" pitchFamily="34" charset="0"/>
              </a:rPr>
              <a:t>	Burada hedef yasal olmayan maddelerin elde edilebilirliğini zorlaştırmak, kişilerin buna ulaşmasını engellemek, maddenin üretilmesini durdurmaktır. Arzı azaltmak daha çok güvenlik kuvvetlerinin işi olarak görülebilir. </a:t>
            </a:r>
          </a:p>
          <a:p>
            <a:pPr algn="just">
              <a:buNone/>
            </a:pPr>
            <a:endParaRPr lang="tr-TR" sz="1800" dirty="0" smtClean="0">
              <a:latin typeface="Calibri" pitchFamily="34" charset="0"/>
              <a:cs typeface="Calibri" pitchFamily="34" charset="0"/>
            </a:endParaRPr>
          </a:p>
          <a:p>
            <a:pPr algn="just">
              <a:buNone/>
            </a:pPr>
            <a:r>
              <a:rPr lang="tr-TR" sz="1800" dirty="0" smtClean="0">
                <a:latin typeface="Calibri" pitchFamily="34" charset="0"/>
                <a:cs typeface="Calibri" pitchFamily="34" charset="0"/>
              </a:rPr>
              <a:t>	</a:t>
            </a:r>
            <a:r>
              <a:rPr lang="tr-TR" sz="1800" i="1" dirty="0" smtClean="0">
                <a:latin typeface="Calibri" pitchFamily="34" charset="0"/>
                <a:cs typeface="Calibri" pitchFamily="34" charset="0"/>
              </a:rPr>
              <a:t>2. Talebi azaltmak: </a:t>
            </a:r>
          </a:p>
          <a:p>
            <a:pPr algn="just">
              <a:buNone/>
            </a:pPr>
            <a:r>
              <a:rPr lang="tr-TR" sz="1800" dirty="0" smtClean="0">
                <a:latin typeface="Calibri" pitchFamily="34" charset="0"/>
                <a:cs typeface="Calibri" pitchFamily="34" charset="0"/>
              </a:rPr>
              <a:t>	Bu tür maddelere olan talebin azalması, arzın da kaybolmasına yol açacak ve böylece sorun yok olacaktır.Talebi azaltmak için eğitim programları en önemli yeri işgal etmektedir. </a:t>
            </a:r>
            <a:endParaRPr lang="tr-TR" sz="1800"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fld id="{DDFF2563-9677-4CA2-9625-21C4E4B88632}" type="slidenum">
              <a:rPr lang="tr-TR" smtClean="0"/>
              <a:pPr/>
              <a:t>23</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571480"/>
            <a:ext cx="7239000" cy="891560"/>
          </a:xfrm>
        </p:spPr>
        <p:txBody>
          <a:bodyPr>
            <a:normAutofit fontScale="90000"/>
          </a:bodyPr>
          <a:lstStyle/>
          <a:p>
            <a:pPr algn="ctr"/>
            <a:r>
              <a:rPr lang="tr-TR" sz="2200" dirty="0" smtClean="0"/>
              <a:t/>
            </a:r>
            <a:br>
              <a:rPr lang="tr-TR" sz="2200" dirty="0" smtClean="0"/>
            </a:br>
            <a:r>
              <a:rPr lang="tr-TR" sz="2200" dirty="0" smtClean="0"/>
              <a:t/>
            </a:r>
            <a:br>
              <a:rPr lang="tr-TR" sz="2200" dirty="0" smtClean="0"/>
            </a:br>
            <a:r>
              <a:rPr lang="tr-TR" sz="2200" dirty="0" smtClean="0"/>
              <a:t/>
            </a:r>
            <a:br>
              <a:rPr lang="tr-TR" sz="2200" dirty="0" smtClean="0"/>
            </a:br>
            <a:r>
              <a:rPr lang="tr-TR" sz="2200" dirty="0" smtClean="0"/>
              <a:t/>
            </a:r>
            <a:br>
              <a:rPr lang="tr-TR" sz="2200" dirty="0" smtClean="0"/>
            </a:br>
            <a:r>
              <a:rPr lang="tr-TR" sz="2200" dirty="0" smtClean="0"/>
              <a:t/>
            </a:r>
            <a:br>
              <a:rPr lang="tr-TR" sz="2200" dirty="0" smtClean="0"/>
            </a:br>
            <a:r>
              <a:rPr lang="tr-TR" sz="2200" dirty="0" smtClean="0"/>
              <a:t/>
            </a:r>
            <a:br>
              <a:rPr lang="tr-TR" sz="2200" dirty="0" smtClean="0"/>
            </a:br>
            <a:r>
              <a:rPr lang="tr-TR" sz="2200" dirty="0" smtClean="0"/>
              <a:t/>
            </a:r>
            <a:br>
              <a:rPr lang="tr-TR" sz="2200" dirty="0" smtClean="0"/>
            </a:br>
            <a:r>
              <a:rPr lang="tr-TR" sz="2200" dirty="0" smtClean="0"/>
              <a:t/>
            </a:r>
            <a:br>
              <a:rPr lang="tr-TR" sz="2200" dirty="0" smtClean="0"/>
            </a:br>
            <a:r>
              <a:rPr lang="tr-TR" sz="2200" dirty="0" smtClean="0"/>
              <a:t/>
            </a:r>
            <a:br>
              <a:rPr lang="tr-TR" sz="2200" dirty="0" smtClean="0"/>
            </a:br>
            <a:r>
              <a:rPr lang="tr-TR" sz="2200" dirty="0" smtClean="0"/>
              <a:t/>
            </a:r>
            <a:br>
              <a:rPr lang="tr-TR" sz="2200" dirty="0" smtClean="0"/>
            </a:br>
            <a:r>
              <a:rPr lang="tr-TR" sz="2200" dirty="0" smtClean="0"/>
              <a:t/>
            </a:r>
            <a:br>
              <a:rPr lang="tr-TR" sz="2200" dirty="0" smtClean="0"/>
            </a:br>
            <a:r>
              <a:rPr lang="tr-TR" dirty="0" smtClean="0"/>
              <a:t/>
            </a:r>
            <a:br>
              <a:rPr lang="tr-TR" dirty="0" smtClean="0"/>
            </a:br>
            <a:r>
              <a:rPr lang="tr-TR" sz="3100" dirty="0" smtClean="0"/>
              <a:t>AİLELERE YAPILABİLECEK ÖNERİLER</a:t>
            </a:r>
            <a:endParaRPr lang="tr-TR" sz="3100" dirty="0"/>
          </a:p>
        </p:txBody>
      </p:sp>
      <p:sp>
        <p:nvSpPr>
          <p:cNvPr id="3" name="2 İçerik Yer Tutucusu"/>
          <p:cNvSpPr>
            <a:spLocks noGrp="1"/>
          </p:cNvSpPr>
          <p:nvPr>
            <p:ph idx="1"/>
          </p:nvPr>
        </p:nvSpPr>
        <p:spPr>
          <a:xfrm>
            <a:off x="457200" y="1628800"/>
            <a:ext cx="8229600" cy="4695800"/>
          </a:xfrm>
        </p:spPr>
        <p:txBody>
          <a:bodyPr/>
          <a:lstStyle/>
          <a:p>
            <a:endParaRPr lang="tr-TR" dirty="0" smtClean="0"/>
          </a:p>
          <a:p>
            <a:pPr algn="just"/>
            <a:r>
              <a:rPr lang="tr-TR" sz="1800" dirty="0" smtClean="0">
                <a:latin typeface="Calibri" pitchFamily="34" charset="0"/>
                <a:cs typeface="Calibri" pitchFamily="34" charset="0"/>
              </a:rPr>
              <a:t>Gençlerin madde kullanmaya başlamasını önlemede anne - baba ile ilişkinin önemli bir etkisi bulunmaktadır. </a:t>
            </a:r>
          </a:p>
          <a:p>
            <a:pPr algn="just"/>
            <a:r>
              <a:rPr lang="tr-TR" sz="1800" dirty="0" smtClean="0">
                <a:latin typeface="Calibri" pitchFamily="34" charset="0"/>
                <a:cs typeface="Calibri" pitchFamily="34" charset="0"/>
              </a:rPr>
              <a:t>Çocukları ile kuvvetli sevgi ilişkisi olan, doğru ve yanlışı öğreten, davranışlarına yönelik kurallar koyan ve çocuklarını gerçekten dinleyen anne-babalar, çocuklarının uygun bir aile ortamında yetişmesini sağlamış olurlar.</a:t>
            </a:r>
            <a:endParaRPr lang="tr-TR" sz="1800" dirty="0">
              <a:latin typeface="Calibri" pitchFamily="34" charset="0"/>
              <a:cs typeface="Calibri" pitchFamily="34" charset="0"/>
            </a:endParaRPr>
          </a:p>
        </p:txBody>
      </p:sp>
      <p:pic>
        <p:nvPicPr>
          <p:cNvPr id="4" name="3 Resim" descr="AAEAAQAAAAAAAAPLAAAAJDlhNjE1MjdmLTczZjEtNGU3Yi1iNWNjLTE5MWZmNjgzYmIzYw.jpg"/>
          <p:cNvPicPr>
            <a:picLocks noChangeAspect="1"/>
          </p:cNvPicPr>
          <p:nvPr/>
        </p:nvPicPr>
        <p:blipFill>
          <a:blip r:embed="rId2" cstate="print"/>
          <a:stretch>
            <a:fillRect/>
          </a:stretch>
        </p:blipFill>
        <p:spPr>
          <a:xfrm>
            <a:off x="2411760" y="3861048"/>
            <a:ext cx="4404345" cy="2736304"/>
          </a:xfrm>
          <a:prstGeom prst="ellipse">
            <a:avLst/>
          </a:prstGeom>
          <a:ln>
            <a:noFill/>
          </a:ln>
          <a:effectLst>
            <a:softEdge rad="112500"/>
          </a:effectLst>
        </p:spPr>
      </p:pic>
      <p:sp>
        <p:nvSpPr>
          <p:cNvPr id="5" name="4 Slayt Numarası Yer Tutucusu"/>
          <p:cNvSpPr>
            <a:spLocks noGrp="1"/>
          </p:cNvSpPr>
          <p:nvPr>
            <p:ph type="sldNum" sz="quarter" idx="12"/>
          </p:nvPr>
        </p:nvSpPr>
        <p:spPr/>
        <p:txBody>
          <a:bodyPr/>
          <a:lstStyle/>
          <a:p>
            <a:fld id="{DDFF2563-9677-4CA2-9625-21C4E4B88632}" type="slidenum">
              <a:rPr lang="tr-TR" smtClean="0"/>
              <a:pPr/>
              <a:t>24</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idx="1"/>
          </p:nvPr>
        </p:nvSpPr>
        <p:spPr>
          <a:xfrm>
            <a:off x="457200" y="836711"/>
            <a:ext cx="7239000" cy="5619651"/>
          </a:xfrm>
        </p:spPr>
        <p:txBody>
          <a:bodyPr>
            <a:normAutofit/>
          </a:bodyPr>
          <a:lstStyle/>
          <a:p>
            <a:pPr>
              <a:buFont typeface="Wingdings" pitchFamily="2" charset="2"/>
              <a:buChar char="q"/>
            </a:pPr>
            <a:endParaRPr lang="tr-TR" sz="1800" dirty="0" smtClean="0">
              <a:latin typeface="Calibri" pitchFamily="34" charset="0"/>
              <a:cs typeface="Calibri" pitchFamily="34" charset="0"/>
            </a:endParaRPr>
          </a:p>
          <a:p>
            <a:pPr>
              <a:buFont typeface="Wingdings" pitchFamily="2" charset="2"/>
              <a:buChar char="q"/>
            </a:pPr>
            <a:r>
              <a:rPr lang="tr-TR" sz="2000" i="1" dirty="0" smtClean="0">
                <a:latin typeface="Calibri" pitchFamily="34" charset="0"/>
                <a:cs typeface="Calibri" pitchFamily="34" charset="0"/>
              </a:rPr>
              <a:t>Değerlerin Öğretilmesi </a:t>
            </a:r>
          </a:p>
          <a:p>
            <a:pPr>
              <a:buNone/>
            </a:pPr>
            <a:r>
              <a:rPr lang="tr-TR" sz="1800" dirty="0" smtClean="0">
                <a:latin typeface="Calibri" pitchFamily="34" charset="0"/>
                <a:cs typeface="Calibri" pitchFamily="34" charset="0"/>
              </a:rPr>
              <a:t>	</a:t>
            </a:r>
          </a:p>
          <a:p>
            <a:pPr algn="just">
              <a:buFont typeface="Wingdings" pitchFamily="2" charset="2"/>
              <a:buChar char="v"/>
            </a:pPr>
            <a:r>
              <a:rPr lang="tr-TR" sz="1800" dirty="0" smtClean="0">
                <a:latin typeface="Calibri" pitchFamily="34" charset="0"/>
                <a:cs typeface="Calibri" pitchFamily="34" charset="0"/>
              </a:rPr>
              <a:t>Aile değerlerinizi çocuğunuza öğretmeniz, madde kullanımına hayır demesi için geçerli nedenleri olmasını sağlayacaktır. Sizin için önemli olan değerleri açık bir şekilde onunla konuşun.</a:t>
            </a:r>
          </a:p>
          <a:p>
            <a:pPr algn="just">
              <a:buFont typeface="Wingdings" pitchFamily="2" charset="2"/>
              <a:buChar char="v"/>
            </a:pPr>
            <a:r>
              <a:rPr lang="tr-TR" sz="1800" dirty="0" smtClean="0">
                <a:latin typeface="Calibri" pitchFamily="34" charset="0"/>
                <a:cs typeface="Calibri" pitchFamily="34" charset="0"/>
              </a:rPr>
              <a:t>Çocuklar anne- babalarının davranışlarını örnek alır ve taklit ederler. Sigara, alkol veya diğer maddeleri kullanan anne-babalar, çocuklarına da bu maddelerin kullanılabileceği mesajını vermiş olurlar. </a:t>
            </a:r>
          </a:p>
          <a:p>
            <a:pPr algn="just">
              <a:buFont typeface="Wingdings" pitchFamily="2" charset="2"/>
              <a:buChar char="v"/>
            </a:pPr>
            <a:r>
              <a:rPr lang="tr-TR" sz="1800" dirty="0" smtClean="0">
                <a:latin typeface="Calibri" pitchFamily="34" charset="0"/>
                <a:cs typeface="Calibri" pitchFamily="34" charset="0"/>
              </a:rPr>
              <a:t>Yasal olan ve olmayan arasındaki ayırımı net bir şekilde yapmalısınız. Bir erişkinin sosyal ortamlarda kontrollü alkol alması yasalken, 18 yaşın altında alkol kullanımının yasal olmadığı hatırlanmalıdır. </a:t>
            </a:r>
            <a:endParaRPr lang="tr-TR" sz="1800" dirty="0">
              <a:latin typeface="Calibri" pitchFamily="34" charset="0"/>
              <a:cs typeface="Calibri" pitchFamily="34" charset="0"/>
            </a:endParaRPr>
          </a:p>
        </p:txBody>
      </p:sp>
      <p:sp>
        <p:nvSpPr>
          <p:cNvPr id="3" name="2 Slayt Numarası Yer Tutucusu"/>
          <p:cNvSpPr>
            <a:spLocks noGrp="1"/>
          </p:cNvSpPr>
          <p:nvPr>
            <p:ph type="sldNum" sz="quarter" idx="12"/>
          </p:nvPr>
        </p:nvSpPr>
        <p:spPr/>
        <p:txBody>
          <a:bodyPr/>
          <a:lstStyle/>
          <a:p>
            <a:fld id="{DDFF2563-9677-4CA2-9625-21C4E4B88632}" type="slidenum">
              <a:rPr lang="tr-TR" smtClean="0"/>
              <a:pPr/>
              <a:t>25</a:t>
            </a:fld>
            <a:endParaRPr lang="tr-TR"/>
          </a:p>
        </p:txBody>
      </p:sp>
      <p:sp>
        <p:nvSpPr>
          <p:cNvPr id="4" name="3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7239000" cy="6027132"/>
          </a:xfrm>
        </p:spPr>
        <p:txBody>
          <a:bodyPr>
            <a:normAutofit/>
          </a:bodyPr>
          <a:lstStyle/>
          <a:p>
            <a:pPr>
              <a:buFont typeface="Wingdings" pitchFamily="2" charset="2"/>
              <a:buChar char="v"/>
            </a:pPr>
            <a:endParaRPr lang="tr-TR" dirty="0" smtClean="0"/>
          </a:p>
          <a:p>
            <a:pPr>
              <a:buFont typeface="Wingdings" pitchFamily="2" charset="2"/>
              <a:buChar char="v"/>
            </a:pPr>
            <a:endParaRPr lang="tr-TR" dirty="0" smtClean="0"/>
          </a:p>
          <a:p>
            <a:pPr algn="just">
              <a:buFont typeface="Wingdings" pitchFamily="2" charset="2"/>
              <a:buChar char="v"/>
            </a:pPr>
            <a:r>
              <a:rPr lang="tr-TR" sz="2000" dirty="0" smtClean="0">
                <a:latin typeface="Calibri" pitchFamily="34" charset="0"/>
                <a:cs typeface="Calibri" pitchFamily="34" charset="0"/>
              </a:rPr>
              <a:t>Kendi söz ve davranışlarınızın tutarlı olmasına dikkat edin. Çocuğunuzun sizi örnek aldığını unutmayın. Bu nedenle çocuğunuzdan beklediğiniz davranışları sizin gösterdiğinizden emin olun. </a:t>
            </a:r>
          </a:p>
          <a:p>
            <a:pPr algn="just">
              <a:buFont typeface="Wingdings" pitchFamily="2" charset="2"/>
              <a:buChar char="v"/>
            </a:pPr>
            <a:r>
              <a:rPr lang="tr-TR" sz="2000" dirty="0" smtClean="0">
                <a:latin typeface="Calibri" pitchFamily="34" charset="0"/>
                <a:cs typeface="Calibri" pitchFamily="34" charset="0"/>
              </a:rPr>
              <a:t>Çocuğunuzun sizin aile değerlerinizi anladığından emin olun. Aileler hiç konuşmadan çocuklarının aile değerlerini anladığını düşünürler. Bu doğru değildir. </a:t>
            </a:r>
          </a:p>
          <a:p>
            <a:endParaRPr lang="tr-TR" sz="2000" dirty="0">
              <a:latin typeface="Calibri" pitchFamily="34" charset="0"/>
              <a:cs typeface="Calibri" pitchFamily="34" charset="0"/>
            </a:endParaRPr>
          </a:p>
        </p:txBody>
      </p:sp>
      <p:pic>
        <p:nvPicPr>
          <p:cNvPr id="4" name="3 Resim" descr="Aile-Birleşimi.jpg"/>
          <p:cNvPicPr>
            <a:picLocks noChangeAspect="1"/>
          </p:cNvPicPr>
          <p:nvPr/>
        </p:nvPicPr>
        <p:blipFill>
          <a:blip r:embed="rId2" cstate="print"/>
          <a:stretch>
            <a:fillRect/>
          </a:stretch>
        </p:blipFill>
        <p:spPr>
          <a:xfrm>
            <a:off x="4644008" y="3212976"/>
            <a:ext cx="3286125" cy="2857500"/>
          </a:xfrm>
          <a:prstGeom prst="rect">
            <a:avLst/>
          </a:prstGeom>
          <a:ln>
            <a:noFill/>
          </a:ln>
          <a:effectLst>
            <a:softEdge rad="112500"/>
          </a:effectLst>
        </p:spPr>
      </p:pic>
      <p:sp>
        <p:nvSpPr>
          <p:cNvPr id="5" name="4 Slayt Numarası Yer Tutucusu"/>
          <p:cNvSpPr>
            <a:spLocks noGrp="1"/>
          </p:cNvSpPr>
          <p:nvPr>
            <p:ph type="sldNum" sz="quarter" idx="12"/>
          </p:nvPr>
        </p:nvSpPr>
        <p:spPr/>
        <p:txBody>
          <a:bodyPr/>
          <a:lstStyle/>
          <a:p>
            <a:fld id="{DDFF2563-9677-4CA2-9625-21C4E4B88632}" type="slidenum">
              <a:rPr lang="tr-TR" smtClean="0"/>
              <a:pPr/>
              <a:t>26</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7239000" cy="6027132"/>
          </a:xfrm>
        </p:spPr>
        <p:txBody>
          <a:bodyPr>
            <a:normAutofit/>
          </a:bodyPr>
          <a:lstStyle/>
          <a:p>
            <a:endParaRPr lang="tr-TR" dirty="0" smtClean="0"/>
          </a:p>
          <a:p>
            <a:r>
              <a:rPr lang="tr-TR" sz="2200" i="1" dirty="0" smtClean="0"/>
              <a:t>Alkol Ve Diğer Maddelere Karşı Kuralların Konması Ve Bunların Uygulanması </a:t>
            </a:r>
          </a:p>
          <a:p>
            <a:pPr>
              <a:buFont typeface="Wingdings" pitchFamily="2" charset="2"/>
              <a:buChar char="v"/>
            </a:pPr>
            <a:endParaRPr lang="tr-TR" dirty="0" smtClean="0"/>
          </a:p>
          <a:p>
            <a:pPr algn="just">
              <a:buFont typeface="Wingdings" pitchFamily="2" charset="2"/>
              <a:buChar char="v"/>
            </a:pPr>
            <a:r>
              <a:rPr lang="tr-TR" sz="1900" dirty="0" smtClean="0"/>
              <a:t>Spesifik olun.Kuralların neler olduğunu ve nedenlerini açıklayın. Nasıl bir davranış beklediğinizi nedenleri İle açıklayın. Kurallara uyulmadığı zaman sonuçlarını net bir şekilde belirleyin.</a:t>
            </a:r>
          </a:p>
          <a:p>
            <a:pPr algn="just">
              <a:buNone/>
            </a:pPr>
            <a:r>
              <a:rPr lang="tr-TR" sz="1900" dirty="0" smtClean="0"/>
              <a:t> </a:t>
            </a:r>
          </a:p>
          <a:p>
            <a:pPr algn="just">
              <a:buFont typeface="Wingdings" pitchFamily="2" charset="2"/>
              <a:buChar char="v"/>
            </a:pPr>
            <a:r>
              <a:rPr lang="tr-TR" sz="1900" dirty="0" smtClean="0"/>
              <a:t>Tutarlı olun. Çocuğunuzun alkol veya madde kullanmaması konusundaki kuralların her yerde geçerli olduğundan emin olun. </a:t>
            </a:r>
          </a:p>
          <a:p>
            <a:pPr algn="just">
              <a:buFont typeface="Wingdings" pitchFamily="2" charset="2"/>
              <a:buChar char="v"/>
            </a:pPr>
            <a:endParaRPr lang="tr-TR" sz="1900" dirty="0" smtClean="0"/>
          </a:p>
          <a:p>
            <a:pPr algn="just">
              <a:buFont typeface="Wingdings" pitchFamily="2" charset="2"/>
              <a:buChar char="v"/>
            </a:pPr>
            <a:r>
              <a:rPr lang="tr-TR" sz="1900" dirty="0" smtClean="0"/>
              <a:t>Makul olun. Uygunsuz bir şekilde aşırı kısıtlama ve katı kurallar konması da kuralların uygulanmasını İmkansız hale getirir. Çocuğunuzun yaşına uygun olarak kuralların yeniden gözden geçirilmesi gerekir. </a:t>
            </a:r>
            <a:endParaRPr lang="tr-TR" sz="1900" dirty="0"/>
          </a:p>
        </p:txBody>
      </p:sp>
      <p:sp>
        <p:nvSpPr>
          <p:cNvPr id="4" name="3 Slayt Numarası Yer Tutucusu"/>
          <p:cNvSpPr>
            <a:spLocks noGrp="1"/>
          </p:cNvSpPr>
          <p:nvPr>
            <p:ph type="sldNum" sz="quarter" idx="12"/>
          </p:nvPr>
        </p:nvSpPr>
        <p:spPr/>
        <p:txBody>
          <a:bodyPr/>
          <a:lstStyle/>
          <a:p>
            <a:fld id="{DDFF2563-9677-4CA2-9625-21C4E4B88632}" type="slidenum">
              <a:rPr lang="tr-TR" smtClean="0"/>
              <a:pPr/>
              <a:t>27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980728"/>
            <a:ext cx="7065233" cy="4851901"/>
          </a:xfrm>
        </p:spPr>
        <p:txBody>
          <a:bodyPr/>
          <a:lstStyle/>
          <a:p>
            <a:r>
              <a:rPr lang="tr-TR" sz="2000" i="1" dirty="0" smtClean="0">
                <a:latin typeface="Calibri" pitchFamily="34" charset="0"/>
                <a:cs typeface="Calibri" pitchFamily="34" charset="0"/>
              </a:rPr>
              <a:t>Alkol Ve Maddeler Hakkında Bilgi Sahibi Olma    </a:t>
            </a:r>
          </a:p>
          <a:p>
            <a:pPr>
              <a:buFont typeface="Wingdings" pitchFamily="2" charset="2"/>
              <a:buChar char="v"/>
            </a:pPr>
            <a:endParaRPr lang="tr-TR" sz="1800" dirty="0" smtClean="0">
              <a:latin typeface="Calibri" pitchFamily="34" charset="0"/>
              <a:cs typeface="Calibri" pitchFamily="34" charset="0"/>
            </a:endParaRPr>
          </a:p>
          <a:p>
            <a:pPr algn="just">
              <a:buFont typeface="Wingdings" pitchFamily="2" charset="2"/>
              <a:buChar char="v"/>
            </a:pPr>
            <a:r>
              <a:rPr lang="tr-TR" sz="1800" dirty="0" smtClean="0">
                <a:latin typeface="Calibri" pitchFamily="34" charset="0"/>
                <a:cs typeface="Calibri" pitchFamily="34" charset="0"/>
              </a:rPr>
              <a:t>Anne-babalar alkol ve madde hakkında bilgi sahibi olurlarsa, çocuklarına doğru bilgi verebilirler. Bu konuda konuşmaya hazır olmak anne-babanın da kendini güvende hissetmesini sağlayacaktır. Doğru bilgiyi ailede ve okulda alabileceğini unutmayın.</a:t>
            </a:r>
            <a:endParaRPr lang="tr-TR" sz="1800" dirty="0">
              <a:latin typeface="Calibri" pitchFamily="34" charset="0"/>
              <a:cs typeface="Calibri" pitchFamily="34" charset="0"/>
            </a:endParaRPr>
          </a:p>
        </p:txBody>
      </p:sp>
      <p:pic>
        <p:nvPicPr>
          <p:cNvPr id="4" name="3 Resim" descr="Aile-planlaması.jpg"/>
          <p:cNvPicPr>
            <a:picLocks noChangeAspect="1"/>
          </p:cNvPicPr>
          <p:nvPr/>
        </p:nvPicPr>
        <p:blipFill>
          <a:blip r:embed="rId2" cstate="print"/>
          <a:stretch>
            <a:fillRect/>
          </a:stretch>
        </p:blipFill>
        <p:spPr>
          <a:xfrm>
            <a:off x="4283968" y="3429000"/>
            <a:ext cx="3672408" cy="2775935"/>
          </a:xfrm>
          <a:prstGeom prst="ellipse">
            <a:avLst/>
          </a:prstGeom>
          <a:ln>
            <a:noFill/>
          </a:ln>
          <a:effectLst>
            <a:softEdge rad="112500"/>
          </a:effectLst>
        </p:spPr>
      </p:pic>
      <p:sp>
        <p:nvSpPr>
          <p:cNvPr id="5" name="4 Slayt Numarası Yer Tutucusu"/>
          <p:cNvSpPr>
            <a:spLocks noGrp="1"/>
          </p:cNvSpPr>
          <p:nvPr>
            <p:ph type="sldNum" sz="quarter" idx="12"/>
          </p:nvPr>
        </p:nvSpPr>
        <p:spPr/>
        <p:txBody>
          <a:bodyPr/>
          <a:lstStyle/>
          <a:p>
            <a:fld id="{DDFF2563-9677-4CA2-9625-21C4E4B88632}" type="slidenum">
              <a:rPr lang="tr-TR" smtClean="0"/>
              <a:pPr/>
              <a:t>28</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99592" y="764704"/>
            <a:ext cx="3240360" cy="2736304"/>
          </a:xfrm>
          <a:ln/>
        </p:spPr>
        <p:style>
          <a:lnRef idx="1">
            <a:schemeClr val="accent1"/>
          </a:lnRef>
          <a:fillRef idx="2">
            <a:schemeClr val="accent1"/>
          </a:fillRef>
          <a:effectRef idx="1">
            <a:schemeClr val="accent1"/>
          </a:effectRef>
          <a:fontRef idx="minor">
            <a:schemeClr val="dk1"/>
          </a:fontRef>
        </p:style>
        <p:txBody>
          <a:bodyPr>
            <a:noAutofit/>
          </a:bodyPr>
          <a:lstStyle/>
          <a:p>
            <a:pPr>
              <a:buFont typeface="Wingdings" pitchFamily="2" charset="2"/>
              <a:buChar char="v"/>
            </a:pPr>
            <a:endParaRPr lang="tr-TR" sz="1400" dirty="0" smtClean="0"/>
          </a:p>
          <a:p>
            <a:pPr algn="just">
              <a:buFont typeface="Wingdings" pitchFamily="2" charset="2"/>
              <a:buChar char="v"/>
            </a:pPr>
            <a:r>
              <a:rPr lang="tr-TR" sz="1400" dirty="0" smtClean="0"/>
              <a:t>İyi bir dinleyici olun. Çocuğunuzun sizinle sorunlarını konuşabilmesini sağlayın. </a:t>
            </a:r>
          </a:p>
          <a:p>
            <a:pPr algn="just">
              <a:buNone/>
            </a:pPr>
            <a:endParaRPr lang="tr-TR" sz="1400" dirty="0" smtClean="0"/>
          </a:p>
          <a:p>
            <a:pPr algn="just">
              <a:buFont typeface="Wingdings" pitchFamily="2" charset="2"/>
              <a:buChar char="v"/>
            </a:pPr>
            <a:r>
              <a:rPr lang="tr-TR" sz="1400" dirty="0" smtClean="0"/>
              <a:t>Hassas konularda da konuşabileceğinizi hissettirin. Gençler kendileri için önemli konularda ailelerinden bilgi alabileceklerine güvenmek isterler. </a:t>
            </a:r>
          </a:p>
          <a:p>
            <a:pPr>
              <a:buNone/>
            </a:pPr>
            <a:endParaRPr lang="tr-TR" sz="1400" dirty="0" smtClean="0"/>
          </a:p>
        </p:txBody>
      </p:sp>
      <p:sp>
        <p:nvSpPr>
          <p:cNvPr id="5" name="4 Metin kutusu"/>
          <p:cNvSpPr txBox="1"/>
          <p:nvPr/>
        </p:nvSpPr>
        <p:spPr>
          <a:xfrm>
            <a:off x="5364088" y="2852936"/>
            <a:ext cx="2880320"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buFont typeface="Wingdings" pitchFamily="2" charset="2"/>
              <a:buChar char="v"/>
            </a:pPr>
            <a:endParaRPr lang="tr-TR" sz="1400" dirty="0" smtClean="0"/>
          </a:p>
          <a:p>
            <a:pPr algn="just">
              <a:buFont typeface="Wingdings" pitchFamily="2" charset="2"/>
              <a:buChar char="v"/>
            </a:pPr>
            <a:r>
              <a:rPr lang="tr-TR" sz="1400" dirty="0" smtClean="0"/>
              <a:t>Ödüllendirin. Yalnız yanlışlar üstünde odaklanmayın, iyi yaptığı şeyleri de fark edin. </a:t>
            </a:r>
          </a:p>
          <a:p>
            <a:pPr algn="just"/>
            <a:endParaRPr lang="tr-TR" sz="1400" dirty="0" smtClean="0"/>
          </a:p>
          <a:p>
            <a:pPr algn="just">
              <a:buFont typeface="Wingdings" pitchFamily="2" charset="2"/>
              <a:buChar char="v"/>
            </a:pPr>
            <a:r>
              <a:rPr lang="tr-TR" sz="1400" dirty="0" smtClean="0"/>
              <a:t>Açık mesajlar verin. </a:t>
            </a:r>
          </a:p>
          <a:p>
            <a:pPr algn="just"/>
            <a:endParaRPr lang="tr-TR" sz="1400" dirty="0" smtClean="0"/>
          </a:p>
          <a:p>
            <a:pPr algn="just">
              <a:buFont typeface="Wingdings" pitchFamily="2" charset="2"/>
              <a:buChar char="v"/>
            </a:pPr>
            <a:r>
              <a:rPr lang="tr-TR" sz="1400" dirty="0" smtClean="0"/>
              <a:t>Doğru davranışlarınızla model olun. Çocuğunuzdan beklediğiniz dürüstlük, ahlaklı olmak gibi davranışları kendiniz gösterdiğinizden emin olun.</a:t>
            </a:r>
          </a:p>
        </p:txBody>
      </p:sp>
      <p:sp>
        <p:nvSpPr>
          <p:cNvPr id="6" name="5 Metin kutusu"/>
          <p:cNvSpPr txBox="1"/>
          <p:nvPr/>
        </p:nvSpPr>
        <p:spPr>
          <a:xfrm>
            <a:off x="827584" y="4365104"/>
            <a:ext cx="2880320" cy="1015663"/>
          </a:xfrm>
          <a:prstGeom prst="rect">
            <a:avLst/>
          </a:prstGeom>
          <a:noFill/>
        </p:spPr>
        <p:txBody>
          <a:bodyPr wrap="square" rtlCol="0">
            <a:spAutoFit/>
          </a:bodyPr>
          <a:lstStyle/>
          <a:p>
            <a:pPr algn="ctr"/>
            <a:r>
              <a:rPr lang="tr-TR" sz="2000" b="1" i="1" dirty="0" smtClean="0">
                <a:solidFill>
                  <a:schemeClr val="accent1">
                    <a:lumMod val="75000"/>
                  </a:schemeClr>
                </a:solidFill>
              </a:rPr>
              <a:t>Çocuğunuzla Konuşma Ve Onu Dinleme </a:t>
            </a:r>
          </a:p>
        </p:txBody>
      </p:sp>
      <p:sp>
        <p:nvSpPr>
          <p:cNvPr id="7" name="6 Slayt Numarası Yer Tutucusu"/>
          <p:cNvSpPr>
            <a:spLocks noGrp="1"/>
          </p:cNvSpPr>
          <p:nvPr>
            <p:ph type="sldNum" sz="quarter" idx="12"/>
          </p:nvPr>
        </p:nvSpPr>
        <p:spPr/>
        <p:txBody>
          <a:bodyPr/>
          <a:lstStyle/>
          <a:p>
            <a:fld id="{DDFF2563-9677-4CA2-9625-21C4E4B88632}" type="slidenum">
              <a:rPr lang="tr-TR" smtClean="0"/>
              <a:pPr/>
              <a:t>29</a:t>
            </a:fld>
            <a:endParaRPr lang="tr-TR"/>
          </a:p>
        </p:txBody>
      </p:sp>
      <p:sp>
        <p:nvSpPr>
          <p:cNvPr id="8" name="7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428604"/>
            <a:ext cx="4429726" cy="6143668"/>
          </a:xfrm>
        </p:spPr>
        <p:txBody>
          <a:bodyPr>
            <a:normAutofit/>
          </a:bodyPr>
          <a:lstStyle/>
          <a:p>
            <a:pPr>
              <a:buNone/>
            </a:pPr>
            <a:r>
              <a:rPr lang="tr-TR" sz="2000" dirty="0" smtClean="0">
                <a:latin typeface="Calibri" pitchFamily="34" charset="0"/>
                <a:cs typeface="Calibri" pitchFamily="34" charset="0"/>
              </a:rPr>
              <a:t>	</a:t>
            </a:r>
          </a:p>
          <a:p>
            <a:pPr algn="just">
              <a:buNone/>
            </a:pPr>
            <a:r>
              <a:rPr lang="tr-TR" sz="2000" dirty="0" smtClean="0">
                <a:latin typeface="Calibri" pitchFamily="34" charset="0"/>
                <a:cs typeface="Calibri" pitchFamily="34" charset="0"/>
              </a:rPr>
              <a:t>	Çağdaş toplumların çocuk paradigması, üç temel ilkeyi benimser: </a:t>
            </a:r>
          </a:p>
          <a:p>
            <a:pPr>
              <a:buNone/>
            </a:pPr>
            <a:endParaRPr lang="tr-TR" sz="2000" dirty="0" smtClean="0">
              <a:latin typeface="Calibri" pitchFamily="34" charset="0"/>
              <a:cs typeface="Calibri" pitchFamily="34" charset="0"/>
            </a:endParaRPr>
          </a:p>
          <a:p>
            <a:pPr algn="just"/>
            <a:r>
              <a:rPr lang="tr-TR" sz="2000" dirty="0" smtClean="0">
                <a:latin typeface="Calibri" pitchFamily="34" charset="0"/>
                <a:cs typeface="Calibri" pitchFamily="34" charset="0"/>
              </a:rPr>
              <a:t>Her doğan çocuğun hayata iyi bir başlangıç yapması. </a:t>
            </a:r>
          </a:p>
          <a:p>
            <a:pPr algn="just"/>
            <a:r>
              <a:rPr lang="tr-TR" sz="2000" dirty="0" smtClean="0">
                <a:latin typeface="Calibri" pitchFamily="34" charset="0"/>
                <a:cs typeface="Calibri" pitchFamily="34" charset="0"/>
              </a:rPr>
              <a:t>Nitelikli bir eğitim alması.</a:t>
            </a:r>
          </a:p>
          <a:p>
            <a:pPr algn="just"/>
            <a:r>
              <a:rPr lang="tr-TR" sz="2000" dirty="0" smtClean="0">
                <a:latin typeface="Calibri" pitchFamily="34" charset="0"/>
                <a:cs typeface="Calibri" pitchFamily="34" charset="0"/>
              </a:rPr>
              <a:t>Her çocuğun yeteneği doğrultusunda potansiyellerinin geliştirilmesi ve sosyalleştirilmesidir. </a:t>
            </a:r>
            <a:endParaRPr lang="tr-TR" sz="2000" dirty="0">
              <a:latin typeface="Calibri" pitchFamily="34" charset="0"/>
              <a:cs typeface="Calibri" pitchFamily="34" charset="0"/>
            </a:endParaRPr>
          </a:p>
        </p:txBody>
      </p:sp>
      <p:pic>
        <p:nvPicPr>
          <p:cNvPr id="4" name="3 Resim" descr="kids-activity-log.jpg"/>
          <p:cNvPicPr>
            <a:picLocks noChangeAspect="1"/>
          </p:cNvPicPr>
          <p:nvPr/>
        </p:nvPicPr>
        <p:blipFill>
          <a:blip r:embed="rId2" cstate="print"/>
          <a:stretch>
            <a:fillRect/>
          </a:stretch>
        </p:blipFill>
        <p:spPr>
          <a:xfrm>
            <a:off x="5072066" y="1214422"/>
            <a:ext cx="3286148" cy="4286280"/>
          </a:xfrm>
          <a:prstGeom prst="ellipse">
            <a:avLst/>
          </a:prstGeom>
          <a:ln>
            <a:noFill/>
          </a:ln>
          <a:effectLst>
            <a:softEdge rad="112500"/>
          </a:effectLst>
        </p:spPr>
      </p:pic>
      <p:sp>
        <p:nvSpPr>
          <p:cNvPr id="5" name="4 Slayt Numarası Yer Tutucusu"/>
          <p:cNvSpPr>
            <a:spLocks noGrp="1"/>
          </p:cNvSpPr>
          <p:nvPr>
            <p:ph type="sldNum" sz="quarter" idx="12"/>
          </p:nvPr>
        </p:nvSpPr>
        <p:spPr/>
        <p:txBody>
          <a:bodyPr/>
          <a:lstStyle/>
          <a:p>
            <a:fld id="{DDFF2563-9677-4CA2-9625-21C4E4B88632}" type="slidenum">
              <a:rPr lang="tr-TR" smtClean="0"/>
              <a:pPr/>
              <a:t>3</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aile-3.jpg"/>
          <p:cNvPicPr>
            <a:picLocks noGrp="1" noChangeAspect="1"/>
          </p:cNvPicPr>
          <p:nvPr>
            <p:ph idx="1"/>
          </p:nvPr>
        </p:nvPicPr>
        <p:blipFill>
          <a:blip r:embed="rId2" cstate="print"/>
          <a:stretch>
            <a:fillRect/>
          </a:stretch>
        </p:blipFill>
        <p:spPr>
          <a:xfrm>
            <a:off x="1071538" y="357166"/>
            <a:ext cx="7000924" cy="4786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6 Dikdörtgen"/>
          <p:cNvSpPr/>
          <p:nvPr/>
        </p:nvSpPr>
        <p:spPr>
          <a:xfrm>
            <a:off x="2143108" y="5286388"/>
            <a:ext cx="4649864" cy="923330"/>
          </a:xfrm>
          <a:prstGeom prst="rect">
            <a:avLst/>
          </a:prstGeom>
          <a:noFill/>
        </p:spPr>
        <p:txBody>
          <a:bodyPr wrap="square" lIns="91440" tIns="45720" rIns="91440" bIns="45720">
            <a:spAutoFit/>
            <a:scene3d>
              <a:camera prst="perspectiveRelaxedModerately"/>
              <a:lightRig rig="glow" dir="tl">
                <a:rot lat="0" lon="0" rev="5400000"/>
              </a:lightRig>
            </a:scene3d>
            <a:sp3d contourW="12700">
              <a:bevelT w="25400" h="25400"/>
              <a:contourClr>
                <a:schemeClr val="accent6">
                  <a:shade val="73000"/>
                </a:schemeClr>
              </a:contourClr>
            </a:sp3d>
          </a:bodyPr>
          <a:lstStyle/>
          <a:p>
            <a:pPr algn="ctr"/>
            <a:r>
              <a:rPr lang="tr-TR"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İLETİŞİM ŞART !</a:t>
            </a:r>
            <a:endParaRPr lang="tr-TR"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4 Slayt Numarası Yer Tutucusu"/>
          <p:cNvSpPr>
            <a:spLocks noGrp="1"/>
          </p:cNvSpPr>
          <p:nvPr>
            <p:ph type="sldNum" sz="quarter" idx="12"/>
          </p:nvPr>
        </p:nvSpPr>
        <p:spPr/>
        <p:txBody>
          <a:bodyPr/>
          <a:lstStyle/>
          <a:p>
            <a:fld id="{DDFF2563-9677-4CA2-9625-21C4E4B88632}" type="slidenum">
              <a:rPr lang="tr-TR" smtClean="0"/>
              <a:pPr/>
              <a:t>30</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673144"/>
          </a:xfrm>
        </p:spPr>
        <p:txBody>
          <a:bodyPr>
            <a:normAutofit/>
          </a:bodyPr>
          <a:lstStyle/>
          <a:p>
            <a:r>
              <a:rPr lang="tr-TR" sz="3200" dirty="0" smtClean="0"/>
              <a:t>3) Devamsızlık yapan öğrenciler</a:t>
            </a:r>
            <a:endParaRPr lang="tr-TR" sz="3200" dirty="0"/>
          </a:p>
        </p:txBody>
      </p:sp>
      <p:sp>
        <p:nvSpPr>
          <p:cNvPr id="3" name="İçerik Yer Tutucusu 2"/>
          <p:cNvSpPr>
            <a:spLocks noGrp="1"/>
          </p:cNvSpPr>
          <p:nvPr>
            <p:ph idx="1"/>
          </p:nvPr>
        </p:nvSpPr>
        <p:spPr>
          <a:xfrm>
            <a:off x="1043492" y="1988840"/>
            <a:ext cx="6777317" cy="4139005"/>
          </a:xfrm>
        </p:spPr>
        <p:txBody>
          <a:bodyPr>
            <a:normAutofit/>
          </a:bodyPr>
          <a:lstStyle/>
          <a:p>
            <a:pPr algn="just"/>
            <a:r>
              <a:rPr lang="tr-TR" sz="1600" dirty="0"/>
              <a:t>İ</a:t>
            </a:r>
            <a:r>
              <a:rPr lang="tr-TR" sz="1600" dirty="0" smtClean="0"/>
              <a:t>nsan </a:t>
            </a:r>
            <a:r>
              <a:rPr lang="tr-TR" sz="1600" dirty="0"/>
              <a:t>yaşamının önemli bir bölümünün geçtiği “okul” kurumunun öğrenciler tarafından </a:t>
            </a:r>
            <a:r>
              <a:rPr lang="tr-TR" sz="1600" dirty="0" smtClean="0"/>
              <a:t>nasıl algılandığı önemlidir. </a:t>
            </a:r>
          </a:p>
          <a:p>
            <a:pPr algn="just">
              <a:buNone/>
            </a:pPr>
            <a:endParaRPr lang="tr-TR" sz="1600" dirty="0" smtClean="0"/>
          </a:p>
          <a:p>
            <a:pPr algn="just"/>
            <a:r>
              <a:rPr lang="tr-TR" sz="1600" dirty="0" smtClean="0"/>
              <a:t>Öğrencinin okula </a:t>
            </a:r>
            <a:r>
              <a:rPr lang="tr-TR" sz="1600" dirty="0"/>
              <a:t>karşı olumlu tutumlar beslemesi </a:t>
            </a:r>
            <a:r>
              <a:rPr lang="tr-TR" sz="1600" dirty="0" smtClean="0"/>
              <a:t>ve okula </a:t>
            </a:r>
            <a:r>
              <a:rPr lang="tr-TR" sz="1600" dirty="0"/>
              <a:t>devamının sağlanması için gerekli etkinliklerin yapılması </a:t>
            </a:r>
            <a:r>
              <a:rPr lang="tr-TR" sz="1600" dirty="0" smtClean="0"/>
              <a:t>önemlidir</a:t>
            </a:r>
          </a:p>
        </p:txBody>
      </p:sp>
      <p:pic>
        <p:nvPicPr>
          <p:cNvPr id="4" name="3 Resim" descr="672.jpg"/>
          <p:cNvPicPr>
            <a:picLocks noChangeAspect="1"/>
          </p:cNvPicPr>
          <p:nvPr/>
        </p:nvPicPr>
        <p:blipFill>
          <a:blip r:embed="rId2" cstate="print"/>
          <a:stretch>
            <a:fillRect/>
          </a:stretch>
        </p:blipFill>
        <p:spPr>
          <a:xfrm>
            <a:off x="4139952" y="3717032"/>
            <a:ext cx="3816424" cy="2376264"/>
          </a:xfrm>
          <a:prstGeom prst="ellipse">
            <a:avLst/>
          </a:prstGeom>
          <a:ln>
            <a:noFill/>
          </a:ln>
          <a:effectLst>
            <a:softEdge rad="112500"/>
          </a:effectLst>
        </p:spPr>
      </p:pic>
      <p:sp>
        <p:nvSpPr>
          <p:cNvPr id="5" name="4 Slayt Numarası Yer Tutucusu"/>
          <p:cNvSpPr>
            <a:spLocks noGrp="1"/>
          </p:cNvSpPr>
          <p:nvPr>
            <p:ph type="sldNum" sz="quarter" idx="12"/>
          </p:nvPr>
        </p:nvSpPr>
        <p:spPr/>
        <p:txBody>
          <a:bodyPr/>
          <a:lstStyle/>
          <a:p>
            <a:fld id="{DDFF2563-9677-4CA2-9625-21C4E4B88632}" type="slidenum">
              <a:rPr lang="tr-TR" smtClean="0"/>
              <a:pPr/>
              <a:t>31</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18262940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76672"/>
            <a:ext cx="3960440" cy="3024336"/>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buNone/>
            </a:pPr>
            <a:r>
              <a:rPr lang="tr-TR" sz="2000" dirty="0" smtClean="0"/>
              <a:t>	</a:t>
            </a:r>
            <a:r>
              <a:rPr lang="tr-TR" sz="2600" b="1" i="1" dirty="0" smtClean="0">
                <a:solidFill>
                  <a:srgbClr val="0070C0"/>
                </a:solidFill>
              </a:rPr>
              <a:t>Okula bağlılık; </a:t>
            </a:r>
          </a:p>
          <a:p>
            <a:endParaRPr lang="tr-TR" sz="2000" dirty="0" smtClean="0"/>
          </a:p>
          <a:p>
            <a:pPr algn="just"/>
            <a:r>
              <a:rPr lang="tr-TR" sz="2000" dirty="0" smtClean="0"/>
              <a:t>okula </a:t>
            </a:r>
            <a:r>
              <a:rPr lang="tr-TR" sz="2000" dirty="0"/>
              <a:t>ilişkin olumlu duygular beslemek, </a:t>
            </a:r>
            <a:endParaRPr lang="tr-TR" sz="2000" dirty="0" smtClean="0"/>
          </a:p>
          <a:p>
            <a:pPr algn="just"/>
            <a:r>
              <a:rPr lang="tr-TR" sz="2000" dirty="0" smtClean="0"/>
              <a:t>eğitim </a:t>
            </a:r>
            <a:r>
              <a:rPr lang="tr-TR" sz="2000" dirty="0"/>
              <a:t>hakkında olumlu </a:t>
            </a:r>
            <a:r>
              <a:rPr lang="tr-TR" sz="2000" dirty="0" smtClean="0"/>
              <a:t>çağrışımlar hissetme</a:t>
            </a:r>
            <a:r>
              <a:rPr lang="tr-TR" sz="2000" dirty="0"/>
              <a:t>, </a:t>
            </a:r>
            <a:endParaRPr lang="tr-TR" sz="2000" dirty="0" smtClean="0"/>
          </a:p>
          <a:p>
            <a:pPr algn="just"/>
            <a:r>
              <a:rPr lang="tr-TR" sz="2000" dirty="0" smtClean="0"/>
              <a:t>okul </a:t>
            </a:r>
            <a:r>
              <a:rPr lang="tr-TR" sz="2000" dirty="0"/>
              <a:t>ortamına ait olma duygusu ve okul personeli </a:t>
            </a:r>
            <a:endParaRPr lang="tr-TR" sz="2000" dirty="0" smtClean="0"/>
          </a:p>
          <a:p>
            <a:pPr algn="just">
              <a:buNone/>
            </a:pPr>
            <a:r>
              <a:rPr lang="tr-TR" sz="2000" dirty="0" smtClean="0"/>
              <a:t>	ve </a:t>
            </a:r>
            <a:r>
              <a:rPr lang="tr-TR" sz="2000" dirty="0"/>
              <a:t>diğer öğrencilerle olumlu </a:t>
            </a:r>
            <a:r>
              <a:rPr lang="tr-TR" sz="2000" dirty="0" smtClean="0"/>
              <a:t>ilişki içinde </a:t>
            </a:r>
            <a:r>
              <a:rPr lang="tr-TR" sz="2000" dirty="0"/>
              <a:t>olma, </a:t>
            </a:r>
            <a:endParaRPr lang="tr-TR" sz="2000" dirty="0" smtClean="0"/>
          </a:p>
          <a:p>
            <a:pPr algn="just"/>
            <a:r>
              <a:rPr lang="tr-TR" sz="2000" dirty="0" smtClean="0"/>
              <a:t>okula </a:t>
            </a:r>
            <a:r>
              <a:rPr lang="tr-TR" sz="2000" dirty="0"/>
              <a:t>devam etme, </a:t>
            </a:r>
            <a:endParaRPr lang="tr-TR" sz="2000" dirty="0" smtClean="0"/>
          </a:p>
          <a:p>
            <a:pPr algn="just"/>
            <a:r>
              <a:rPr lang="tr-TR" sz="2000" dirty="0" smtClean="0"/>
              <a:t>ders </a:t>
            </a:r>
            <a:r>
              <a:rPr lang="tr-TR" sz="2000" dirty="0"/>
              <a:t>dışı sosyal etkinliklere katılma, </a:t>
            </a:r>
            <a:endParaRPr lang="tr-TR" sz="2000" dirty="0" smtClean="0"/>
          </a:p>
          <a:p>
            <a:pPr algn="just"/>
            <a:r>
              <a:rPr lang="tr-TR" sz="2000" dirty="0" smtClean="0"/>
              <a:t>okul </a:t>
            </a:r>
            <a:r>
              <a:rPr lang="tr-TR" sz="2000" dirty="0"/>
              <a:t>çalışmaları </a:t>
            </a:r>
            <a:r>
              <a:rPr lang="tr-TR" sz="2000" dirty="0" smtClean="0"/>
              <a:t>için fazladan </a:t>
            </a:r>
            <a:r>
              <a:rPr lang="tr-TR" sz="2000" dirty="0"/>
              <a:t>zaman harcama, </a:t>
            </a:r>
            <a:endParaRPr lang="tr-TR" sz="2000" dirty="0" smtClean="0"/>
          </a:p>
          <a:p>
            <a:pPr algn="just"/>
            <a:r>
              <a:rPr lang="tr-TR" sz="2000" dirty="0" smtClean="0"/>
              <a:t>sınıfta </a:t>
            </a:r>
            <a:r>
              <a:rPr lang="tr-TR" sz="2000" dirty="0"/>
              <a:t>ve okulda alınan kararlara katılma, </a:t>
            </a:r>
            <a:endParaRPr lang="tr-TR" sz="2000" dirty="0" smtClean="0"/>
          </a:p>
          <a:p>
            <a:pPr algn="just"/>
            <a:r>
              <a:rPr lang="tr-TR" sz="2000" dirty="0" smtClean="0"/>
              <a:t>kendi </a:t>
            </a:r>
            <a:r>
              <a:rPr lang="tr-TR" sz="2000" dirty="0"/>
              <a:t>öğrenme </a:t>
            </a:r>
            <a:r>
              <a:rPr lang="tr-TR" sz="2000" dirty="0" smtClean="0"/>
              <a:t>amaçlarını belirleme</a:t>
            </a:r>
            <a:r>
              <a:rPr lang="tr-TR" sz="2000" dirty="0"/>
              <a:t>, </a:t>
            </a:r>
            <a:endParaRPr lang="tr-TR" sz="2000" dirty="0" smtClean="0"/>
          </a:p>
          <a:p>
            <a:pPr algn="just"/>
            <a:r>
              <a:rPr lang="tr-TR" sz="2000" dirty="0" smtClean="0"/>
              <a:t>kendi </a:t>
            </a:r>
            <a:r>
              <a:rPr lang="tr-TR" sz="2000" dirty="0"/>
              <a:t>fikrini sınıfa söyleyebilme olarak da </a:t>
            </a:r>
            <a:r>
              <a:rPr lang="tr-TR" sz="2000" dirty="0" smtClean="0"/>
              <a:t>tanımlanır. </a:t>
            </a:r>
            <a:endParaRPr lang="tr-TR" sz="20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3717033"/>
            <a:ext cx="3744416" cy="27489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Slayt Numarası Yer Tutucusu"/>
          <p:cNvSpPr>
            <a:spLocks noGrp="1"/>
          </p:cNvSpPr>
          <p:nvPr>
            <p:ph type="sldNum" sz="quarter" idx="12"/>
          </p:nvPr>
        </p:nvSpPr>
        <p:spPr/>
        <p:txBody>
          <a:bodyPr/>
          <a:lstStyle/>
          <a:p>
            <a:fld id="{DDFF2563-9677-4CA2-9625-21C4E4B88632}" type="slidenum">
              <a:rPr lang="tr-TR" smtClean="0"/>
              <a:pPr/>
              <a:t>32</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40523859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361459"/>
          </a:xfrm>
        </p:spPr>
        <p:txBody>
          <a:bodyPr>
            <a:normAutofit/>
          </a:bodyPr>
          <a:lstStyle/>
          <a:p>
            <a:r>
              <a:rPr lang="tr-TR" sz="1800" b="0" dirty="0">
                <a:latin typeface="Calibri" pitchFamily="34" charset="0"/>
                <a:cs typeface="Calibri" pitchFamily="34" charset="0"/>
              </a:rPr>
              <a:t>Okul devamsızlığı; </a:t>
            </a:r>
            <a:endParaRPr lang="tr-TR" sz="1800" b="0" dirty="0" smtClean="0">
              <a:latin typeface="Calibri" pitchFamily="34" charset="0"/>
              <a:cs typeface="Calibri" pitchFamily="34" charset="0"/>
            </a:endParaRPr>
          </a:p>
          <a:p>
            <a:pPr>
              <a:buFont typeface="Wingdings" pitchFamily="2" charset="2"/>
              <a:buChar char="q"/>
            </a:pPr>
            <a:r>
              <a:rPr lang="tr-TR" sz="1800" b="0" dirty="0" smtClean="0">
                <a:latin typeface="Calibri" pitchFamily="34" charset="0"/>
                <a:cs typeface="Calibri" pitchFamily="34" charset="0"/>
              </a:rPr>
              <a:t>okuldan </a:t>
            </a:r>
            <a:r>
              <a:rPr lang="tr-TR" sz="1800" b="0" dirty="0">
                <a:latin typeface="Calibri" pitchFamily="34" charset="0"/>
                <a:cs typeface="Calibri" pitchFamily="34" charset="0"/>
              </a:rPr>
              <a:t>kaçma, öğrencinin okul reddi ve ailesi tarafından </a:t>
            </a:r>
            <a:r>
              <a:rPr lang="tr-TR" sz="1800" b="0" dirty="0" smtClean="0">
                <a:latin typeface="Calibri" pitchFamily="34" charset="0"/>
                <a:cs typeface="Calibri" pitchFamily="34" charset="0"/>
              </a:rPr>
              <a:t>göz yumulan </a:t>
            </a:r>
            <a:r>
              <a:rPr lang="tr-TR" sz="1800" b="0" dirty="0">
                <a:latin typeface="Calibri" pitchFamily="34" charset="0"/>
                <a:cs typeface="Calibri" pitchFamily="34" charset="0"/>
              </a:rPr>
              <a:t>devamsızlık olmak üzere üç boyuttan </a:t>
            </a:r>
            <a:r>
              <a:rPr lang="tr-TR" sz="1800" b="0" dirty="0" smtClean="0">
                <a:latin typeface="Calibri" pitchFamily="34" charset="0"/>
                <a:cs typeface="Calibri" pitchFamily="34" charset="0"/>
              </a:rPr>
              <a:t>oluşur. </a:t>
            </a:r>
          </a:p>
          <a:p>
            <a:endParaRPr lang="tr-TR" sz="1800" b="0" dirty="0" smtClean="0">
              <a:latin typeface="Calibri" pitchFamily="34" charset="0"/>
              <a:cs typeface="Calibri" pitchFamily="34" charset="0"/>
            </a:endParaRPr>
          </a:p>
          <a:p>
            <a:r>
              <a:rPr lang="tr-TR" sz="1800" b="0" dirty="0" smtClean="0">
                <a:latin typeface="Calibri" pitchFamily="34" charset="0"/>
                <a:cs typeface="Calibri" pitchFamily="34" charset="0"/>
              </a:rPr>
              <a:t>Okuldan kaçma</a:t>
            </a:r>
            <a:r>
              <a:rPr lang="tr-TR" sz="1800" b="0" dirty="0">
                <a:latin typeface="Calibri" pitchFamily="34" charset="0"/>
                <a:cs typeface="Calibri" pitchFamily="34" charset="0"/>
              </a:rPr>
              <a:t>, </a:t>
            </a:r>
            <a:endParaRPr lang="tr-TR" sz="1800" b="0" dirty="0" smtClean="0">
              <a:latin typeface="Calibri" pitchFamily="34" charset="0"/>
              <a:cs typeface="Calibri" pitchFamily="34" charset="0"/>
            </a:endParaRPr>
          </a:p>
          <a:p>
            <a:pPr>
              <a:buFont typeface="Wingdings" pitchFamily="2" charset="2"/>
              <a:buChar char="q"/>
            </a:pPr>
            <a:r>
              <a:rPr lang="tr-TR" sz="1800" b="0" dirty="0" smtClean="0">
                <a:latin typeface="Calibri" pitchFamily="34" charset="0"/>
                <a:cs typeface="Calibri" pitchFamily="34" charset="0"/>
              </a:rPr>
              <a:t>okulun </a:t>
            </a:r>
            <a:r>
              <a:rPr lang="tr-TR" sz="1800" b="0" dirty="0">
                <a:latin typeface="Calibri" pitchFamily="34" charset="0"/>
                <a:cs typeface="Calibri" pitchFamily="34" charset="0"/>
              </a:rPr>
              <a:t>ve velilerin bilgisi ya da izni olmadan öğrencinin okula gitmemesi </a:t>
            </a:r>
            <a:r>
              <a:rPr lang="tr-TR" sz="1800" b="0" dirty="0" smtClean="0">
                <a:latin typeface="Calibri" pitchFamily="34" charset="0"/>
                <a:cs typeface="Calibri" pitchFamily="34" charset="0"/>
              </a:rPr>
              <a:t>ve okul </a:t>
            </a:r>
            <a:r>
              <a:rPr lang="tr-TR" sz="1800" b="0" dirty="0">
                <a:latin typeface="Calibri" pitchFamily="34" charset="0"/>
                <a:cs typeface="Calibri" pitchFamily="34" charset="0"/>
              </a:rPr>
              <a:t>etkinliklerine dahil </a:t>
            </a:r>
            <a:r>
              <a:rPr lang="tr-TR" sz="1800" b="0" dirty="0" smtClean="0">
                <a:latin typeface="Calibri" pitchFamily="34" charset="0"/>
                <a:cs typeface="Calibri" pitchFamily="34" charset="0"/>
              </a:rPr>
              <a:t>olmamasıdır. </a:t>
            </a:r>
          </a:p>
          <a:p>
            <a:endParaRPr lang="tr-TR" sz="1800" b="0" dirty="0" smtClean="0">
              <a:latin typeface="Calibri" pitchFamily="34" charset="0"/>
              <a:cs typeface="Calibri" pitchFamily="34" charset="0"/>
            </a:endParaRPr>
          </a:p>
          <a:p>
            <a:r>
              <a:rPr lang="tr-TR" sz="1800" b="0" dirty="0" smtClean="0">
                <a:latin typeface="Calibri" pitchFamily="34" charset="0"/>
                <a:cs typeface="Calibri" pitchFamily="34" charset="0"/>
              </a:rPr>
              <a:t>Okuldan </a:t>
            </a:r>
            <a:r>
              <a:rPr lang="tr-TR" sz="1800" b="0" dirty="0">
                <a:latin typeface="Calibri" pitchFamily="34" charset="0"/>
                <a:cs typeface="Calibri" pitchFamily="34" charset="0"/>
              </a:rPr>
              <a:t>kaçma; </a:t>
            </a:r>
            <a:endParaRPr lang="tr-TR" sz="1800" b="0" dirty="0" smtClean="0">
              <a:latin typeface="Calibri" pitchFamily="34" charset="0"/>
              <a:cs typeface="Calibri" pitchFamily="34" charset="0"/>
            </a:endParaRPr>
          </a:p>
          <a:p>
            <a:pPr>
              <a:buFont typeface="Wingdings" pitchFamily="2" charset="2"/>
              <a:buChar char="q"/>
            </a:pPr>
            <a:r>
              <a:rPr lang="tr-TR" sz="1800" b="0" dirty="0" smtClean="0">
                <a:latin typeface="Calibri" pitchFamily="34" charset="0"/>
                <a:cs typeface="Calibri" pitchFamily="34" charset="0"/>
              </a:rPr>
              <a:t>okula geç gitme</a:t>
            </a:r>
            <a:r>
              <a:rPr lang="tr-TR" sz="1800" b="0" dirty="0">
                <a:latin typeface="Calibri" pitchFamily="34" charset="0"/>
                <a:cs typeface="Calibri" pitchFamily="34" charset="0"/>
              </a:rPr>
              <a:t>, okuldan erken ayrılma veya gün içinde okula hiç gitmemeyi </a:t>
            </a:r>
            <a:r>
              <a:rPr lang="tr-TR" sz="1800" b="0" dirty="0" smtClean="0">
                <a:latin typeface="Calibri" pitchFamily="34" charset="0"/>
                <a:cs typeface="Calibri" pitchFamily="34" charset="0"/>
              </a:rPr>
              <a:t>içerir.</a:t>
            </a:r>
            <a:endParaRPr lang="tr-TR" sz="1800" b="0"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fld id="{DDFF2563-9677-4CA2-9625-21C4E4B88632}" type="slidenum">
              <a:rPr lang="tr-TR" smtClean="0"/>
              <a:pPr/>
              <a:t>33</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21384362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331640" y="2276872"/>
            <a:ext cx="6109093" cy="175432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tr-TR"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NELER </a:t>
            </a:r>
          </a:p>
          <a:p>
            <a:pPr algn="ctr"/>
            <a:r>
              <a:rPr lang="tr-TR"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YAPILABİLİR ?</a:t>
            </a:r>
            <a:endParaRPr lang="tr-TR"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2 Slayt Numarası Yer Tutucusu"/>
          <p:cNvSpPr>
            <a:spLocks noGrp="1"/>
          </p:cNvSpPr>
          <p:nvPr>
            <p:ph type="sldNum" sz="quarter" idx="12"/>
          </p:nvPr>
        </p:nvSpPr>
        <p:spPr/>
        <p:txBody>
          <a:bodyPr/>
          <a:lstStyle/>
          <a:p>
            <a:fld id="{DDFF2563-9677-4CA2-9625-21C4E4B88632}" type="slidenum">
              <a:rPr lang="tr-TR" smtClean="0"/>
              <a:pPr/>
              <a:t>34</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32824697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268760"/>
            <a:ext cx="8229600" cy="5305776"/>
          </a:xfrm>
        </p:spPr>
        <p:txBody>
          <a:bodyPr>
            <a:normAutofit/>
          </a:bodyPr>
          <a:lstStyle/>
          <a:p>
            <a:pPr algn="just"/>
            <a:r>
              <a:rPr lang="tr-TR" sz="1800" dirty="0">
                <a:latin typeface="Calibri" pitchFamily="34" charset="0"/>
                <a:cs typeface="Calibri" pitchFamily="34" charset="0"/>
              </a:rPr>
              <a:t>Her şeyden önce öğretici ile öğrenicinin olumlu bir sınıf atmosferinde yüz yüze </a:t>
            </a:r>
            <a:r>
              <a:rPr lang="tr-TR" sz="1800" dirty="0" smtClean="0">
                <a:latin typeface="Calibri" pitchFamily="34" charset="0"/>
                <a:cs typeface="Calibri" pitchFamily="34" charset="0"/>
              </a:rPr>
              <a:t>olması gerekmektedir. Buradan </a:t>
            </a:r>
            <a:r>
              <a:rPr lang="tr-TR" sz="1800" dirty="0">
                <a:latin typeface="Calibri" pitchFamily="34" charset="0"/>
                <a:cs typeface="Calibri" pitchFamily="34" charset="0"/>
              </a:rPr>
              <a:t>anlaşılıyor ki etkili bir iletişim </a:t>
            </a:r>
            <a:r>
              <a:rPr lang="tr-TR" sz="1800" dirty="0" smtClean="0">
                <a:latin typeface="Calibri" pitchFamily="34" charset="0"/>
                <a:cs typeface="Calibri" pitchFamily="34" charset="0"/>
              </a:rPr>
              <a:t>sağlanabilmesi </a:t>
            </a:r>
            <a:r>
              <a:rPr lang="tr-TR" sz="1800" dirty="0">
                <a:latin typeface="Calibri" pitchFamily="34" charset="0"/>
                <a:cs typeface="Calibri" pitchFamily="34" charset="0"/>
              </a:rPr>
              <a:t>için tüm öğrencilerle yüz yüze olunması gerektiği düşünülmektedir.</a:t>
            </a:r>
          </a:p>
          <a:p>
            <a:pPr algn="just"/>
            <a:endParaRPr lang="tr-TR" sz="1800" dirty="0">
              <a:latin typeface="Calibri" pitchFamily="34" charset="0"/>
              <a:cs typeface="Calibri" pitchFamily="34" charset="0"/>
            </a:endParaRPr>
          </a:p>
          <a:p>
            <a:pPr algn="just"/>
            <a:endParaRPr lang="tr-TR" sz="1800" dirty="0">
              <a:latin typeface="Calibri" pitchFamily="34" charset="0"/>
              <a:cs typeface="Calibri" pitchFamily="34" charset="0"/>
            </a:endParaRPr>
          </a:p>
          <a:p>
            <a:pPr algn="just"/>
            <a:r>
              <a:rPr lang="tr-TR" sz="1800" dirty="0">
                <a:latin typeface="Calibri" pitchFamily="34" charset="0"/>
                <a:cs typeface="Calibri" pitchFamily="34" charset="0"/>
              </a:rPr>
              <a:t>Devamsızlığın azaltılmasında okul çevresindeki internet ve oyun salonları ile işbirliği yapılarak, okul saatlerinde bu tür yerlere öğrencilerin girmelerinin engellenmesi, rehber öğretmenler ve sınıf öğretmenlerinin, hayatında önemli değişmeler olan öğrencilere daha dikkatli ve ilgili davranmaları, okul- aile ilişkilerinin daha fazla geliştirilmesi </a:t>
            </a:r>
            <a:r>
              <a:rPr lang="tr-TR" sz="1800" dirty="0" smtClean="0">
                <a:latin typeface="Calibri" pitchFamily="34" charset="0"/>
                <a:cs typeface="Calibri" pitchFamily="34" charset="0"/>
              </a:rPr>
              <a:t>önerilmektedir</a:t>
            </a:r>
            <a:endParaRPr lang="tr-TR" sz="1800" dirty="0">
              <a:latin typeface="Calibri" pitchFamily="34" charset="0"/>
              <a:cs typeface="Calibri" pitchFamily="34" charset="0"/>
            </a:endParaRPr>
          </a:p>
          <a:p>
            <a:pPr algn="just"/>
            <a:endParaRPr lang="tr-TR" sz="1800" dirty="0">
              <a:latin typeface="Calibri" pitchFamily="34" charset="0"/>
              <a:cs typeface="Calibri" pitchFamily="34" charset="0"/>
            </a:endParaRPr>
          </a:p>
          <a:p>
            <a:pPr algn="just"/>
            <a:r>
              <a:rPr lang="tr-TR" sz="1800" dirty="0" smtClean="0">
                <a:latin typeface="Calibri" pitchFamily="34" charset="0"/>
                <a:cs typeface="Calibri" pitchFamily="34" charset="0"/>
              </a:rPr>
              <a:t>Devamsızlık durumunda </a:t>
            </a:r>
            <a:r>
              <a:rPr lang="tr-TR" sz="1800" dirty="0">
                <a:latin typeface="Calibri" pitchFamily="34" charset="0"/>
                <a:cs typeface="Calibri" pitchFamily="34" charset="0"/>
              </a:rPr>
              <a:t>olan öğrenciler varsa eğer, öğrencinin devam durumunu sağlamak amacıyla öğrenciyi ilgilendiren herkesle işbirliği içine girilmesi gerektiğini belirtmiştir.</a:t>
            </a:r>
          </a:p>
        </p:txBody>
      </p:sp>
      <p:sp>
        <p:nvSpPr>
          <p:cNvPr id="4" name="3 Slayt Numarası Yer Tutucusu"/>
          <p:cNvSpPr>
            <a:spLocks noGrp="1"/>
          </p:cNvSpPr>
          <p:nvPr>
            <p:ph type="sldNum" sz="quarter" idx="12"/>
          </p:nvPr>
        </p:nvSpPr>
        <p:spPr/>
        <p:txBody>
          <a:bodyPr/>
          <a:lstStyle/>
          <a:p>
            <a:fld id="{DDFF2563-9677-4CA2-9625-21C4E4B88632}" type="slidenum">
              <a:rPr lang="tr-TR" smtClean="0"/>
              <a:pPr/>
              <a:t>35</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2754149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955343"/>
            <a:ext cx="3960440" cy="3625785"/>
          </a:xfrm>
        </p:spPr>
        <p:txBody>
          <a:bodyPr>
            <a:normAutofit lnSpcReduction="10000"/>
          </a:bodyPr>
          <a:lstStyle/>
          <a:p>
            <a:pPr algn="just"/>
            <a:r>
              <a:rPr lang="tr-TR" sz="1800" dirty="0"/>
              <a:t>Özel eğitime muhtaç çocukların belirlenip ve Rehberlik Araştırma Merkezine </a:t>
            </a:r>
            <a:r>
              <a:rPr lang="tr-TR" sz="1800" dirty="0" err="1"/>
              <a:t>refere</a:t>
            </a:r>
            <a:r>
              <a:rPr lang="tr-TR" sz="1800" dirty="0"/>
              <a:t> </a:t>
            </a:r>
            <a:r>
              <a:rPr lang="tr-TR" sz="1800" dirty="0" smtClean="0"/>
              <a:t>edilebilir.</a:t>
            </a:r>
          </a:p>
          <a:p>
            <a:pPr algn="just">
              <a:buNone/>
            </a:pPr>
            <a:r>
              <a:rPr lang="tr-TR" sz="1800" dirty="0" smtClean="0"/>
              <a:t> </a:t>
            </a:r>
          </a:p>
          <a:p>
            <a:pPr algn="just"/>
            <a:r>
              <a:rPr lang="tr-TR" sz="1800" dirty="0" smtClean="0"/>
              <a:t>Öğrencilere </a:t>
            </a:r>
            <a:r>
              <a:rPr lang="tr-TR" sz="1800" dirty="0"/>
              <a:t>amaç belirleme konusunda ve isteklendirme konusunda destek verilmelidir. </a:t>
            </a:r>
            <a:endParaRPr lang="tr-TR" sz="1800" dirty="0" smtClean="0"/>
          </a:p>
          <a:p>
            <a:pPr algn="just">
              <a:buNone/>
            </a:pPr>
            <a:endParaRPr lang="tr-TR" sz="1800" dirty="0" smtClean="0"/>
          </a:p>
          <a:p>
            <a:pPr algn="just"/>
            <a:r>
              <a:rPr lang="tr-TR" sz="1800" dirty="0" smtClean="0"/>
              <a:t>Okullarda </a:t>
            </a:r>
            <a:r>
              <a:rPr lang="tr-TR" sz="1800" dirty="0" err="1"/>
              <a:t>sosyo</a:t>
            </a:r>
            <a:r>
              <a:rPr lang="tr-TR" sz="1800" dirty="0"/>
              <a:t>-kültürel faaliyetler hazırlanabilir ve özelliklede devam sorunu yaşayan öğrencilerin katılımları sağlanabilir. </a:t>
            </a:r>
            <a:endParaRPr lang="tr-TR" sz="1800" dirty="0" smtClean="0"/>
          </a:p>
        </p:txBody>
      </p:sp>
      <p:pic>
        <p:nvPicPr>
          <p:cNvPr id="4" name="3 Resim" descr="1906.jpg"/>
          <p:cNvPicPr>
            <a:picLocks noChangeAspect="1"/>
          </p:cNvPicPr>
          <p:nvPr/>
        </p:nvPicPr>
        <p:blipFill>
          <a:blip r:embed="rId2" cstate="print"/>
          <a:stretch>
            <a:fillRect/>
          </a:stretch>
        </p:blipFill>
        <p:spPr>
          <a:xfrm>
            <a:off x="4572000" y="3429000"/>
            <a:ext cx="4104456" cy="302433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 name="4 Slayt Numarası Yer Tutucusu"/>
          <p:cNvSpPr>
            <a:spLocks noGrp="1"/>
          </p:cNvSpPr>
          <p:nvPr>
            <p:ph type="sldNum" sz="quarter" idx="12"/>
          </p:nvPr>
        </p:nvSpPr>
        <p:spPr/>
        <p:txBody>
          <a:bodyPr/>
          <a:lstStyle/>
          <a:p>
            <a:fld id="{DDFF2563-9677-4CA2-9625-21C4E4B88632}" type="slidenum">
              <a:rPr lang="tr-TR" smtClean="0"/>
              <a:pPr/>
              <a:t>36</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35436131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764704"/>
            <a:ext cx="4248472" cy="3888432"/>
          </a:xfrm>
        </p:spPr>
        <p:txBody>
          <a:bodyPr>
            <a:normAutofit/>
          </a:bodyPr>
          <a:lstStyle/>
          <a:p>
            <a:pPr algn="just"/>
            <a:r>
              <a:rPr lang="tr-TR" sz="2000" dirty="0"/>
              <a:t>Sınıf ortamını çağdaş yaklaşıma göre düzenlenebilir. Öğrencilere başarma duygusu tattırılmalıdır. </a:t>
            </a:r>
            <a:endParaRPr lang="tr-TR" sz="2000" dirty="0" smtClean="0"/>
          </a:p>
          <a:p>
            <a:pPr algn="just">
              <a:buNone/>
            </a:pPr>
            <a:endParaRPr lang="tr-TR" sz="2000" dirty="0"/>
          </a:p>
          <a:p>
            <a:pPr algn="just"/>
            <a:r>
              <a:rPr lang="tr-TR" sz="2000" dirty="0"/>
              <a:t>Öğrenciyi merkeze alarak dersler işlenmelidir. </a:t>
            </a:r>
            <a:endParaRPr lang="tr-TR" sz="2000" dirty="0" smtClean="0"/>
          </a:p>
          <a:p>
            <a:pPr algn="just">
              <a:buNone/>
            </a:pPr>
            <a:endParaRPr lang="tr-TR" sz="2000" dirty="0"/>
          </a:p>
          <a:p>
            <a:pPr algn="just"/>
            <a:r>
              <a:rPr lang="tr-TR" sz="2000" dirty="0"/>
              <a:t>Sınıf kuralları belirlenirken onlarında görüş ve tutumları dikkate alınabilir.</a:t>
            </a:r>
          </a:p>
          <a:p>
            <a:pPr algn="just"/>
            <a:endParaRPr lang="tr-TR" sz="2000" dirty="0"/>
          </a:p>
        </p:txBody>
      </p:sp>
      <p:pic>
        <p:nvPicPr>
          <p:cNvPr id="4" name="3 Resim" descr="advice_for_teachers_to_help_prevent_misbehavior_in_their_classroom-600x400.jpg"/>
          <p:cNvPicPr>
            <a:picLocks noChangeAspect="1"/>
          </p:cNvPicPr>
          <p:nvPr/>
        </p:nvPicPr>
        <p:blipFill>
          <a:blip r:embed="rId2" cstate="print"/>
          <a:stretch>
            <a:fillRect/>
          </a:stretch>
        </p:blipFill>
        <p:spPr>
          <a:xfrm>
            <a:off x="4716016" y="2996952"/>
            <a:ext cx="4104456" cy="338437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 name="4 Slayt Numarası Yer Tutucusu"/>
          <p:cNvSpPr>
            <a:spLocks noGrp="1"/>
          </p:cNvSpPr>
          <p:nvPr>
            <p:ph type="sldNum" sz="quarter" idx="12"/>
          </p:nvPr>
        </p:nvSpPr>
        <p:spPr/>
        <p:txBody>
          <a:bodyPr/>
          <a:lstStyle/>
          <a:p>
            <a:fld id="{DDFF2563-9677-4CA2-9625-21C4E4B88632}" type="slidenum">
              <a:rPr lang="tr-TR" smtClean="0"/>
              <a:pPr/>
              <a:t>37</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36996667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908720"/>
            <a:ext cx="4176464" cy="3744416"/>
          </a:xfrm>
        </p:spPr>
        <p:txBody>
          <a:bodyPr>
            <a:noAutofit/>
          </a:bodyPr>
          <a:lstStyle/>
          <a:p>
            <a:pPr algn="just"/>
            <a:endParaRPr lang="tr-TR" sz="1400" dirty="0" smtClean="0">
              <a:latin typeface="Calibri" pitchFamily="34" charset="0"/>
              <a:cs typeface="Calibri" pitchFamily="34" charset="0"/>
            </a:endParaRPr>
          </a:p>
          <a:p>
            <a:pPr algn="just"/>
            <a:r>
              <a:rPr lang="tr-TR" sz="1400" dirty="0" smtClean="0">
                <a:latin typeface="Calibri" pitchFamily="34" charset="0"/>
                <a:cs typeface="Calibri" pitchFamily="34" charset="0"/>
              </a:rPr>
              <a:t>Öğrenciler </a:t>
            </a:r>
            <a:r>
              <a:rPr lang="tr-TR" sz="1400" dirty="0">
                <a:latin typeface="Calibri" pitchFamily="34" charset="0"/>
                <a:cs typeface="Calibri" pitchFamily="34" charset="0"/>
              </a:rPr>
              <a:t>gerek ders esnasında gerekse ders dışında sürekli olarak gözlenmelidir. Aynı zamanda sınıf içerisinde ders işenirken de sınıfın tamamına hakim olabilecek bir yerlerde durulmasının daha etkili olduğu düşünülmektedir.</a:t>
            </a:r>
          </a:p>
          <a:p>
            <a:pPr algn="just"/>
            <a:endParaRPr lang="tr-TR" sz="1400" dirty="0">
              <a:latin typeface="Calibri" pitchFamily="34" charset="0"/>
              <a:cs typeface="Calibri" pitchFamily="34" charset="0"/>
            </a:endParaRPr>
          </a:p>
          <a:p>
            <a:pPr algn="just"/>
            <a:endParaRPr lang="tr-TR" sz="1400" dirty="0">
              <a:latin typeface="Calibri" pitchFamily="34" charset="0"/>
              <a:cs typeface="Calibri" pitchFamily="34" charset="0"/>
            </a:endParaRPr>
          </a:p>
          <a:p>
            <a:pPr algn="just"/>
            <a:r>
              <a:rPr lang="tr-TR" sz="1400" dirty="0">
                <a:latin typeface="Calibri" pitchFamily="34" charset="0"/>
                <a:cs typeface="Calibri" pitchFamily="34" charset="0"/>
              </a:rPr>
              <a:t>Sınıf ortamında istenmeyen bir davranış meydana gelir ve bu durum gözlenirse öncelikle sorunun kaynağı incelenmelidir. Gerekirse de okul rehberlik servisinden yardım </a:t>
            </a:r>
            <a:r>
              <a:rPr lang="tr-TR" sz="1400" dirty="0" smtClean="0">
                <a:latin typeface="Calibri" pitchFamily="34" charset="0"/>
                <a:cs typeface="Calibri" pitchFamily="34" charset="0"/>
              </a:rPr>
              <a:t>istenebilinir</a:t>
            </a:r>
            <a:r>
              <a:rPr lang="tr-TR" sz="1400" dirty="0">
                <a:latin typeface="Calibri" pitchFamily="34" charset="0"/>
                <a:cs typeface="Calibri" pitchFamily="34" charset="0"/>
              </a:rPr>
              <a:t>.</a:t>
            </a:r>
          </a:p>
          <a:p>
            <a:pPr algn="just"/>
            <a:endParaRPr lang="tr-TR" sz="1400" dirty="0">
              <a:latin typeface="Calibri" pitchFamily="34" charset="0"/>
              <a:cs typeface="Calibri" pitchFamily="34" charset="0"/>
            </a:endParaRPr>
          </a:p>
          <a:p>
            <a:pPr algn="just"/>
            <a:endParaRPr lang="tr-TR" sz="1400" dirty="0">
              <a:latin typeface="Calibri" pitchFamily="34" charset="0"/>
              <a:cs typeface="Calibri" pitchFamily="34" charset="0"/>
            </a:endParaRPr>
          </a:p>
          <a:p>
            <a:pPr algn="just"/>
            <a:r>
              <a:rPr lang="tr-TR" sz="1400" dirty="0">
                <a:latin typeface="Calibri" pitchFamily="34" charset="0"/>
                <a:cs typeface="Calibri" pitchFamily="34" charset="0"/>
              </a:rPr>
              <a:t>Sınıfta uyulması gereken kurallar demokratik bir şekilde öğrencilerle belirlenerek öğrencilere sorumluluk duygusu kazandırılmalıdır.</a:t>
            </a:r>
          </a:p>
        </p:txBody>
      </p:sp>
      <p:pic>
        <p:nvPicPr>
          <p:cNvPr id="4" name="3 Resim" descr="409815.jpg"/>
          <p:cNvPicPr>
            <a:picLocks noChangeAspect="1"/>
          </p:cNvPicPr>
          <p:nvPr/>
        </p:nvPicPr>
        <p:blipFill>
          <a:blip r:embed="rId2" cstate="print"/>
          <a:stretch>
            <a:fillRect/>
          </a:stretch>
        </p:blipFill>
        <p:spPr>
          <a:xfrm>
            <a:off x="4716016" y="3501008"/>
            <a:ext cx="4069392" cy="294873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 name="4 Slayt Numarası Yer Tutucusu"/>
          <p:cNvSpPr>
            <a:spLocks noGrp="1"/>
          </p:cNvSpPr>
          <p:nvPr>
            <p:ph type="sldNum" sz="quarter" idx="12"/>
          </p:nvPr>
        </p:nvSpPr>
        <p:spPr/>
        <p:txBody>
          <a:bodyPr/>
          <a:lstStyle/>
          <a:p>
            <a:fld id="{DDFF2563-9677-4CA2-9625-21C4E4B88632}" type="slidenum">
              <a:rPr lang="tr-TR" smtClean="0"/>
              <a:pPr/>
              <a:t>38</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32154136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143000"/>
            <a:ext cx="8075240" cy="1066800"/>
          </a:xfrm>
        </p:spPr>
        <p:txBody>
          <a:bodyPr>
            <a:normAutofit fontScale="90000"/>
          </a:bodyPr>
          <a:lstStyle/>
          <a:p>
            <a:r>
              <a:rPr lang="tr-TR" dirty="0" smtClean="0"/>
              <a:t>4) İhmal ve İstismara maruz              kalanlar</a:t>
            </a:r>
            <a:endParaRPr lang="tr-TR" dirty="0"/>
          </a:p>
        </p:txBody>
      </p:sp>
      <p:sp>
        <p:nvSpPr>
          <p:cNvPr id="3" name="İçerik Yer Tutucusu 2"/>
          <p:cNvSpPr>
            <a:spLocks noGrp="1"/>
          </p:cNvSpPr>
          <p:nvPr>
            <p:ph idx="1"/>
          </p:nvPr>
        </p:nvSpPr>
        <p:spPr>
          <a:xfrm>
            <a:off x="502920" y="530352"/>
            <a:ext cx="8183880" cy="5346920"/>
          </a:xfrm>
        </p:spPr>
        <p:txBody>
          <a:bodyPr>
            <a:normAutofit/>
          </a:bodyPr>
          <a:lstStyle/>
          <a:p>
            <a:endParaRPr lang="tr-TR" dirty="0" smtClean="0"/>
          </a:p>
          <a:p>
            <a:endParaRPr lang="tr-TR" dirty="0" smtClean="0"/>
          </a:p>
          <a:p>
            <a:endParaRPr lang="tr-TR" dirty="0" smtClean="0"/>
          </a:p>
          <a:p>
            <a:endParaRPr lang="tr-TR" dirty="0" smtClean="0"/>
          </a:p>
          <a:p>
            <a:endParaRPr lang="tr-TR" dirty="0" smtClean="0"/>
          </a:p>
          <a:p>
            <a:r>
              <a:rPr lang="tr-TR" sz="1900" dirty="0" smtClean="0"/>
              <a:t>Dünya </a:t>
            </a:r>
            <a:r>
              <a:rPr lang="tr-TR" sz="1900" dirty="0"/>
              <a:t>Sağlık örgütümün tanımına göre ihmal, çocuğa bakmakla yükümlü kimsenin, çocuğun gelişimi için gerekli ihtiyaçları karşılamaması veya bu ihtiyaçları dikkate almamasıdır</a:t>
            </a:r>
            <a:r>
              <a:rPr lang="tr-TR" sz="1900" dirty="0" smtClean="0"/>
              <a:t>.</a:t>
            </a:r>
          </a:p>
          <a:p>
            <a:pPr>
              <a:buNone/>
            </a:pPr>
            <a:endParaRPr lang="tr-TR" sz="1900" dirty="0" smtClean="0"/>
          </a:p>
          <a:p>
            <a:r>
              <a:rPr lang="tr-TR" sz="1900" dirty="0" smtClean="0"/>
              <a:t>Bu </a:t>
            </a:r>
            <a:r>
              <a:rPr lang="tr-TR" sz="1900" dirty="0"/>
              <a:t>ihtiyaçlar sağlık, eğitim, duygusal gelişim, beslenme, barınma ve güvenli </a:t>
            </a:r>
            <a:r>
              <a:rPr lang="tr-TR" sz="1900" dirty="0" smtClean="0"/>
              <a:t>yaşam şartlarıdır</a:t>
            </a:r>
            <a:r>
              <a:rPr lang="tr-TR" sz="1900" dirty="0"/>
              <a:t>. Ebeveyn veya bakıcının çocuğa sahip olduğu kaynaklarla orantılı bir yaşama alanı sağlaması gerekir</a:t>
            </a:r>
            <a:r>
              <a:rPr lang="tr-TR" sz="1900" dirty="0" smtClean="0"/>
              <a:t>.</a:t>
            </a:r>
            <a:endParaRPr lang="tr-TR" sz="1900" dirty="0"/>
          </a:p>
        </p:txBody>
      </p:sp>
      <p:sp>
        <p:nvSpPr>
          <p:cNvPr id="4" name="3 Slayt Numarası Yer Tutucusu"/>
          <p:cNvSpPr>
            <a:spLocks noGrp="1"/>
          </p:cNvSpPr>
          <p:nvPr>
            <p:ph type="sldNum" sz="quarter" idx="12"/>
          </p:nvPr>
        </p:nvSpPr>
        <p:spPr/>
        <p:txBody>
          <a:bodyPr/>
          <a:lstStyle/>
          <a:p>
            <a:fld id="{DDFF2563-9677-4CA2-9625-21C4E4B88632}" type="slidenum">
              <a:rPr lang="tr-TR" smtClean="0"/>
              <a:pPr/>
              <a:t>39</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2066395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00108"/>
            <a:ext cx="8219256" cy="5574428"/>
          </a:xfrm>
        </p:spPr>
        <p:txBody>
          <a:bodyPr/>
          <a:lstStyle/>
          <a:p>
            <a:r>
              <a:rPr lang="tr-TR" dirty="0" smtClean="0"/>
              <a:t>Ne yazık ki, çocuklarımıza her zaman bu ilkelerin belirlediği standartları sunamamaktayız.</a:t>
            </a:r>
          </a:p>
          <a:p>
            <a:endParaRPr lang="tr-TR" dirty="0" smtClean="0"/>
          </a:p>
          <a:p>
            <a:endParaRPr lang="tr-TR" dirty="0"/>
          </a:p>
        </p:txBody>
      </p:sp>
      <p:pic>
        <p:nvPicPr>
          <p:cNvPr id="4" name="3 Resim" descr="street_child052.jpg"/>
          <p:cNvPicPr>
            <a:picLocks noChangeAspect="1"/>
          </p:cNvPicPr>
          <p:nvPr/>
        </p:nvPicPr>
        <p:blipFill>
          <a:blip r:embed="rId2" cstate="print"/>
          <a:stretch>
            <a:fillRect/>
          </a:stretch>
        </p:blipFill>
        <p:spPr>
          <a:xfrm>
            <a:off x="2000232" y="2786058"/>
            <a:ext cx="4667256" cy="3500442"/>
          </a:xfrm>
          <a:prstGeom prst="rect">
            <a:avLst/>
          </a:prstGeom>
        </p:spPr>
      </p:pic>
      <p:sp>
        <p:nvSpPr>
          <p:cNvPr id="5" name="4 Slayt Numarası Yer Tutucusu"/>
          <p:cNvSpPr>
            <a:spLocks noGrp="1"/>
          </p:cNvSpPr>
          <p:nvPr>
            <p:ph type="sldNum" sz="quarter" idx="12"/>
          </p:nvPr>
        </p:nvSpPr>
        <p:spPr/>
        <p:txBody>
          <a:bodyPr/>
          <a:lstStyle/>
          <a:p>
            <a:fld id="{DDFF2563-9677-4CA2-9625-21C4E4B88632}" type="slidenum">
              <a:rPr lang="tr-TR" smtClean="0"/>
              <a:pPr/>
              <a:t>4</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5"/>
            <a:ext cx="7643192" cy="5040560"/>
          </a:xfrm>
        </p:spPr>
        <p:txBody>
          <a:bodyPr>
            <a:normAutofit/>
          </a:bodyPr>
          <a:lstStyle/>
          <a:p>
            <a:endParaRPr lang="tr-TR" sz="2400" dirty="0">
              <a:latin typeface="Calibri" pitchFamily="34" charset="0"/>
              <a:cs typeface="Calibri" pitchFamily="34" charset="0"/>
            </a:endParaRPr>
          </a:p>
          <a:p>
            <a:endParaRPr lang="tr-TR" sz="2400" dirty="0">
              <a:latin typeface="Calibri" pitchFamily="34" charset="0"/>
              <a:cs typeface="Calibri" pitchFamily="34" charset="0"/>
            </a:endParaRPr>
          </a:p>
          <a:p>
            <a:pPr algn="just"/>
            <a:r>
              <a:rPr lang="tr-TR" sz="2400" dirty="0">
                <a:latin typeface="Calibri" pitchFamily="34" charset="0"/>
                <a:cs typeface="Calibri" pitchFamily="34" charset="0"/>
              </a:rPr>
              <a:t>Çocuğa bakmakla yükümlü kişinin bu yükümlülüğünü yerine getirmemesi, beslenme, giyim, tıbbi, sosyal ve duygusal gereksinimler ya </a:t>
            </a:r>
            <a:r>
              <a:rPr lang="tr-TR" sz="2400" dirty="0" smtClean="0">
                <a:latin typeface="Calibri" pitchFamily="34" charset="0"/>
                <a:cs typeface="Calibri" pitchFamily="34" charset="0"/>
              </a:rPr>
              <a:t>da </a:t>
            </a:r>
            <a:r>
              <a:rPr lang="tr-TR" sz="2400" dirty="0">
                <a:latin typeface="Calibri" pitchFamily="34" charset="0"/>
                <a:cs typeface="Calibri" pitchFamily="34" charset="0"/>
              </a:rPr>
              <a:t>yaşam </a:t>
            </a:r>
            <a:r>
              <a:rPr lang="tr-TR" sz="2400" dirty="0" smtClean="0">
                <a:latin typeface="Calibri" pitchFamily="34" charset="0"/>
                <a:cs typeface="Calibri" pitchFamily="34" charset="0"/>
              </a:rPr>
              <a:t>koşulları </a:t>
            </a:r>
            <a:r>
              <a:rPr lang="tr-TR" sz="2400" dirty="0">
                <a:latin typeface="Calibri" pitchFamily="34" charset="0"/>
                <a:cs typeface="Calibri" pitchFamily="34" charset="0"/>
              </a:rPr>
              <a:t>için gerekli ilgiyi göstermeme gibi, çocuğu fiziksel ya da duygusal yönden ihmal etmesidir.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68120">
            <a:off x="5047467" y="3942887"/>
            <a:ext cx="2973579" cy="2488555"/>
          </a:xfrm>
          <a:prstGeom prst="rect">
            <a:avLst/>
          </a:prstGeom>
          <a:ln>
            <a:noFill/>
          </a:ln>
          <a:effectLst>
            <a:softEdge rad="112500"/>
          </a:effectLst>
        </p:spPr>
      </p:pic>
      <p:sp>
        <p:nvSpPr>
          <p:cNvPr id="5" name="4 Slayt Numarası Yer Tutucusu"/>
          <p:cNvSpPr>
            <a:spLocks noGrp="1"/>
          </p:cNvSpPr>
          <p:nvPr>
            <p:ph type="sldNum" sz="quarter" idx="12"/>
          </p:nvPr>
        </p:nvSpPr>
        <p:spPr/>
        <p:txBody>
          <a:bodyPr/>
          <a:lstStyle/>
          <a:p>
            <a:fld id="{DDFF2563-9677-4CA2-9625-21C4E4B88632}" type="slidenum">
              <a:rPr lang="tr-TR" smtClean="0"/>
              <a:pPr/>
              <a:t>40</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18945562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260649"/>
            <a:ext cx="4258816" cy="2952327"/>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endParaRPr lang="tr-TR" dirty="0" smtClean="0"/>
          </a:p>
          <a:p>
            <a:r>
              <a:rPr lang="tr-TR" dirty="0" smtClean="0"/>
              <a:t>İhmal çeşitleri; </a:t>
            </a:r>
            <a:endParaRPr lang="tr-TR" dirty="0"/>
          </a:p>
          <a:p>
            <a:pPr marL="0" indent="0">
              <a:buNone/>
            </a:pPr>
            <a:r>
              <a:rPr lang="tr-TR" dirty="0"/>
              <a:t>	</a:t>
            </a:r>
            <a:endParaRPr lang="tr-TR" dirty="0" smtClean="0"/>
          </a:p>
          <a:p>
            <a:pPr marL="0" indent="0">
              <a:buNone/>
            </a:pPr>
            <a:r>
              <a:rPr lang="tr-TR" dirty="0"/>
              <a:t>	</a:t>
            </a:r>
            <a:r>
              <a:rPr lang="tr-TR" dirty="0" smtClean="0"/>
              <a:t>1) Fiziksel </a:t>
            </a:r>
            <a:r>
              <a:rPr lang="tr-TR" dirty="0"/>
              <a:t>ihmal </a:t>
            </a:r>
          </a:p>
          <a:p>
            <a:pPr marL="0" indent="0">
              <a:buNone/>
            </a:pPr>
            <a:r>
              <a:rPr lang="tr-TR" dirty="0"/>
              <a:t>	</a:t>
            </a:r>
            <a:r>
              <a:rPr lang="tr-TR" dirty="0" smtClean="0"/>
              <a:t>2) Eğitimsel </a:t>
            </a:r>
            <a:r>
              <a:rPr lang="tr-TR" dirty="0"/>
              <a:t>ihmal</a:t>
            </a:r>
          </a:p>
          <a:p>
            <a:pPr marL="0" indent="0">
              <a:buNone/>
            </a:pPr>
            <a:r>
              <a:rPr lang="tr-TR" dirty="0"/>
              <a:t>	</a:t>
            </a:r>
            <a:r>
              <a:rPr lang="tr-TR" dirty="0" smtClean="0"/>
              <a:t>3) Duygusal </a:t>
            </a:r>
            <a:r>
              <a:rPr lang="tr-TR" dirty="0"/>
              <a:t>ihmal</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3501008"/>
            <a:ext cx="3882008" cy="3092061"/>
          </a:xfrm>
          <a:prstGeom prst="rect">
            <a:avLst/>
          </a:prstGeom>
        </p:spPr>
      </p:pic>
      <p:sp>
        <p:nvSpPr>
          <p:cNvPr id="4" name="3 Slayt Numarası Yer Tutucusu"/>
          <p:cNvSpPr>
            <a:spLocks noGrp="1"/>
          </p:cNvSpPr>
          <p:nvPr>
            <p:ph type="sldNum" sz="quarter" idx="12"/>
          </p:nvPr>
        </p:nvSpPr>
        <p:spPr/>
        <p:txBody>
          <a:bodyPr/>
          <a:lstStyle/>
          <a:p>
            <a:fld id="{DDFF2563-9677-4CA2-9625-21C4E4B88632}" type="slidenum">
              <a:rPr lang="tr-TR" smtClean="0"/>
              <a:pPr/>
              <a:t>41</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23818187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908720"/>
            <a:ext cx="7848872" cy="5688632"/>
          </a:xfrm>
        </p:spPr>
        <p:txBody>
          <a:bodyPr>
            <a:normAutofit fontScale="55000" lnSpcReduction="20000"/>
          </a:bodyPr>
          <a:lstStyle/>
          <a:p>
            <a:pPr marL="0" indent="0">
              <a:buNone/>
            </a:pPr>
            <a:endParaRPr lang="tr-TR" b="1" dirty="0" smtClean="0">
              <a:solidFill>
                <a:srgbClr val="FF0000"/>
              </a:solidFill>
              <a:latin typeface="Calibri" pitchFamily="34" charset="0"/>
              <a:cs typeface="Calibri" pitchFamily="34" charset="0"/>
            </a:endParaRPr>
          </a:p>
          <a:p>
            <a:pPr marL="0" indent="0">
              <a:buNone/>
            </a:pPr>
            <a:r>
              <a:rPr lang="tr-TR" b="1" dirty="0" smtClean="0">
                <a:solidFill>
                  <a:srgbClr val="FF0000"/>
                </a:solidFill>
                <a:latin typeface="Calibri" pitchFamily="34" charset="0"/>
                <a:cs typeface="Calibri" pitchFamily="34" charset="0"/>
              </a:rPr>
              <a:t>Fiziksel </a:t>
            </a:r>
            <a:r>
              <a:rPr lang="tr-TR" b="1" dirty="0">
                <a:solidFill>
                  <a:srgbClr val="FF0000"/>
                </a:solidFill>
                <a:latin typeface="Calibri" pitchFamily="34" charset="0"/>
                <a:cs typeface="Calibri" pitchFamily="34" charset="0"/>
              </a:rPr>
              <a:t>ihmal nedir? </a:t>
            </a:r>
          </a:p>
          <a:p>
            <a:r>
              <a:rPr lang="tr-TR" dirty="0" smtClean="0">
                <a:latin typeface="Calibri" pitchFamily="34" charset="0"/>
                <a:cs typeface="Calibri" pitchFamily="34" charset="0"/>
              </a:rPr>
              <a:t>Çocuğun </a:t>
            </a:r>
            <a:r>
              <a:rPr lang="tr-TR" dirty="0">
                <a:latin typeface="Calibri" pitchFamily="34" charset="0"/>
                <a:cs typeface="Calibri" pitchFamily="34" charset="0"/>
              </a:rPr>
              <a:t>temel tıbbi gereksinimlerinin karşılanmaması</a:t>
            </a:r>
          </a:p>
          <a:p>
            <a:r>
              <a:rPr lang="tr-TR" dirty="0" smtClean="0">
                <a:latin typeface="Calibri" pitchFamily="34" charset="0"/>
                <a:cs typeface="Calibri" pitchFamily="34" charset="0"/>
              </a:rPr>
              <a:t>Çocuğun</a:t>
            </a:r>
            <a:r>
              <a:rPr lang="tr-TR" dirty="0">
                <a:latin typeface="Calibri" pitchFamily="34" charset="0"/>
                <a:cs typeface="Calibri" pitchFamily="34" charset="0"/>
              </a:rPr>
              <a:t>, bakacak yetkin kişiler bulunmadan ve uzun süreler boyunca yalnız bırakılması</a:t>
            </a:r>
          </a:p>
          <a:p>
            <a:r>
              <a:rPr lang="tr-TR" dirty="0" smtClean="0">
                <a:latin typeface="Calibri" pitchFamily="34" charset="0"/>
                <a:cs typeface="Calibri" pitchFamily="34" charset="0"/>
              </a:rPr>
              <a:t>Çocuğun </a:t>
            </a:r>
            <a:r>
              <a:rPr lang="tr-TR" dirty="0">
                <a:latin typeface="Calibri" pitchFamily="34" charset="0"/>
                <a:cs typeface="Calibri" pitchFamily="34" charset="0"/>
              </a:rPr>
              <a:t>gece geç saatlere kadar nerede olduğunun bilinmemesi ve umursanmaması</a:t>
            </a:r>
          </a:p>
          <a:p>
            <a:r>
              <a:rPr lang="tr-TR" dirty="0" smtClean="0">
                <a:latin typeface="Calibri" pitchFamily="34" charset="0"/>
                <a:cs typeface="Calibri" pitchFamily="34" charset="0"/>
              </a:rPr>
              <a:t>Çocuğa </a:t>
            </a:r>
            <a:r>
              <a:rPr lang="tr-TR" dirty="0">
                <a:latin typeface="Calibri" pitchFamily="34" charset="0"/>
                <a:cs typeface="Calibri" pitchFamily="34" charset="0"/>
              </a:rPr>
              <a:t>düzenli ve besleyici Öğünlerin, temiz ve yeterli giysinin sağlanmaması</a:t>
            </a:r>
          </a:p>
          <a:p>
            <a:r>
              <a:rPr lang="tr-TR" dirty="0" smtClean="0">
                <a:latin typeface="Calibri" pitchFamily="34" charset="0"/>
                <a:cs typeface="Calibri" pitchFamily="34" charset="0"/>
              </a:rPr>
              <a:t>%</a:t>
            </a:r>
            <a:r>
              <a:rPr lang="tr-TR" dirty="0">
                <a:latin typeface="Calibri" pitchFamily="34" charset="0"/>
                <a:cs typeface="Calibri" pitchFamily="34" charset="0"/>
              </a:rPr>
              <a:t>0.45-%64 sıklıkta görülmektedir.</a:t>
            </a:r>
          </a:p>
          <a:p>
            <a:r>
              <a:rPr lang="tr-TR" dirty="0" smtClean="0">
                <a:latin typeface="Calibri" pitchFamily="34" charset="0"/>
                <a:cs typeface="Calibri" pitchFamily="34" charset="0"/>
              </a:rPr>
              <a:t>Çok </a:t>
            </a:r>
            <a:r>
              <a:rPr lang="tr-TR" dirty="0">
                <a:latin typeface="Calibri" pitchFamily="34" charset="0"/>
                <a:cs typeface="Calibri" pitchFamily="34" charset="0"/>
              </a:rPr>
              <a:t>büyük bir kısmı sağlık kayıtlarına girmemektedir.</a:t>
            </a:r>
          </a:p>
          <a:p>
            <a:pPr marL="0" indent="0">
              <a:buNone/>
            </a:pPr>
            <a:endParaRPr lang="tr-TR" b="1" dirty="0" smtClean="0">
              <a:solidFill>
                <a:srgbClr val="FF0000"/>
              </a:solidFill>
              <a:latin typeface="Calibri" pitchFamily="34" charset="0"/>
              <a:cs typeface="Calibri" pitchFamily="34" charset="0"/>
            </a:endParaRPr>
          </a:p>
          <a:p>
            <a:pPr marL="0" indent="0">
              <a:buNone/>
            </a:pPr>
            <a:r>
              <a:rPr lang="tr-TR" b="1" dirty="0" smtClean="0">
                <a:solidFill>
                  <a:srgbClr val="FF0000"/>
                </a:solidFill>
                <a:latin typeface="Calibri" pitchFamily="34" charset="0"/>
                <a:cs typeface="Calibri" pitchFamily="34" charset="0"/>
              </a:rPr>
              <a:t>Eğitimsel </a:t>
            </a:r>
            <a:r>
              <a:rPr lang="tr-TR" b="1" dirty="0">
                <a:solidFill>
                  <a:srgbClr val="FF0000"/>
                </a:solidFill>
                <a:latin typeface="Calibri" pitchFamily="34" charset="0"/>
                <a:cs typeface="Calibri" pitchFamily="34" charset="0"/>
              </a:rPr>
              <a:t>ihmal nedir?</a:t>
            </a:r>
          </a:p>
          <a:p>
            <a:r>
              <a:rPr lang="tr-TR" dirty="0" smtClean="0">
                <a:latin typeface="Calibri" pitchFamily="34" charset="0"/>
                <a:cs typeface="Calibri" pitchFamily="34" charset="0"/>
              </a:rPr>
              <a:t>Çocuğun </a:t>
            </a:r>
            <a:r>
              <a:rPr lang="tr-TR" dirty="0">
                <a:latin typeface="Calibri" pitchFamily="34" charset="0"/>
                <a:cs typeface="Calibri" pitchFamily="34" charset="0"/>
              </a:rPr>
              <a:t>zorunlu yaşa gelmesine rağmen okula gönderilmemesi,</a:t>
            </a:r>
          </a:p>
          <a:p>
            <a:r>
              <a:rPr lang="tr-TR" dirty="0" smtClean="0">
                <a:latin typeface="Calibri" pitchFamily="34" charset="0"/>
                <a:cs typeface="Calibri" pitchFamily="34" charset="0"/>
              </a:rPr>
              <a:t>18 </a:t>
            </a:r>
            <a:r>
              <a:rPr lang="tr-TR" dirty="0">
                <a:latin typeface="Calibri" pitchFamily="34" charset="0"/>
                <a:cs typeface="Calibri" pitchFamily="34" charset="0"/>
              </a:rPr>
              <a:t>yaşın altında olmasına </a:t>
            </a:r>
            <a:r>
              <a:rPr lang="tr-TR" dirty="0" smtClean="0">
                <a:latin typeface="Calibri" pitchFamily="34" charset="0"/>
                <a:cs typeface="Calibri" pitchFamily="34" charset="0"/>
              </a:rPr>
              <a:t>rağmen </a:t>
            </a:r>
            <a:r>
              <a:rPr lang="tr-TR" dirty="0">
                <a:latin typeface="Calibri" pitchFamily="34" charset="0"/>
                <a:cs typeface="Calibri" pitchFamily="34" charset="0"/>
              </a:rPr>
              <a:t>çalışmaya zorlanması</a:t>
            </a:r>
          </a:p>
          <a:p>
            <a:r>
              <a:rPr lang="tr-TR" dirty="0" smtClean="0">
                <a:latin typeface="Calibri" pitchFamily="34" charset="0"/>
                <a:cs typeface="Calibri" pitchFamily="34" charset="0"/>
              </a:rPr>
              <a:t>Okula </a:t>
            </a:r>
            <a:r>
              <a:rPr lang="tr-TR" dirty="0">
                <a:latin typeface="Calibri" pitchFamily="34" charset="0"/>
                <a:cs typeface="Calibri" pitchFamily="34" charset="0"/>
              </a:rPr>
              <a:t>devamlılığının sağlanmaması</a:t>
            </a:r>
          </a:p>
          <a:p>
            <a:r>
              <a:rPr lang="tr-TR" dirty="0" smtClean="0">
                <a:latin typeface="Calibri" pitchFamily="34" charset="0"/>
                <a:cs typeface="Calibri" pitchFamily="34" charset="0"/>
              </a:rPr>
              <a:t>Eğitim </a:t>
            </a:r>
            <a:r>
              <a:rPr lang="tr-TR" dirty="0">
                <a:latin typeface="Calibri" pitchFamily="34" charset="0"/>
                <a:cs typeface="Calibri" pitchFamily="34" charset="0"/>
              </a:rPr>
              <a:t>başarısı için gerekli ihtiyaçların karşılanmaması ve gerekli desteğin sağlanmaması </a:t>
            </a:r>
            <a:endParaRPr lang="tr-TR" dirty="0" smtClean="0">
              <a:latin typeface="Calibri" pitchFamily="34" charset="0"/>
              <a:cs typeface="Calibri" pitchFamily="34" charset="0"/>
            </a:endParaRPr>
          </a:p>
          <a:p>
            <a:pPr marL="0" indent="0">
              <a:buNone/>
            </a:pPr>
            <a:endParaRPr lang="tr-TR" dirty="0">
              <a:latin typeface="Calibri" pitchFamily="34" charset="0"/>
              <a:cs typeface="Calibri" pitchFamily="34" charset="0"/>
            </a:endParaRPr>
          </a:p>
          <a:p>
            <a:pPr marL="0" indent="0">
              <a:buNone/>
            </a:pPr>
            <a:r>
              <a:rPr lang="tr-TR" b="1" dirty="0" smtClean="0">
                <a:solidFill>
                  <a:srgbClr val="FF0000"/>
                </a:solidFill>
                <a:latin typeface="Calibri" pitchFamily="34" charset="0"/>
                <a:cs typeface="Calibri" pitchFamily="34" charset="0"/>
              </a:rPr>
              <a:t>Duygusal </a:t>
            </a:r>
            <a:r>
              <a:rPr lang="tr-TR" b="1" dirty="0">
                <a:solidFill>
                  <a:srgbClr val="FF0000"/>
                </a:solidFill>
                <a:latin typeface="Calibri" pitchFamily="34" charset="0"/>
                <a:cs typeface="Calibri" pitchFamily="34" charset="0"/>
              </a:rPr>
              <a:t>ihmal nedir?</a:t>
            </a:r>
          </a:p>
          <a:p>
            <a:r>
              <a:rPr lang="tr-TR" dirty="0" smtClean="0">
                <a:latin typeface="Calibri" pitchFamily="34" charset="0"/>
                <a:cs typeface="Calibri" pitchFamily="34" charset="0"/>
              </a:rPr>
              <a:t>Ebeveyn </a:t>
            </a:r>
            <a:r>
              <a:rPr lang="tr-TR" dirty="0">
                <a:latin typeface="Calibri" pitchFamily="34" charset="0"/>
                <a:cs typeface="Calibri" pitchFamily="34" charset="0"/>
              </a:rPr>
              <a:t>ya da çevredeki diğer yetişkinlerin, çocuğun yetenekleri üzerinde;</a:t>
            </a:r>
          </a:p>
          <a:p>
            <a:r>
              <a:rPr lang="tr-TR" dirty="0" smtClean="0">
                <a:latin typeface="Calibri" pitchFamily="34" charset="0"/>
                <a:cs typeface="Calibri" pitchFamily="34" charset="0"/>
              </a:rPr>
              <a:t>İstek Ve </a:t>
            </a:r>
            <a:r>
              <a:rPr lang="tr-TR" dirty="0">
                <a:latin typeface="Calibri" pitchFamily="34" charset="0"/>
                <a:cs typeface="Calibri" pitchFamily="34" charset="0"/>
              </a:rPr>
              <a:t>beklentiler içinde olmaları,</a:t>
            </a:r>
          </a:p>
          <a:p>
            <a:pPr algn="just"/>
            <a:r>
              <a:rPr lang="tr-TR" dirty="0" smtClean="0">
                <a:latin typeface="Calibri" pitchFamily="34" charset="0"/>
                <a:cs typeface="Calibri" pitchFamily="34" charset="0"/>
              </a:rPr>
              <a:t>Saldırganca </a:t>
            </a:r>
            <a:r>
              <a:rPr lang="tr-TR" dirty="0">
                <a:latin typeface="Calibri" pitchFamily="34" charset="0"/>
                <a:cs typeface="Calibri" pitchFamily="34" charset="0"/>
              </a:rPr>
              <a:t>davranmalarıdır. !</a:t>
            </a:r>
          </a:p>
          <a:p>
            <a:r>
              <a:rPr lang="tr-TR" dirty="0" smtClean="0">
                <a:latin typeface="Calibri" pitchFamily="34" charset="0"/>
                <a:cs typeface="Calibri" pitchFamily="34" charset="0"/>
              </a:rPr>
              <a:t>Çocuğa </a:t>
            </a:r>
            <a:r>
              <a:rPr lang="tr-TR" dirty="0">
                <a:latin typeface="Calibri" pitchFamily="34" charset="0"/>
                <a:cs typeface="Calibri" pitchFamily="34" charset="0"/>
              </a:rPr>
              <a:t>yetersiz ilgi ve şefkat göstermek</a:t>
            </a:r>
          </a:p>
          <a:p>
            <a:r>
              <a:rPr lang="tr-TR" dirty="0" smtClean="0">
                <a:latin typeface="Calibri" pitchFamily="34" charset="0"/>
                <a:cs typeface="Calibri" pitchFamily="34" charset="0"/>
              </a:rPr>
              <a:t>Çocuğun </a:t>
            </a:r>
            <a:r>
              <a:rPr lang="tr-TR" dirty="0">
                <a:latin typeface="Calibri" pitchFamily="34" charset="0"/>
                <a:cs typeface="Calibri" pitchFamily="34" charset="0"/>
              </a:rPr>
              <a:t>aile içi kötü muamele; ve şiddete şahit olmasına izin vermek</a:t>
            </a:r>
          </a:p>
          <a:p>
            <a:r>
              <a:rPr lang="tr-TR" dirty="0" smtClean="0">
                <a:latin typeface="Calibri" pitchFamily="34" charset="0"/>
                <a:cs typeface="Calibri" pitchFamily="34" charset="0"/>
              </a:rPr>
              <a:t>Çocuğun </a:t>
            </a:r>
            <a:r>
              <a:rPr lang="tr-TR" dirty="0">
                <a:latin typeface="Calibri" pitchFamily="34" charset="0"/>
                <a:cs typeface="Calibri" pitchFamily="34" charset="0"/>
              </a:rPr>
              <a:t>suç işleme, aşın saldırganlık gibi uyumsuz davranışlarına destek olmak veya izin vermek</a:t>
            </a:r>
          </a:p>
          <a:p>
            <a:r>
              <a:rPr lang="tr-TR" dirty="0" smtClean="0">
                <a:latin typeface="Calibri" pitchFamily="34" charset="0"/>
                <a:cs typeface="Calibri" pitchFamily="34" charset="0"/>
              </a:rPr>
              <a:t>Çocuğun </a:t>
            </a:r>
            <a:r>
              <a:rPr lang="tr-TR" dirty="0">
                <a:latin typeface="Calibri" pitchFamily="34" charset="0"/>
                <a:cs typeface="Calibri" pitchFamily="34" charset="0"/>
              </a:rPr>
              <a:t>duygusal veya davranışsal probleminde gerek duyduğu profesyonel psikolojik </a:t>
            </a:r>
            <a:r>
              <a:rPr lang="tr-TR" dirty="0" smtClean="0">
                <a:latin typeface="Calibri" pitchFamily="34" charset="0"/>
                <a:cs typeface="Calibri" pitchFamily="34" charset="0"/>
              </a:rPr>
              <a:t>desteği</a:t>
            </a:r>
          </a:p>
          <a:p>
            <a:pPr marL="0" indent="0">
              <a:buNone/>
            </a:pPr>
            <a:r>
              <a:rPr lang="tr-TR" dirty="0">
                <a:latin typeface="Calibri" pitchFamily="34" charset="0"/>
                <a:cs typeface="Calibri" pitchFamily="34" charset="0"/>
              </a:rPr>
              <a:t>almasına engel olmak veya geciktirmek.</a:t>
            </a:r>
          </a:p>
        </p:txBody>
      </p:sp>
      <p:sp>
        <p:nvSpPr>
          <p:cNvPr id="4" name="3 Slayt Numarası Yer Tutucusu"/>
          <p:cNvSpPr>
            <a:spLocks noGrp="1"/>
          </p:cNvSpPr>
          <p:nvPr>
            <p:ph type="sldNum" sz="quarter" idx="12"/>
          </p:nvPr>
        </p:nvSpPr>
        <p:spPr/>
        <p:txBody>
          <a:bodyPr/>
          <a:lstStyle/>
          <a:p>
            <a:fld id="{DDFF2563-9677-4CA2-9625-21C4E4B88632}" type="slidenum">
              <a:rPr lang="tr-TR" smtClean="0"/>
              <a:pPr/>
              <a:t>42</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4420404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052736"/>
            <a:ext cx="8229600" cy="5521800"/>
          </a:xfrm>
        </p:spPr>
        <p:txBody>
          <a:bodyPr>
            <a:normAutofit/>
          </a:bodyPr>
          <a:lstStyle/>
          <a:p>
            <a:pPr marL="109728" indent="0">
              <a:buNone/>
            </a:pPr>
            <a:r>
              <a:rPr lang="tr-TR" sz="2000" b="1" i="1" dirty="0">
                <a:latin typeface="Calibri" pitchFamily="34" charset="0"/>
                <a:cs typeface="Calibri" pitchFamily="34" charset="0"/>
              </a:rPr>
              <a:t>İ</a:t>
            </a:r>
            <a:r>
              <a:rPr lang="tr-TR" sz="2000" b="1" i="1" dirty="0" smtClean="0">
                <a:latin typeface="Calibri" pitchFamily="34" charset="0"/>
                <a:cs typeface="Calibri" pitchFamily="34" charset="0"/>
              </a:rPr>
              <a:t>hmalin </a:t>
            </a:r>
            <a:r>
              <a:rPr lang="tr-TR" sz="2000" b="1" i="1" dirty="0">
                <a:latin typeface="Calibri" pitchFamily="34" charset="0"/>
                <a:cs typeface="Calibri" pitchFamily="34" charset="0"/>
              </a:rPr>
              <a:t>çocuklar üzerindeki etkileri </a:t>
            </a:r>
            <a:r>
              <a:rPr lang="tr-TR" sz="2000" b="1" i="1" dirty="0" smtClean="0">
                <a:latin typeface="Calibri" pitchFamily="34" charset="0"/>
                <a:cs typeface="Calibri" pitchFamily="34" charset="0"/>
              </a:rPr>
              <a:t>nelerdir</a:t>
            </a:r>
            <a:endParaRPr lang="tr-TR" sz="2000" b="1" i="1" dirty="0">
              <a:latin typeface="Calibri" pitchFamily="34" charset="0"/>
              <a:cs typeface="Calibri" pitchFamily="34" charset="0"/>
            </a:endParaRPr>
          </a:p>
          <a:p>
            <a:endParaRPr lang="tr-TR" sz="2000" dirty="0" smtClean="0">
              <a:latin typeface="Calibri" pitchFamily="34" charset="0"/>
              <a:cs typeface="Calibri" pitchFamily="34" charset="0"/>
            </a:endParaRPr>
          </a:p>
          <a:p>
            <a:r>
              <a:rPr lang="tr-TR" sz="2000" dirty="0" smtClean="0">
                <a:latin typeface="Calibri" pitchFamily="34" charset="0"/>
                <a:cs typeface="Calibri" pitchFamily="34" charset="0"/>
              </a:rPr>
              <a:t>Yalnızlık </a:t>
            </a:r>
            <a:r>
              <a:rPr lang="tr-TR" sz="2000" dirty="0">
                <a:latin typeface="Calibri" pitchFamily="34" charset="0"/>
                <a:cs typeface="Calibri" pitchFamily="34" charset="0"/>
              </a:rPr>
              <a:t>ve </a:t>
            </a:r>
            <a:r>
              <a:rPr lang="tr-TR" sz="2000" dirty="0" smtClean="0">
                <a:latin typeface="Calibri" pitchFamily="34" charset="0"/>
                <a:cs typeface="Calibri" pitchFamily="34" charset="0"/>
              </a:rPr>
              <a:t>korumasızlık </a:t>
            </a:r>
            <a:r>
              <a:rPr lang="tr-TR" sz="2000" dirty="0">
                <a:latin typeface="Calibri" pitchFamily="34" charset="0"/>
                <a:cs typeface="Calibri" pitchFamily="34" charset="0"/>
              </a:rPr>
              <a:t>hissi</a:t>
            </a:r>
          </a:p>
          <a:p>
            <a:r>
              <a:rPr lang="tr-TR" sz="2000" dirty="0" smtClean="0">
                <a:latin typeface="Calibri" pitchFamily="34" charset="0"/>
                <a:cs typeface="Calibri" pitchFamily="34" charset="0"/>
              </a:rPr>
              <a:t>Öğrenme </a:t>
            </a:r>
            <a:r>
              <a:rPr lang="tr-TR" sz="2000" dirty="0">
                <a:latin typeface="Calibri" pitchFamily="34" charset="0"/>
                <a:cs typeface="Calibri" pitchFamily="34" charset="0"/>
              </a:rPr>
              <a:t>güçlüğü</a:t>
            </a:r>
          </a:p>
          <a:p>
            <a:r>
              <a:rPr lang="tr-TR" sz="2000" dirty="0" smtClean="0">
                <a:latin typeface="Calibri" pitchFamily="34" charset="0"/>
                <a:cs typeface="Calibri" pitchFamily="34" charset="0"/>
              </a:rPr>
              <a:t>Davranış </a:t>
            </a:r>
            <a:r>
              <a:rPr lang="tr-TR" sz="2000" dirty="0">
                <a:latin typeface="Calibri" pitchFamily="34" charset="0"/>
                <a:cs typeface="Calibri" pitchFamily="34" charset="0"/>
              </a:rPr>
              <a:t>problemleri</a:t>
            </a:r>
          </a:p>
          <a:p>
            <a:r>
              <a:rPr lang="tr-TR" sz="2000" dirty="0" smtClean="0">
                <a:latin typeface="Calibri" pitchFamily="34" charset="0"/>
                <a:cs typeface="Calibri" pitchFamily="34" charset="0"/>
              </a:rPr>
              <a:t>Yaşıtlarıyla </a:t>
            </a:r>
            <a:r>
              <a:rPr lang="tr-TR" sz="2000" dirty="0">
                <a:latin typeface="Calibri" pitchFamily="34" charset="0"/>
                <a:cs typeface="Calibri" pitchFamily="34" charset="0"/>
              </a:rPr>
              <a:t>ve çevreyle iletişimde başarısızlık</a:t>
            </a:r>
          </a:p>
          <a:p>
            <a:r>
              <a:rPr lang="tr-TR" sz="2000" dirty="0" smtClean="0">
                <a:latin typeface="Calibri" pitchFamily="34" charset="0"/>
                <a:cs typeface="Calibri" pitchFamily="34" charset="0"/>
              </a:rPr>
              <a:t>Ölüme </a:t>
            </a:r>
            <a:r>
              <a:rPr lang="tr-TR" sz="2000" dirty="0">
                <a:latin typeface="Calibri" pitchFamily="34" charset="0"/>
                <a:cs typeface="Calibri" pitchFamily="34" charset="0"/>
              </a:rPr>
              <a:t>kadar varabilen sağlık problemleri</a:t>
            </a:r>
          </a:p>
          <a:p>
            <a:r>
              <a:rPr lang="tr-TR" sz="2000" dirty="0" smtClean="0">
                <a:latin typeface="Calibri" pitchFamily="34" charset="0"/>
                <a:cs typeface="Calibri" pitchFamily="34" charset="0"/>
              </a:rPr>
              <a:t>İlgi </a:t>
            </a:r>
            <a:r>
              <a:rPr lang="tr-TR" sz="2000" dirty="0">
                <a:latin typeface="Calibri" pitchFamily="34" charset="0"/>
                <a:cs typeface="Calibri" pitchFamily="34" charset="0"/>
              </a:rPr>
              <a:t>görebilmek için sağlık problemi yaratma eğilimi, sürekli fiziksel problemler</a:t>
            </a:r>
          </a:p>
          <a:p>
            <a:r>
              <a:rPr lang="tr-TR" sz="2000" dirty="0" smtClean="0">
                <a:latin typeface="Calibri" pitchFamily="34" charset="0"/>
                <a:cs typeface="Calibri" pitchFamily="34" charset="0"/>
              </a:rPr>
              <a:t>Gelişim </a:t>
            </a:r>
            <a:r>
              <a:rPr lang="tr-TR" sz="2000" dirty="0">
                <a:latin typeface="Calibri" pitchFamily="34" charset="0"/>
                <a:cs typeface="Calibri" pitchFamily="34" charset="0"/>
              </a:rPr>
              <a:t>geriliği</a:t>
            </a:r>
          </a:p>
          <a:p>
            <a:r>
              <a:rPr lang="tr-TR" sz="2000" dirty="0" smtClean="0">
                <a:latin typeface="Calibri" pitchFamily="34" charset="0"/>
                <a:cs typeface="Calibri" pitchFamily="34" charset="0"/>
              </a:rPr>
              <a:t>Yemek </a:t>
            </a:r>
            <a:r>
              <a:rPr lang="tr-TR" sz="2000" dirty="0">
                <a:latin typeface="Calibri" pitchFamily="34" charset="0"/>
                <a:cs typeface="Calibri" pitchFamily="34" charset="0"/>
              </a:rPr>
              <a:t>istifleme </a:t>
            </a:r>
            <a:r>
              <a:rPr lang="tr-TR" sz="2000" dirty="0" smtClean="0">
                <a:latin typeface="Calibri" pitchFamily="34" charset="0"/>
                <a:cs typeface="Calibri" pitchFamily="34" charset="0"/>
              </a:rPr>
              <a:t>alışkanlığı</a:t>
            </a:r>
            <a:endParaRPr lang="tr-TR" sz="2000" dirty="0">
              <a:latin typeface="Calibri" pitchFamily="34" charset="0"/>
              <a:cs typeface="Calibri" pitchFamily="34" charset="0"/>
            </a:endParaRPr>
          </a:p>
          <a:p>
            <a:r>
              <a:rPr lang="tr-TR" sz="2000" dirty="0" smtClean="0">
                <a:latin typeface="Calibri" pitchFamily="34" charset="0"/>
                <a:cs typeface="Calibri" pitchFamily="34" charset="0"/>
              </a:rPr>
              <a:t>Eşya ve </a:t>
            </a:r>
            <a:r>
              <a:rPr lang="tr-TR" sz="2000" dirty="0">
                <a:latin typeface="Calibri" pitchFamily="34" charset="0"/>
                <a:cs typeface="Calibri" pitchFamily="34" charset="0"/>
              </a:rPr>
              <a:t>madde bağımlılığı</a:t>
            </a:r>
          </a:p>
        </p:txBody>
      </p:sp>
      <p:sp>
        <p:nvSpPr>
          <p:cNvPr id="4" name="3 Slayt Numarası Yer Tutucusu"/>
          <p:cNvSpPr>
            <a:spLocks noGrp="1"/>
          </p:cNvSpPr>
          <p:nvPr>
            <p:ph type="sldNum" sz="quarter" idx="12"/>
          </p:nvPr>
        </p:nvSpPr>
        <p:spPr/>
        <p:txBody>
          <a:bodyPr/>
          <a:lstStyle/>
          <a:p>
            <a:fld id="{DDFF2563-9677-4CA2-9625-21C4E4B88632}" type="slidenum">
              <a:rPr lang="tr-TR" smtClean="0"/>
              <a:pPr/>
              <a:t>43</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33064953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492" y="1124744"/>
            <a:ext cx="6777317" cy="5112568"/>
          </a:xfrm>
        </p:spPr>
        <p:txBody>
          <a:bodyPr>
            <a:normAutofit fontScale="70000" lnSpcReduction="20000"/>
          </a:bodyPr>
          <a:lstStyle/>
          <a:p>
            <a:pPr algn="just"/>
            <a:r>
              <a:rPr lang="tr-TR" i="1" u="sng" dirty="0">
                <a:latin typeface="Calibri" pitchFamily="34" charset="0"/>
                <a:cs typeface="Calibri" pitchFamily="34" charset="0"/>
              </a:rPr>
              <a:t>Çocuk </a:t>
            </a:r>
            <a:r>
              <a:rPr lang="tr-TR" i="1" u="sng" dirty="0" smtClean="0">
                <a:latin typeface="Calibri" pitchFamily="34" charset="0"/>
                <a:cs typeface="Calibri" pitchFamily="34" charset="0"/>
              </a:rPr>
              <a:t>istismarı</a:t>
            </a:r>
            <a:r>
              <a:rPr lang="tr-TR" dirty="0" smtClean="0">
                <a:latin typeface="Calibri" pitchFamily="34" charset="0"/>
                <a:cs typeface="Calibri" pitchFamily="34" charset="0"/>
              </a:rPr>
              <a:t>, çocuktan </a:t>
            </a:r>
            <a:r>
              <a:rPr lang="tr-TR" dirty="0">
                <a:latin typeface="Calibri" pitchFamily="34" charset="0"/>
                <a:cs typeface="Calibri" pitchFamily="34" charset="0"/>
              </a:rPr>
              <a:t>başta anne-babaları olmak üzere, kendilerine bakmakla yükümlü kimseler ve diğer yetişkinler tarafından fiziksel, duygusal, zihinsel veya cinsel gelişimlerini engelleyen bedenen veya ruh sağlığına zarar veren, kaza sonucu olmayan, durumlarla karşı karşıya bırakılmasıdır</a:t>
            </a:r>
            <a:r>
              <a:rPr lang="tr-TR" dirty="0" smtClean="0">
                <a:latin typeface="Calibri" pitchFamily="34" charset="0"/>
                <a:cs typeface="Calibri" pitchFamily="34" charset="0"/>
              </a:rPr>
              <a:t>.</a:t>
            </a:r>
          </a:p>
          <a:p>
            <a:pPr algn="just">
              <a:buNone/>
            </a:pPr>
            <a:endParaRPr lang="tr-TR" dirty="0">
              <a:latin typeface="Calibri" pitchFamily="34" charset="0"/>
              <a:cs typeface="Calibri" pitchFamily="34" charset="0"/>
            </a:endParaRPr>
          </a:p>
          <a:p>
            <a:pPr algn="just"/>
            <a:r>
              <a:rPr lang="tr-TR" dirty="0">
                <a:latin typeface="Calibri" pitchFamily="34" charset="0"/>
                <a:cs typeface="Calibri" pitchFamily="34" charset="0"/>
              </a:rPr>
              <a:t>Çocuğun, kendisinden büyük bir k</a:t>
            </a:r>
            <a:r>
              <a:rPr lang="tr-TR" dirty="0" smtClean="0">
                <a:latin typeface="Calibri" pitchFamily="34" charset="0"/>
                <a:cs typeface="Calibri" pitchFamily="34" charset="0"/>
              </a:rPr>
              <a:t>işi </a:t>
            </a:r>
            <a:r>
              <a:rPr lang="tr-TR" dirty="0">
                <a:latin typeface="Calibri" pitchFamily="34" charset="0"/>
                <a:cs typeface="Calibri" pitchFamily="34" charset="0"/>
              </a:rPr>
              <a:t>tarafından cinsel doyum için zorla veya ikna edilerek kullanılmasıdır</a:t>
            </a:r>
            <a:r>
              <a:rPr lang="tr-TR" dirty="0" smtClean="0">
                <a:latin typeface="Calibri" pitchFamily="34" charset="0"/>
                <a:cs typeface="Calibri" pitchFamily="34" charset="0"/>
              </a:rPr>
              <a:t>.</a:t>
            </a:r>
          </a:p>
          <a:p>
            <a:pPr algn="just">
              <a:buNone/>
            </a:pPr>
            <a:endParaRPr lang="tr-TR" dirty="0">
              <a:latin typeface="Calibri" pitchFamily="34" charset="0"/>
              <a:cs typeface="Calibri" pitchFamily="34" charset="0"/>
            </a:endParaRPr>
          </a:p>
          <a:p>
            <a:pPr algn="just"/>
            <a:r>
              <a:rPr lang="tr-TR" dirty="0">
                <a:latin typeface="Calibri" pitchFamily="34" charset="0"/>
                <a:cs typeface="Calibri" pitchFamily="34" charset="0"/>
              </a:rPr>
              <a:t>Çocuk </a:t>
            </a:r>
            <a:r>
              <a:rPr lang="tr-TR" dirty="0" smtClean="0">
                <a:latin typeface="Calibri" pitchFamily="34" charset="0"/>
                <a:cs typeface="Calibri" pitchFamily="34" charset="0"/>
              </a:rPr>
              <a:t>istismarı veya </a:t>
            </a:r>
            <a:r>
              <a:rPr lang="tr-TR" dirty="0">
                <a:latin typeface="Calibri" pitchFamily="34" charset="0"/>
                <a:cs typeface="Calibri" pitchFamily="34" charset="0"/>
              </a:rPr>
              <a:t>çocuğa karşı kötü muamele; sorumluluk, güven ve yetenek ile ilgili genel durumunda çocuğun sağlığına, yaşamına, gelişimine ve değerine zarar verebilen, fiziksel ve /veya </a:t>
            </a:r>
            <a:r>
              <a:rPr lang="tr-TR" dirty="0" err="1">
                <a:latin typeface="Calibri" pitchFamily="34" charset="0"/>
                <a:cs typeface="Calibri" pitchFamily="34" charset="0"/>
              </a:rPr>
              <a:t>emosyonel</a:t>
            </a:r>
            <a:r>
              <a:rPr lang="tr-TR" dirty="0">
                <a:latin typeface="Calibri" pitchFamily="34" charset="0"/>
                <a:cs typeface="Calibri" pitchFamily="34" charset="0"/>
              </a:rPr>
              <a:t> kötü davranışı, cinsel </a:t>
            </a:r>
            <a:r>
              <a:rPr lang="tr-TR" dirty="0" smtClean="0">
                <a:latin typeface="Calibri" pitchFamily="34" charset="0"/>
                <a:cs typeface="Calibri" pitchFamily="34" charset="0"/>
              </a:rPr>
              <a:t>istismarı, </a:t>
            </a:r>
            <a:r>
              <a:rPr lang="tr-TR" dirty="0">
                <a:latin typeface="Calibri" pitchFamily="34" charset="0"/>
                <a:cs typeface="Calibri" pitchFamily="34" charset="0"/>
              </a:rPr>
              <a:t>ihmali, her türlü ticari çıkar için çocuğun kullanılmasını içeren davranışlardır.</a:t>
            </a:r>
          </a:p>
        </p:txBody>
      </p:sp>
      <p:sp>
        <p:nvSpPr>
          <p:cNvPr id="4" name="3 Slayt Numarası Yer Tutucusu"/>
          <p:cNvSpPr>
            <a:spLocks noGrp="1"/>
          </p:cNvSpPr>
          <p:nvPr>
            <p:ph type="sldNum" sz="quarter" idx="12"/>
          </p:nvPr>
        </p:nvSpPr>
        <p:spPr/>
        <p:txBody>
          <a:bodyPr/>
          <a:lstStyle/>
          <a:p>
            <a:fld id="{DDFF2563-9677-4CA2-9625-21C4E4B88632}" type="slidenum">
              <a:rPr lang="tr-TR" smtClean="0"/>
              <a:pPr/>
              <a:t>44</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30045520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3466728" cy="2448271"/>
          </a:xfrm>
        </p:spPr>
        <p:txBody>
          <a:bodyPr>
            <a:normAutofit/>
          </a:bodyPr>
          <a:lstStyle/>
          <a:p>
            <a:pPr marL="68580" indent="0">
              <a:buNone/>
            </a:pPr>
            <a:r>
              <a:rPr lang="tr-TR" dirty="0" smtClean="0">
                <a:solidFill>
                  <a:schemeClr val="tx1"/>
                </a:solidFill>
              </a:rPr>
              <a:t>İSTİSMAR </a:t>
            </a:r>
            <a:r>
              <a:rPr lang="tr-TR" dirty="0">
                <a:solidFill>
                  <a:schemeClr val="tx1"/>
                </a:solidFill>
              </a:rPr>
              <a:t>TİPLERİ</a:t>
            </a:r>
          </a:p>
          <a:p>
            <a:endParaRPr lang="tr-TR" dirty="0" smtClean="0">
              <a:solidFill>
                <a:schemeClr val="tx1"/>
              </a:solidFill>
            </a:endParaRPr>
          </a:p>
          <a:p>
            <a:r>
              <a:rPr lang="tr-TR" dirty="0" smtClean="0">
                <a:solidFill>
                  <a:schemeClr val="tx1"/>
                </a:solidFill>
              </a:rPr>
              <a:t>Fiziksel istismar </a:t>
            </a:r>
            <a:endParaRPr lang="tr-TR" dirty="0">
              <a:solidFill>
                <a:schemeClr val="tx1"/>
              </a:solidFill>
            </a:endParaRPr>
          </a:p>
          <a:p>
            <a:r>
              <a:rPr lang="tr-TR" dirty="0" smtClean="0">
                <a:solidFill>
                  <a:schemeClr val="tx1"/>
                </a:solidFill>
              </a:rPr>
              <a:t>Duygusal </a:t>
            </a:r>
            <a:r>
              <a:rPr lang="tr-TR" dirty="0">
                <a:solidFill>
                  <a:schemeClr val="tx1"/>
                </a:solidFill>
              </a:rPr>
              <a:t>istismar</a:t>
            </a:r>
          </a:p>
          <a:p>
            <a:r>
              <a:rPr lang="tr-TR" dirty="0" smtClean="0">
                <a:solidFill>
                  <a:schemeClr val="tx1"/>
                </a:solidFill>
              </a:rPr>
              <a:t>Cinsel </a:t>
            </a:r>
            <a:r>
              <a:rPr lang="tr-TR" dirty="0">
                <a:solidFill>
                  <a:schemeClr val="tx1"/>
                </a:solidFill>
              </a:rPr>
              <a:t>istismar</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3284984"/>
            <a:ext cx="3935338" cy="3048000"/>
          </a:xfrm>
          <a:prstGeom prst="rect">
            <a:avLst/>
          </a:prstGeom>
        </p:spPr>
      </p:pic>
      <p:sp>
        <p:nvSpPr>
          <p:cNvPr id="4" name="3 Slayt Numarası Yer Tutucusu"/>
          <p:cNvSpPr>
            <a:spLocks noGrp="1"/>
          </p:cNvSpPr>
          <p:nvPr>
            <p:ph type="sldNum" sz="quarter" idx="12"/>
          </p:nvPr>
        </p:nvSpPr>
        <p:spPr/>
        <p:txBody>
          <a:bodyPr/>
          <a:lstStyle/>
          <a:p>
            <a:fld id="{DDFF2563-9677-4CA2-9625-21C4E4B88632}" type="slidenum">
              <a:rPr lang="tr-TR" smtClean="0"/>
              <a:pPr/>
              <a:t>45</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14403434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7624" y="908720"/>
            <a:ext cx="6777317" cy="5184576"/>
          </a:xfrm>
        </p:spPr>
        <p:txBody>
          <a:bodyPr>
            <a:normAutofit fontScale="62500" lnSpcReduction="20000"/>
          </a:bodyPr>
          <a:lstStyle/>
          <a:p>
            <a:pPr marL="68580" indent="0">
              <a:buNone/>
            </a:pPr>
            <a:r>
              <a:rPr lang="tr-TR" i="1" u="sng" dirty="0">
                <a:solidFill>
                  <a:schemeClr val="accent3"/>
                </a:solidFill>
              </a:rPr>
              <a:t>Fiziksel istismar</a:t>
            </a:r>
          </a:p>
          <a:p>
            <a:r>
              <a:rPr lang="tr-TR" dirty="0" smtClean="0"/>
              <a:t>Bir </a:t>
            </a:r>
            <a:r>
              <a:rPr lang="tr-TR" dirty="0"/>
              <a:t>kaza olmaksızın fiziksel travma ya da </a:t>
            </a:r>
            <a:r>
              <a:rPr lang="tr-TR" dirty="0" smtClean="0"/>
              <a:t>yaralanmalarla </a:t>
            </a:r>
            <a:r>
              <a:rPr lang="tr-TR" dirty="0"/>
              <a:t>sonuçlanan herhangi bir davranış biçimi olarak tanımlanır. En sık rastlanan şekli dayaktır</a:t>
            </a:r>
            <a:r>
              <a:rPr lang="tr-TR" dirty="0" smtClean="0"/>
              <a:t>.</a:t>
            </a:r>
          </a:p>
          <a:p>
            <a:pPr marL="68580" indent="0">
              <a:buNone/>
            </a:pPr>
            <a:endParaRPr lang="tr-TR" dirty="0"/>
          </a:p>
          <a:p>
            <a:pPr marL="68580" indent="0">
              <a:buNone/>
            </a:pPr>
            <a:r>
              <a:rPr lang="tr-TR" i="1" u="sng" dirty="0" smtClean="0">
                <a:solidFill>
                  <a:schemeClr val="accent3"/>
                </a:solidFill>
              </a:rPr>
              <a:t>Duygusal istismar</a:t>
            </a:r>
            <a:endParaRPr lang="tr-TR" i="1" u="sng" dirty="0">
              <a:solidFill>
                <a:schemeClr val="accent3"/>
              </a:solidFill>
            </a:endParaRPr>
          </a:p>
          <a:p>
            <a:r>
              <a:rPr lang="tr-TR" dirty="0"/>
              <a:t>Duygusal istismar kişiye duygusal ya da ruhsal sağlığını tehlikeye atacak derecede ağır sözlü tehditler yapılması, alay edilmesi ya da küçük düşürücü yorumlarda bulunulması, eleştirilmesi, aşağılanması olarak </a:t>
            </a:r>
            <a:r>
              <a:rPr lang="tr-TR" dirty="0" smtClean="0"/>
              <a:t>tanımlanabilir.</a:t>
            </a:r>
          </a:p>
          <a:p>
            <a:pPr marL="68580" indent="0">
              <a:buNone/>
            </a:pPr>
            <a:endParaRPr lang="tr-TR" dirty="0"/>
          </a:p>
          <a:p>
            <a:pPr marL="68580" indent="0">
              <a:buNone/>
            </a:pPr>
            <a:r>
              <a:rPr lang="tr-TR" i="1" u="sng" dirty="0" smtClean="0">
                <a:solidFill>
                  <a:schemeClr val="accent3"/>
                </a:solidFill>
              </a:rPr>
              <a:t>Cinsel istismar</a:t>
            </a:r>
          </a:p>
          <a:p>
            <a:r>
              <a:rPr lang="tr-TR" dirty="0" smtClean="0"/>
              <a:t>Çocuğun bir erişkinin cinsel gereksinim ya da isteklerinin doyumu için cinsel nesne olarak kullanılması ya da kullanılmasına göz yumulması şeklinde tanımlanmaktadır.</a:t>
            </a:r>
            <a:endParaRPr lang="tr-TR" dirty="0"/>
          </a:p>
        </p:txBody>
      </p:sp>
      <p:sp>
        <p:nvSpPr>
          <p:cNvPr id="4" name="3 Slayt Numarası Yer Tutucusu"/>
          <p:cNvSpPr>
            <a:spLocks noGrp="1"/>
          </p:cNvSpPr>
          <p:nvPr>
            <p:ph type="sldNum" sz="quarter" idx="12"/>
          </p:nvPr>
        </p:nvSpPr>
        <p:spPr/>
        <p:txBody>
          <a:bodyPr/>
          <a:lstStyle/>
          <a:p>
            <a:fld id="{DDFF2563-9677-4CA2-9625-21C4E4B88632}" type="slidenum">
              <a:rPr lang="tr-TR" smtClean="0"/>
              <a:pPr/>
              <a:t>46</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1281337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492" y="914400"/>
            <a:ext cx="6777317" cy="5394920"/>
          </a:xfrm>
        </p:spPr>
        <p:txBody>
          <a:bodyPr>
            <a:normAutofit fontScale="77500" lnSpcReduction="20000"/>
          </a:bodyPr>
          <a:lstStyle/>
          <a:p>
            <a:pPr marL="68580" indent="0">
              <a:buNone/>
            </a:pPr>
            <a:r>
              <a:rPr lang="tr-TR" i="1" u="sng" dirty="0">
                <a:solidFill>
                  <a:schemeClr val="accent3"/>
                </a:solidFill>
              </a:rPr>
              <a:t>İstismara Maruz Kalan Çocuklarda;</a:t>
            </a:r>
          </a:p>
          <a:p>
            <a:endParaRPr lang="tr-TR" dirty="0" smtClean="0"/>
          </a:p>
          <a:p>
            <a:r>
              <a:rPr lang="tr-TR" dirty="0" smtClean="0"/>
              <a:t>Tekrarlayan, </a:t>
            </a:r>
            <a:r>
              <a:rPr lang="tr-TR" dirty="0"/>
              <a:t>rahatsız edici düşünceler</a:t>
            </a:r>
          </a:p>
          <a:p>
            <a:r>
              <a:rPr lang="tr-TR" dirty="0" smtClean="0"/>
              <a:t>Olayla </a:t>
            </a:r>
            <a:r>
              <a:rPr lang="tr-TR" dirty="0"/>
              <a:t>ilgili </a:t>
            </a:r>
            <a:r>
              <a:rPr lang="tr-TR" dirty="0" smtClean="0"/>
              <a:t>kabuslar</a:t>
            </a:r>
          </a:p>
          <a:p>
            <a:r>
              <a:rPr lang="tr-TR" dirty="0"/>
              <a:t>Uykuya dalma güçlüğü</a:t>
            </a:r>
          </a:p>
          <a:p>
            <a:r>
              <a:rPr lang="tr-TR" dirty="0" smtClean="0"/>
              <a:t>Öfke </a:t>
            </a:r>
            <a:r>
              <a:rPr lang="tr-TR" dirty="0"/>
              <a:t>patlamaları</a:t>
            </a:r>
          </a:p>
          <a:p>
            <a:r>
              <a:rPr lang="tr-TR" dirty="0" smtClean="0"/>
              <a:t>Konsantrasyon </a:t>
            </a:r>
            <a:r>
              <a:rPr lang="tr-TR" dirty="0"/>
              <a:t>güçlüğü</a:t>
            </a:r>
          </a:p>
          <a:p>
            <a:r>
              <a:rPr lang="tr-TR" dirty="0" smtClean="0"/>
              <a:t>Cinsel </a:t>
            </a:r>
            <a:r>
              <a:rPr lang="tr-TR" dirty="0"/>
              <a:t>kimlik ve işlev bozuklukları</a:t>
            </a:r>
          </a:p>
          <a:p>
            <a:r>
              <a:rPr lang="tr-TR" dirty="0" smtClean="0"/>
              <a:t>Depresyon</a:t>
            </a:r>
            <a:endParaRPr lang="tr-TR" dirty="0"/>
          </a:p>
          <a:p>
            <a:r>
              <a:rPr lang="tr-TR" dirty="0" err="1" smtClean="0"/>
              <a:t>Anksiyete</a:t>
            </a:r>
            <a:r>
              <a:rPr lang="tr-TR" dirty="0" smtClean="0"/>
              <a:t> </a:t>
            </a:r>
            <a:r>
              <a:rPr lang="tr-TR" dirty="0"/>
              <a:t>bozukluğu</a:t>
            </a:r>
          </a:p>
          <a:p>
            <a:r>
              <a:rPr lang="tr-TR" dirty="0" smtClean="0"/>
              <a:t>Düşük </a:t>
            </a:r>
            <a:r>
              <a:rPr lang="tr-TR" dirty="0"/>
              <a:t>benlik saygısı</a:t>
            </a:r>
          </a:p>
          <a:p>
            <a:r>
              <a:rPr lang="tr-TR" dirty="0" smtClean="0"/>
              <a:t>İntihar </a:t>
            </a:r>
            <a:r>
              <a:rPr lang="tr-TR" dirty="0"/>
              <a:t>davranışları</a:t>
            </a:r>
          </a:p>
          <a:p>
            <a:r>
              <a:rPr lang="tr-TR" dirty="0" smtClean="0"/>
              <a:t>Alkol </a:t>
            </a:r>
            <a:r>
              <a:rPr lang="tr-TR" dirty="0"/>
              <a:t>ve madde alımı</a:t>
            </a:r>
          </a:p>
          <a:p>
            <a:r>
              <a:rPr lang="tr-TR" dirty="0" smtClean="0"/>
              <a:t>Travma </a:t>
            </a:r>
            <a:r>
              <a:rPr lang="tr-TR" dirty="0"/>
              <a:t>Sonrası Stres Bozulduğu gözlenir</a:t>
            </a:r>
          </a:p>
        </p:txBody>
      </p:sp>
      <p:sp>
        <p:nvSpPr>
          <p:cNvPr id="4" name="3 Slayt Numarası Yer Tutucusu"/>
          <p:cNvSpPr>
            <a:spLocks noGrp="1"/>
          </p:cNvSpPr>
          <p:nvPr>
            <p:ph type="sldNum" sz="quarter" idx="12"/>
          </p:nvPr>
        </p:nvSpPr>
        <p:spPr/>
        <p:txBody>
          <a:bodyPr/>
          <a:lstStyle/>
          <a:p>
            <a:fld id="{DDFF2563-9677-4CA2-9625-21C4E4B88632}" type="slidenum">
              <a:rPr lang="tr-TR" smtClean="0"/>
              <a:pPr/>
              <a:t>47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20944438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7624" y="1052736"/>
            <a:ext cx="6849325" cy="5112568"/>
          </a:xfrm>
        </p:spPr>
        <p:txBody>
          <a:bodyPr>
            <a:normAutofit fontScale="55000" lnSpcReduction="20000"/>
          </a:bodyPr>
          <a:lstStyle/>
          <a:p>
            <a:pPr marL="68580" indent="0">
              <a:buNone/>
            </a:pPr>
            <a:r>
              <a:rPr lang="tr-TR" dirty="0">
                <a:solidFill>
                  <a:schemeClr val="accent3"/>
                </a:solidFill>
              </a:rPr>
              <a:t>Birincil Koruma</a:t>
            </a:r>
          </a:p>
          <a:p>
            <a:r>
              <a:rPr lang="tr-TR" dirty="0" smtClean="0"/>
              <a:t>Çocukların </a:t>
            </a:r>
            <a:r>
              <a:rPr lang="tr-TR" dirty="0"/>
              <a:t>koşularının bilinmesi,</a:t>
            </a:r>
          </a:p>
          <a:p>
            <a:r>
              <a:rPr lang="tr-TR" dirty="0" smtClean="0"/>
              <a:t>Ailenin </a:t>
            </a:r>
            <a:r>
              <a:rPr lang="tr-TR" dirty="0"/>
              <a:t>koşullarının bilinmesi,</a:t>
            </a:r>
          </a:p>
          <a:p>
            <a:r>
              <a:rPr lang="tr-TR" dirty="0" smtClean="0"/>
              <a:t>Bu </a:t>
            </a:r>
            <a:r>
              <a:rPr lang="tr-TR" dirty="0"/>
              <a:t>koşullan iyileştirme çabalan,</a:t>
            </a:r>
          </a:p>
          <a:p>
            <a:r>
              <a:rPr lang="tr-TR" dirty="0" smtClean="0"/>
              <a:t>Ailenin </a:t>
            </a:r>
            <a:r>
              <a:rPr lang="tr-TR" dirty="0"/>
              <a:t>eğitimi, </a:t>
            </a:r>
            <a:endParaRPr lang="tr-TR" dirty="0" smtClean="0"/>
          </a:p>
          <a:p>
            <a:pPr marL="68580" indent="0">
              <a:buNone/>
            </a:pPr>
            <a:endParaRPr lang="tr-TR" dirty="0" smtClean="0"/>
          </a:p>
          <a:p>
            <a:pPr marL="68580" indent="0">
              <a:buNone/>
            </a:pPr>
            <a:r>
              <a:rPr lang="tr-TR" dirty="0" smtClean="0">
                <a:solidFill>
                  <a:schemeClr val="accent3"/>
                </a:solidFill>
              </a:rPr>
              <a:t>İkincil </a:t>
            </a:r>
            <a:r>
              <a:rPr lang="tr-TR" dirty="0">
                <a:solidFill>
                  <a:schemeClr val="accent3"/>
                </a:solidFill>
              </a:rPr>
              <a:t>Koruma</a:t>
            </a:r>
          </a:p>
          <a:p>
            <a:r>
              <a:rPr lang="tr-TR" dirty="0" smtClean="0"/>
              <a:t>Mevcut </a:t>
            </a:r>
            <a:r>
              <a:rPr lang="tr-TR" dirty="0"/>
              <a:t>ihmal ve istismarı erken tanımayı ve müdahale etmeyi,</a:t>
            </a:r>
          </a:p>
          <a:p>
            <a:r>
              <a:rPr lang="tr-TR" dirty="0"/>
              <a:t>İ</a:t>
            </a:r>
            <a:r>
              <a:rPr lang="tr-TR" dirty="0" smtClean="0"/>
              <a:t>stismar </a:t>
            </a:r>
            <a:r>
              <a:rPr lang="tr-TR" dirty="0"/>
              <a:t>olayı ortaya çıkarıldıktan sonra çocuğun tepkilerinin değerlendirilmesini, </a:t>
            </a:r>
            <a:r>
              <a:rPr lang="tr-TR" dirty="0" smtClean="0"/>
              <a:t>istismar </a:t>
            </a:r>
            <a:r>
              <a:rPr lang="tr-TR" dirty="0"/>
              <a:t>sonrası aileye yaklaşımı,</a:t>
            </a:r>
          </a:p>
          <a:p>
            <a:r>
              <a:rPr lang="tr-TR" dirty="0" smtClean="0"/>
              <a:t>Gelecekte </a:t>
            </a:r>
            <a:r>
              <a:rPr lang="tr-TR" dirty="0"/>
              <a:t>olabilecek istismara karşı çocuğun ve kardeşlerinin korunması.</a:t>
            </a:r>
          </a:p>
          <a:p>
            <a:pPr marL="68580" indent="0">
              <a:buNone/>
            </a:pPr>
            <a:endParaRPr lang="tr-TR" dirty="0" smtClean="0"/>
          </a:p>
          <a:p>
            <a:pPr marL="68580" indent="0" algn="just">
              <a:buNone/>
            </a:pPr>
            <a:r>
              <a:rPr lang="tr-TR" dirty="0" smtClean="0">
                <a:solidFill>
                  <a:schemeClr val="accent3"/>
                </a:solidFill>
              </a:rPr>
              <a:t>Üçüncül </a:t>
            </a:r>
            <a:r>
              <a:rPr lang="tr-TR" dirty="0">
                <a:solidFill>
                  <a:schemeClr val="accent3"/>
                </a:solidFill>
              </a:rPr>
              <a:t>Koruma </a:t>
            </a:r>
            <a:endParaRPr lang="tr-TR" dirty="0"/>
          </a:p>
          <a:p>
            <a:r>
              <a:rPr lang="tr-TR" dirty="0" smtClean="0"/>
              <a:t>İstismarın </a:t>
            </a:r>
            <a:r>
              <a:rPr lang="tr-TR" dirty="0"/>
              <a:t>çocuk üzerindeki etkilerini en aza indirmeye yönelik girişimleri,</a:t>
            </a:r>
          </a:p>
          <a:p>
            <a:r>
              <a:rPr lang="tr-TR" dirty="0" smtClean="0"/>
              <a:t>Olayın yinelenmesini </a:t>
            </a:r>
            <a:r>
              <a:rPr lang="tr-TR" dirty="0"/>
              <a:t>önlemek için gerekenlerin yapılması.</a:t>
            </a:r>
          </a:p>
        </p:txBody>
      </p:sp>
      <p:sp>
        <p:nvSpPr>
          <p:cNvPr id="4" name="3 Slayt Numarası Yer Tutucusu"/>
          <p:cNvSpPr>
            <a:spLocks noGrp="1"/>
          </p:cNvSpPr>
          <p:nvPr>
            <p:ph type="sldNum" sz="quarter" idx="12"/>
          </p:nvPr>
        </p:nvSpPr>
        <p:spPr/>
        <p:txBody>
          <a:bodyPr/>
          <a:lstStyle/>
          <a:p>
            <a:fld id="{DDFF2563-9677-4CA2-9625-21C4E4B88632}" type="slidenum">
              <a:rPr lang="tr-TR" smtClean="0"/>
              <a:pPr/>
              <a:t>48</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8515993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476672"/>
            <a:ext cx="7467600" cy="5472608"/>
          </a:xfrm>
        </p:spPr>
        <p:txBody>
          <a:bodyPr>
            <a:normAutofit fontScale="85000" lnSpcReduction="20000"/>
          </a:bodyPr>
          <a:lstStyle/>
          <a:p>
            <a:pPr marL="0" indent="0">
              <a:buNone/>
            </a:pPr>
            <a:endParaRPr lang="tr-TR" sz="2200" b="1" i="1" dirty="0" smtClean="0">
              <a:solidFill>
                <a:schemeClr val="accent1">
                  <a:lumMod val="75000"/>
                </a:schemeClr>
              </a:solidFill>
              <a:latin typeface="Calibri" pitchFamily="34" charset="0"/>
              <a:cs typeface="Calibri" pitchFamily="34" charset="0"/>
            </a:endParaRPr>
          </a:p>
          <a:p>
            <a:pPr marL="0" indent="0">
              <a:buNone/>
            </a:pPr>
            <a:r>
              <a:rPr lang="tr-TR" sz="2200" b="1" i="1" dirty="0" smtClean="0">
                <a:solidFill>
                  <a:schemeClr val="accent1">
                    <a:lumMod val="75000"/>
                  </a:schemeClr>
                </a:solidFill>
                <a:latin typeface="Calibri" pitchFamily="34" charset="0"/>
                <a:cs typeface="Calibri" pitchFamily="34" charset="0"/>
              </a:rPr>
              <a:t>Hangi </a:t>
            </a:r>
            <a:r>
              <a:rPr lang="tr-TR" sz="2200" b="1" i="1" dirty="0">
                <a:solidFill>
                  <a:schemeClr val="accent1">
                    <a:lumMod val="75000"/>
                  </a:schemeClr>
                </a:solidFill>
                <a:latin typeface="Calibri" pitchFamily="34" charset="0"/>
                <a:cs typeface="Calibri" pitchFamily="34" charset="0"/>
              </a:rPr>
              <a:t>özelliklere sahip çocuklar cinsel istismar riskiyle karşılaşabilir?</a:t>
            </a:r>
          </a:p>
          <a:p>
            <a:pPr>
              <a:buNone/>
            </a:pPr>
            <a:endParaRPr lang="tr-TR" sz="1800" dirty="0">
              <a:latin typeface="Calibri" pitchFamily="34" charset="0"/>
              <a:cs typeface="Calibri" pitchFamily="34" charset="0"/>
            </a:endParaRPr>
          </a:p>
          <a:p>
            <a:endParaRPr lang="tr-TR" sz="1800" dirty="0" smtClean="0">
              <a:latin typeface="Calibri" pitchFamily="34" charset="0"/>
              <a:cs typeface="Calibri" pitchFamily="34" charset="0"/>
            </a:endParaRPr>
          </a:p>
          <a:p>
            <a:r>
              <a:rPr lang="tr-TR" sz="1800" dirty="0" smtClean="0">
                <a:latin typeface="Calibri" pitchFamily="34" charset="0"/>
                <a:cs typeface="Calibri" pitchFamily="34" charset="0"/>
              </a:rPr>
              <a:t>Cinsel </a:t>
            </a:r>
            <a:r>
              <a:rPr lang="tr-TR" sz="1800" dirty="0">
                <a:latin typeface="Calibri" pitchFamily="34" charset="0"/>
                <a:cs typeface="Calibri" pitchFamily="34" charset="0"/>
              </a:rPr>
              <a:t>istismar, </a:t>
            </a:r>
            <a:r>
              <a:rPr lang="tr-TR" sz="1800" dirty="0" smtClean="0">
                <a:latin typeface="Calibri" pitchFamily="34" charset="0"/>
                <a:cs typeface="Calibri" pitchFamily="34" charset="0"/>
              </a:rPr>
              <a:t>sosyoekonomik </a:t>
            </a:r>
            <a:r>
              <a:rPr lang="tr-TR" sz="1800" dirty="0">
                <a:latin typeface="Calibri" pitchFamily="34" charset="0"/>
                <a:cs typeface="Calibri" pitchFamily="34" charset="0"/>
              </a:rPr>
              <a:t>ve kültürel düzeyi ne olursa olsun, her yaş grubundan çocuklar tarafından </a:t>
            </a:r>
            <a:r>
              <a:rPr lang="tr-TR" sz="1800" dirty="0" smtClean="0">
                <a:latin typeface="Calibri" pitchFamily="34" charset="0"/>
                <a:cs typeface="Calibri" pitchFamily="34" charset="0"/>
              </a:rPr>
              <a:t>yaşanmaktadır.</a:t>
            </a:r>
          </a:p>
          <a:p>
            <a:pPr>
              <a:buNone/>
            </a:pPr>
            <a:endParaRPr lang="tr-TR" sz="1800" dirty="0">
              <a:latin typeface="Calibri" pitchFamily="34" charset="0"/>
              <a:cs typeface="Calibri" pitchFamily="34" charset="0"/>
            </a:endParaRPr>
          </a:p>
          <a:p>
            <a:r>
              <a:rPr lang="tr-TR" sz="1800" dirty="0" smtClean="0">
                <a:latin typeface="Calibri" pitchFamily="34" charset="0"/>
                <a:cs typeface="Calibri" pitchFamily="34" charset="0"/>
              </a:rPr>
              <a:t>Zihinsel </a:t>
            </a:r>
            <a:r>
              <a:rPr lang="tr-TR" sz="1800" dirty="0">
                <a:latin typeface="Calibri" pitchFamily="34" charset="0"/>
                <a:cs typeface="Calibri" pitchFamily="34" charset="0"/>
              </a:rPr>
              <a:t>ve fiziksel özürlü çocuk ve kadınların daha çok istismar edildiği bilinmektedir</a:t>
            </a:r>
            <a:r>
              <a:rPr lang="tr-TR" sz="1800" dirty="0" smtClean="0">
                <a:latin typeface="Calibri" pitchFamily="34" charset="0"/>
                <a:cs typeface="Calibri" pitchFamily="34" charset="0"/>
              </a:rPr>
              <a:t>.</a:t>
            </a:r>
          </a:p>
          <a:p>
            <a:pPr>
              <a:buNone/>
            </a:pPr>
            <a:endParaRPr lang="tr-TR" sz="1800" dirty="0">
              <a:latin typeface="Calibri" pitchFamily="34" charset="0"/>
              <a:cs typeface="Calibri" pitchFamily="34" charset="0"/>
            </a:endParaRPr>
          </a:p>
          <a:p>
            <a:r>
              <a:rPr lang="tr-TR" sz="1800" dirty="0" smtClean="0">
                <a:latin typeface="Calibri" pitchFamily="34" charset="0"/>
                <a:cs typeface="Calibri" pitchFamily="34" charset="0"/>
              </a:rPr>
              <a:t>Sosyal </a:t>
            </a:r>
            <a:r>
              <a:rPr lang="tr-TR" sz="1800" dirty="0">
                <a:latin typeface="Calibri" pitchFamily="34" charset="0"/>
                <a:cs typeface="Calibri" pitchFamily="34" charset="0"/>
              </a:rPr>
              <a:t>olarak izole olmuş, ekonomik olarak güçsüz ve duygusal olarak koruyucu olmayan ailelerdeki çocuklar daha çok cinsel istismar yaşamaktadır</a:t>
            </a:r>
            <a:r>
              <a:rPr lang="tr-TR" sz="1800" dirty="0" smtClean="0">
                <a:latin typeface="Calibri" pitchFamily="34" charset="0"/>
                <a:cs typeface="Calibri" pitchFamily="34" charset="0"/>
              </a:rPr>
              <a:t>.</a:t>
            </a:r>
          </a:p>
          <a:p>
            <a:pPr>
              <a:buNone/>
            </a:pPr>
            <a:endParaRPr lang="tr-TR" sz="1800" dirty="0">
              <a:latin typeface="Calibri" pitchFamily="34" charset="0"/>
              <a:cs typeface="Calibri" pitchFamily="34" charset="0"/>
            </a:endParaRPr>
          </a:p>
          <a:p>
            <a:r>
              <a:rPr lang="tr-TR" sz="1800" dirty="0" smtClean="0">
                <a:latin typeface="Calibri" pitchFamily="34" charset="0"/>
                <a:cs typeface="Calibri" pitchFamily="34" charset="0"/>
              </a:rPr>
              <a:t>Bir </a:t>
            </a:r>
            <a:r>
              <a:rPr lang="tr-TR" sz="1800" dirty="0">
                <a:latin typeface="Calibri" pitchFamily="34" charset="0"/>
                <a:cs typeface="Calibri" pitchFamily="34" charset="0"/>
              </a:rPr>
              <a:t>çok cinsel istismar olayı aile içinde ya da çocuğa yatan kişilerce yapılmaktadır</a:t>
            </a:r>
            <a:r>
              <a:rPr lang="tr-TR" sz="1800" dirty="0" smtClean="0">
                <a:latin typeface="Calibri" pitchFamily="34" charset="0"/>
                <a:cs typeface="Calibri" pitchFamily="34" charset="0"/>
              </a:rPr>
              <a:t>.</a:t>
            </a:r>
          </a:p>
          <a:p>
            <a:pPr>
              <a:buNone/>
            </a:pPr>
            <a:endParaRPr lang="tr-TR" sz="1800" dirty="0">
              <a:latin typeface="Calibri" pitchFamily="34" charset="0"/>
              <a:cs typeface="Calibri" pitchFamily="34" charset="0"/>
            </a:endParaRPr>
          </a:p>
          <a:p>
            <a:r>
              <a:rPr lang="tr-TR" sz="1800" dirty="0" smtClean="0">
                <a:latin typeface="Calibri" pitchFamily="34" charset="0"/>
                <a:cs typeface="Calibri" pitchFamily="34" charset="0"/>
              </a:rPr>
              <a:t>Aile </a:t>
            </a:r>
            <a:r>
              <a:rPr lang="tr-TR" sz="1800" dirty="0">
                <a:latin typeface="Calibri" pitchFamily="34" charset="0"/>
                <a:cs typeface="Calibri" pitchFamily="34" charset="0"/>
              </a:rPr>
              <a:t>dışı cinsel istismar her şekilde olabilir ve daha uzun sürebilir</a:t>
            </a:r>
            <a:r>
              <a:rPr lang="tr-TR" sz="1800" dirty="0" smtClean="0">
                <a:latin typeface="Calibri" pitchFamily="34" charset="0"/>
                <a:cs typeface="Calibri" pitchFamily="34" charset="0"/>
              </a:rPr>
              <a:t>.</a:t>
            </a:r>
          </a:p>
          <a:p>
            <a:pPr>
              <a:buNone/>
            </a:pPr>
            <a:endParaRPr lang="tr-TR" sz="1800" dirty="0">
              <a:latin typeface="Calibri" pitchFamily="34" charset="0"/>
              <a:cs typeface="Calibri" pitchFamily="34" charset="0"/>
            </a:endParaRPr>
          </a:p>
          <a:p>
            <a:r>
              <a:rPr lang="tr-TR" sz="1800" dirty="0" smtClean="0">
                <a:latin typeface="Calibri" pitchFamily="34" charset="0"/>
                <a:cs typeface="Calibri" pitchFamily="34" charset="0"/>
              </a:rPr>
              <a:t>En </a:t>
            </a:r>
            <a:r>
              <a:rPr lang="tr-TR" sz="1800" dirty="0">
                <a:latin typeface="Calibri" pitchFamily="34" charset="0"/>
                <a:cs typeface="Calibri" pitchFamily="34" charset="0"/>
              </a:rPr>
              <a:t>sık rastlanılan cinsel istismar türünün parmakla </a:t>
            </a:r>
            <a:r>
              <a:rPr lang="tr-TR" sz="1800" dirty="0" err="1" smtClean="0">
                <a:latin typeface="Calibri" pitchFamily="34" charset="0"/>
                <a:cs typeface="Calibri" pitchFamily="34" charset="0"/>
              </a:rPr>
              <a:t>penetrasyon</a:t>
            </a:r>
            <a:r>
              <a:rPr lang="tr-TR" sz="1800" dirty="0" smtClean="0">
                <a:latin typeface="Calibri" pitchFamily="34" charset="0"/>
                <a:cs typeface="Calibri" pitchFamily="34" charset="0"/>
              </a:rPr>
              <a:t> </a:t>
            </a:r>
            <a:r>
              <a:rPr lang="tr-TR" sz="1800" dirty="0">
                <a:latin typeface="Calibri" pitchFamily="34" charset="0"/>
                <a:cs typeface="Calibri" pitchFamily="34" charset="0"/>
              </a:rPr>
              <a:t>ve </a:t>
            </a:r>
            <a:r>
              <a:rPr lang="tr-TR" sz="1800" dirty="0" err="1" smtClean="0">
                <a:latin typeface="Calibri" pitchFamily="34" charset="0"/>
                <a:cs typeface="Calibri" pitchFamily="34" charset="0"/>
              </a:rPr>
              <a:t>penil</a:t>
            </a:r>
            <a:r>
              <a:rPr lang="tr-TR" sz="1800" dirty="0" smtClean="0">
                <a:latin typeface="Calibri" pitchFamily="34" charset="0"/>
                <a:cs typeface="Calibri" pitchFamily="34" charset="0"/>
              </a:rPr>
              <a:t> </a:t>
            </a:r>
            <a:r>
              <a:rPr lang="tr-TR" sz="1800" dirty="0">
                <a:latin typeface="Calibri" pitchFamily="34" charset="0"/>
                <a:cs typeface="Calibri" pitchFamily="34" charset="0"/>
              </a:rPr>
              <a:t>vajinal olduğu bulunmuştur</a:t>
            </a:r>
            <a:r>
              <a:rPr lang="tr-TR" sz="1800" dirty="0" smtClean="0">
                <a:latin typeface="Calibri" pitchFamily="34" charset="0"/>
                <a:cs typeface="Calibri" pitchFamily="34" charset="0"/>
              </a:rPr>
              <a:t>.</a:t>
            </a:r>
          </a:p>
          <a:p>
            <a:pPr>
              <a:buNone/>
            </a:pPr>
            <a:endParaRPr lang="tr-TR" sz="1800" dirty="0">
              <a:latin typeface="Calibri" pitchFamily="34" charset="0"/>
              <a:cs typeface="Calibri" pitchFamily="34" charset="0"/>
            </a:endParaRPr>
          </a:p>
          <a:p>
            <a:r>
              <a:rPr lang="tr-TR" sz="1800" dirty="0" smtClean="0">
                <a:latin typeface="Calibri" pitchFamily="34" charset="0"/>
                <a:cs typeface="Calibri" pitchFamily="34" charset="0"/>
              </a:rPr>
              <a:t>Şiddet içerikli </a:t>
            </a:r>
            <a:r>
              <a:rPr lang="tr-TR" sz="1800" dirty="0">
                <a:latin typeface="Calibri" pitchFamily="34" charset="0"/>
                <a:cs typeface="Calibri" pitchFamily="34" charset="0"/>
              </a:rPr>
              <a:t>cinsel saldırı ve tecavüzlerin daha çok yabancılar tarafından yapıldığı </a:t>
            </a:r>
            <a:r>
              <a:rPr lang="tr-TR" sz="1800" dirty="0" smtClean="0">
                <a:latin typeface="Calibri" pitchFamily="34" charset="0"/>
                <a:cs typeface="Calibri" pitchFamily="34" charset="0"/>
              </a:rPr>
              <a:t>bulunmuştur</a:t>
            </a:r>
            <a:r>
              <a:rPr lang="tr-TR" sz="1800" dirty="0">
                <a:latin typeface="Calibri" pitchFamily="34" charset="0"/>
                <a:cs typeface="Calibri" pitchFamily="34" charset="0"/>
              </a:rPr>
              <a:t>.</a:t>
            </a:r>
          </a:p>
        </p:txBody>
      </p:sp>
      <p:sp>
        <p:nvSpPr>
          <p:cNvPr id="4" name="3 Slayt Numarası Yer Tutucusu"/>
          <p:cNvSpPr>
            <a:spLocks noGrp="1"/>
          </p:cNvSpPr>
          <p:nvPr>
            <p:ph type="sldNum" sz="quarter" idx="15"/>
          </p:nvPr>
        </p:nvSpPr>
        <p:spPr/>
        <p:txBody>
          <a:bodyPr/>
          <a:lstStyle/>
          <a:p>
            <a:fld id="{DDFF2563-9677-4CA2-9625-21C4E4B88632}" type="slidenum">
              <a:rPr lang="tr-TR" smtClean="0"/>
              <a:pPr/>
              <a:t>49</a:t>
            </a:fld>
            <a:endParaRPr lang="tr-TR"/>
          </a:p>
        </p:txBody>
      </p:sp>
      <p:sp>
        <p:nvSpPr>
          <p:cNvPr id="5" name="4 Altbilgi Yer Tutucusu"/>
          <p:cNvSpPr>
            <a:spLocks noGrp="1"/>
          </p:cNvSpPr>
          <p:nvPr>
            <p:ph type="ftr" sz="quarter" idx="16"/>
          </p:nvPr>
        </p:nvSpPr>
        <p:spPr/>
        <p:txBody>
          <a:bodyPr/>
          <a:lstStyle/>
          <a:p>
            <a:r>
              <a:rPr lang="tr-TR" smtClean="0"/>
              <a:t>Psk.Dan.Nida ÖZALP</a:t>
            </a:r>
            <a:endParaRPr lang="tr-TR"/>
          </a:p>
        </p:txBody>
      </p:sp>
    </p:spTree>
    <p:extLst>
      <p:ext uri="{BB962C8B-B14F-4D97-AF65-F5344CB8AC3E}">
        <p14:creationId xmlns:p14="http://schemas.microsoft.com/office/powerpoint/2010/main" val="59580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357166"/>
            <a:ext cx="7467600" cy="6286544"/>
          </a:xfrm>
        </p:spPr>
        <p:txBody>
          <a:bodyPr>
            <a:normAutofit/>
          </a:bodyPr>
          <a:lstStyle/>
          <a:p>
            <a:pPr algn="just"/>
            <a:r>
              <a:rPr lang="tr-TR" dirty="0" smtClean="0"/>
              <a:t>Bu bağlamda dezavantajlı çocuklar tanımlanırken aşağıdaki genel özellikler ön plana çıkmaktadır	</a:t>
            </a:r>
          </a:p>
          <a:p>
            <a:pPr>
              <a:buNone/>
            </a:pPr>
            <a:endParaRPr lang="tr-TR" dirty="0" smtClean="0"/>
          </a:p>
          <a:p>
            <a:pPr lvl="0">
              <a:buNone/>
            </a:pPr>
            <a:r>
              <a:rPr lang="tr-TR" dirty="0" smtClean="0"/>
              <a:t>	</a:t>
            </a:r>
          </a:p>
          <a:p>
            <a:endParaRPr lang="tr-TR" dirty="0"/>
          </a:p>
        </p:txBody>
      </p:sp>
      <p:pic>
        <p:nvPicPr>
          <p:cNvPr id="4" name="3 Resim" descr="fft99_mf616709.Jpeg"/>
          <p:cNvPicPr>
            <a:picLocks noChangeAspect="1"/>
          </p:cNvPicPr>
          <p:nvPr/>
        </p:nvPicPr>
        <p:blipFill>
          <a:blip r:embed="rId2" cstate="print"/>
          <a:stretch>
            <a:fillRect/>
          </a:stretch>
        </p:blipFill>
        <p:spPr>
          <a:xfrm>
            <a:off x="1285852" y="2357430"/>
            <a:ext cx="638175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Slayt Numarası Yer Tutucusu"/>
          <p:cNvSpPr>
            <a:spLocks noGrp="1"/>
          </p:cNvSpPr>
          <p:nvPr>
            <p:ph type="sldNum" sz="quarter" idx="15"/>
          </p:nvPr>
        </p:nvSpPr>
        <p:spPr/>
        <p:txBody>
          <a:bodyPr/>
          <a:lstStyle/>
          <a:p>
            <a:fld id="{DDFF2563-9677-4CA2-9625-21C4E4B88632}" type="slidenum">
              <a:rPr lang="tr-TR" smtClean="0"/>
              <a:pPr/>
              <a:t>5</a:t>
            </a:fld>
            <a:endParaRPr lang="tr-TR"/>
          </a:p>
        </p:txBody>
      </p:sp>
      <p:sp>
        <p:nvSpPr>
          <p:cNvPr id="6" name="5 Altbilgi Yer Tutucusu"/>
          <p:cNvSpPr>
            <a:spLocks noGrp="1"/>
          </p:cNvSpPr>
          <p:nvPr>
            <p:ph type="ftr" sz="quarter" idx="16"/>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9" y="548680"/>
            <a:ext cx="4608512" cy="5760640"/>
          </a:xfrm>
        </p:spPr>
        <p:txBody>
          <a:bodyPr>
            <a:normAutofit fontScale="55000" lnSpcReduction="20000"/>
          </a:bodyPr>
          <a:lstStyle/>
          <a:p>
            <a:pPr marL="109728" indent="0">
              <a:buNone/>
            </a:pPr>
            <a:r>
              <a:rPr lang="tr-TR" sz="3300" b="1" i="1" dirty="0">
                <a:solidFill>
                  <a:schemeClr val="accent3"/>
                </a:solidFill>
                <a:latin typeface="Calibri" pitchFamily="34" charset="0"/>
                <a:cs typeface="Calibri" pitchFamily="34" charset="0"/>
              </a:rPr>
              <a:t>Çocuklar neden cinsel istismar olayını söyleyemezler</a:t>
            </a:r>
            <a:r>
              <a:rPr lang="tr-TR" sz="3300" b="1" i="1" dirty="0" smtClean="0">
                <a:solidFill>
                  <a:schemeClr val="accent3"/>
                </a:solidFill>
                <a:latin typeface="Calibri" pitchFamily="34" charset="0"/>
                <a:cs typeface="Calibri" pitchFamily="34" charset="0"/>
              </a:rPr>
              <a:t>?</a:t>
            </a:r>
            <a:endParaRPr lang="tr-TR" sz="3300" b="1" i="1" dirty="0">
              <a:solidFill>
                <a:schemeClr val="accent3"/>
              </a:solidFill>
              <a:latin typeface="Calibri" pitchFamily="34" charset="0"/>
              <a:cs typeface="Calibri" pitchFamily="34" charset="0"/>
            </a:endParaRPr>
          </a:p>
          <a:p>
            <a:endParaRPr lang="tr-TR" sz="3300" dirty="0" smtClean="0">
              <a:latin typeface="Calibri" pitchFamily="34" charset="0"/>
              <a:cs typeface="Calibri" pitchFamily="34" charset="0"/>
            </a:endParaRPr>
          </a:p>
          <a:p>
            <a:pPr algn="just"/>
            <a:r>
              <a:rPr lang="tr-TR" sz="2500" dirty="0" smtClean="0">
                <a:latin typeface="Calibri" pitchFamily="34" charset="0"/>
                <a:cs typeface="Calibri" pitchFamily="34" charset="0"/>
              </a:rPr>
              <a:t>Olayın </a:t>
            </a:r>
            <a:r>
              <a:rPr lang="tr-TR" sz="2500" dirty="0">
                <a:latin typeface="Calibri" pitchFamily="34" charset="0"/>
                <a:cs typeface="Calibri" pitchFamily="34" charset="0"/>
              </a:rPr>
              <a:t>ne olduğunu anlamayacak ve kelimelerle ifade edemeyecek kadar küçük </a:t>
            </a:r>
            <a:r>
              <a:rPr lang="tr-TR" sz="2500" dirty="0" smtClean="0">
                <a:latin typeface="Calibri" pitchFamily="34" charset="0"/>
                <a:cs typeface="Calibri" pitchFamily="34" charset="0"/>
              </a:rPr>
              <a:t>olabilirler</a:t>
            </a:r>
            <a:endParaRPr lang="tr-TR" sz="2500" dirty="0">
              <a:latin typeface="Calibri" pitchFamily="34" charset="0"/>
              <a:cs typeface="Calibri" pitchFamily="34" charset="0"/>
            </a:endParaRPr>
          </a:p>
          <a:p>
            <a:pPr marL="109728" indent="0" algn="just">
              <a:buNone/>
            </a:pPr>
            <a:endParaRPr lang="tr-TR" sz="2500" dirty="0" smtClean="0">
              <a:latin typeface="Calibri" pitchFamily="34" charset="0"/>
              <a:cs typeface="Calibri" pitchFamily="34" charset="0"/>
            </a:endParaRPr>
          </a:p>
          <a:p>
            <a:pPr algn="just"/>
            <a:r>
              <a:rPr lang="tr-TR" sz="2500" dirty="0" smtClean="0">
                <a:latin typeface="Calibri" pitchFamily="34" charset="0"/>
                <a:cs typeface="Calibri" pitchFamily="34" charset="0"/>
              </a:rPr>
              <a:t> </a:t>
            </a:r>
            <a:r>
              <a:rPr lang="tr-TR" sz="2500" dirty="0">
                <a:latin typeface="Calibri" pitchFamily="34" charset="0"/>
                <a:cs typeface="Calibri" pitchFamily="34" charset="0"/>
              </a:rPr>
              <a:t>Olayın gizli tutulması için tehdit edilmişi veya rüşvet verilmiş olabilirleri</a:t>
            </a:r>
          </a:p>
          <a:p>
            <a:pPr algn="just"/>
            <a:endParaRPr lang="tr-TR" sz="2500" dirty="0">
              <a:latin typeface="Calibri" pitchFamily="34" charset="0"/>
              <a:cs typeface="Calibri" pitchFamily="34" charset="0"/>
            </a:endParaRPr>
          </a:p>
          <a:p>
            <a:pPr algn="just"/>
            <a:r>
              <a:rPr lang="tr-TR" sz="2500" dirty="0" smtClean="0">
                <a:latin typeface="Calibri" pitchFamily="34" charset="0"/>
                <a:cs typeface="Calibri" pitchFamily="34" charset="0"/>
              </a:rPr>
              <a:t>Cinsel </a:t>
            </a:r>
            <a:r>
              <a:rPr lang="tr-TR" sz="2500" dirty="0">
                <a:latin typeface="Calibri" pitchFamily="34" charset="0"/>
                <a:cs typeface="Calibri" pitchFamily="34" charset="0"/>
              </a:rPr>
              <a:t>istismar yolu ile verilen ilgiden ve buna eşlik eden duygulardan dolayı kafaları karışmış olabilir,</a:t>
            </a:r>
          </a:p>
          <a:p>
            <a:pPr algn="just"/>
            <a:endParaRPr lang="tr-TR" sz="2500" dirty="0">
              <a:latin typeface="Calibri" pitchFamily="34" charset="0"/>
              <a:cs typeface="Calibri" pitchFamily="34" charset="0"/>
            </a:endParaRPr>
          </a:p>
          <a:p>
            <a:pPr algn="just"/>
            <a:r>
              <a:rPr lang="tr-TR" sz="2500" dirty="0" smtClean="0">
                <a:latin typeface="Calibri" pitchFamily="34" charset="0"/>
                <a:cs typeface="Calibri" pitchFamily="34" charset="0"/>
              </a:rPr>
              <a:t>Kimsenin </a:t>
            </a:r>
            <a:r>
              <a:rPr lang="tr-TR" sz="2500" dirty="0">
                <a:latin typeface="Calibri" pitchFamily="34" charset="0"/>
                <a:cs typeface="Calibri" pitchFamily="34" charset="0"/>
              </a:rPr>
              <a:t>kendilerine inanamayacağını düşünürler, </a:t>
            </a:r>
          </a:p>
          <a:p>
            <a:pPr algn="just"/>
            <a:endParaRPr lang="tr-TR" sz="2500" dirty="0">
              <a:latin typeface="Calibri" pitchFamily="34" charset="0"/>
              <a:cs typeface="Calibri" pitchFamily="34" charset="0"/>
            </a:endParaRPr>
          </a:p>
          <a:p>
            <a:pPr algn="just"/>
            <a:r>
              <a:rPr lang="tr-TR" sz="2500" dirty="0" smtClean="0">
                <a:latin typeface="Calibri" pitchFamily="34" charset="0"/>
                <a:cs typeface="Calibri" pitchFamily="34" charset="0"/>
              </a:rPr>
              <a:t>Kendilerini </a:t>
            </a:r>
            <a:r>
              <a:rPr lang="tr-TR" sz="2500" dirty="0">
                <a:latin typeface="Calibri" pitchFamily="34" charset="0"/>
                <a:cs typeface="Calibri" pitchFamily="34" charset="0"/>
              </a:rPr>
              <a:t>suçlarlar veya kendilerinin kötü olduğuna ve istismarın kendileri için bir </a:t>
            </a:r>
            <a:r>
              <a:rPr lang="tr-TR" sz="2500" dirty="0" smtClean="0">
                <a:latin typeface="Calibri" pitchFamily="34" charset="0"/>
                <a:cs typeface="Calibri" pitchFamily="34" charset="0"/>
              </a:rPr>
              <a:t>ceza olduğuna inanırlar</a:t>
            </a:r>
            <a:endParaRPr lang="tr-TR" sz="2500" dirty="0">
              <a:latin typeface="Calibri" pitchFamily="34" charset="0"/>
              <a:cs typeface="Calibri" pitchFamily="34" charset="0"/>
            </a:endParaRPr>
          </a:p>
          <a:p>
            <a:pPr algn="just"/>
            <a:endParaRPr lang="tr-TR" sz="2500" dirty="0">
              <a:latin typeface="Calibri" pitchFamily="34" charset="0"/>
              <a:cs typeface="Calibri" pitchFamily="34" charset="0"/>
            </a:endParaRPr>
          </a:p>
          <a:p>
            <a:pPr algn="just"/>
            <a:r>
              <a:rPr lang="tr-TR" sz="2500" dirty="0" smtClean="0">
                <a:latin typeface="Calibri" pitchFamily="34" charset="0"/>
                <a:cs typeface="Calibri" pitchFamily="34" charset="0"/>
              </a:rPr>
              <a:t>Çok </a:t>
            </a:r>
            <a:r>
              <a:rPr lang="tr-TR" sz="2500" dirty="0">
                <a:latin typeface="Calibri" pitchFamily="34" charset="0"/>
                <a:cs typeface="Calibri" pitchFamily="34" charset="0"/>
              </a:rPr>
              <a:t>utanıyor </a:t>
            </a:r>
            <a:r>
              <a:rPr lang="tr-TR" sz="2500" dirty="0" smtClean="0">
                <a:latin typeface="Calibri" pitchFamily="34" charset="0"/>
                <a:cs typeface="Calibri" pitchFamily="34" charset="0"/>
              </a:rPr>
              <a:t>olabilirler</a:t>
            </a:r>
            <a:endParaRPr lang="tr-TR" sz="2500" dirty="0">
              <a:latin typeface="Calibri" pitchFamily="34" charset="0"/>
              <a:cs typeface="Calibri" pitchFamily="34" charset="0"/>
            </a:endParaRPr>
          </a:p>
          <a:p>
            <a:pPr algn="just"/>
            <a:endParaRPr lang="tr-TR" sz="2500" dirty="0" smtClean="0">
              <a:latin typeface="Calibri" pitchFamily="34" charset="0"/>
              <a:cs typeface="Calibri" pitchFamily="34" charset="0"/>
            </a:endParaRPr>
          </a:p>
          <a:p>
            <a:pPr algn="just"/>
            <a:r>
              <a:rPr lang="tr-TR" sz="2500" dirty="0" smtClean="0">
                <a:latin typeface="Calibri" pitchFamily="34" charset="0"/>
                <a:cs typeface="Calibri" pitchFamily="34" charset="0"/>
              </a:rPr>
              <a:t>Cezalandırma </a:t>
            </a:r>
            <a:r>
              <a:rPr lang="tr-TR" sz="2500" dirty="0">
                <a:latin typeface="Calibri" pitchFamily="34" charset="0"/>
                <a:cs typeface="Calibri" pitchFamily="34" charset="0"/>
              </a:rPr>
              <a:t>korkusu yaşayabilirler,</a:t>
            </a:r>
          </a:p>
          <a:p>
            <a:pPr algn="just"/>
            <a:endParaRPr lang="tr-TR" sz="2500" dirty="0">
              <a:latin typeface="Calibri" pitchFamily="34" charset="0"/>
              <a:cs typeface="Calibri" pitchFamily="34" charset="0"/>
            </a:endParaRPr>
          </a:p>
          <a:p>
            <a:pPr algn="just"/>
            <a:r>
              <a:rPr lang="tr-TR" sz="2500" dirty="0" smtClean="0">
                <a:latin typeface="Calibri" pitchFamily="34" charset="0"/>
                <a:cs typeface="Calibri" pitchFamily="34" charset="0"/>
              </a:rPr>
              <a:t>Sevdiklerinin </a:t>
            </a:r>
            <a:r>
              <a:rPr lang="tr-TR" sz="2500" dirty="0">
                <a:latin typeface="Calibri" pitchFamily="34" charset="0"/>
                <a:cs typeface="Calibri" pitchFamily="34" charset="0"/>
              </a:rPr>
              <a:t>sorun yaşayacağı korkusu ile </a:t>
            </a:r>
            <a:r>
              <a:rPr lang="tr-TR" sz="2500" dirty="0" smtClean="0">
                <a:latin typeface="Calibri" pitchFamily="34" charset="0"/>
                <a:cs typeface="Calibri" pitchFamily="34" charset="0"/>
              </a:rPr>
              <a:t>söylemeyebilirler</a:t>
            </a:r>
            <a:endParaRPr lang="tr-TR" sz="2500" dirty="0">
              <a:latin typeface="Calibri" pitchFamily="34" charset="0"/>
              <a:cs typeface="Calibri" pitchFamily="34" charset="0"/>
            </a:endParaRPr>
          </a:p>
          <a:p>
            <a:pPr algn="just"/>
            <a:endParaRPr lang="tr-TR" dirty="0">
              <a:latin typeface="Calibri" pitchFamily="34" charset="0"/>
              <a:cs typeface="Calibri" pitchFamily="34" charset="0"/>
            </a:endParaRPr>
          </a:p>
        </p:txBody>
      </p:sp>
      <p:pic>
        <p:nvPicPr>
          <p:cNvPr id="4" name="3 Resim" descr="copil-agresat-sexual-2-1-345x265.jpg"/>
          <p:cNvPicPr>
            <a:picLocks noChangeAspect="1"/>
          </p:cNvPicPr>
          <p:nvPr/>
        </p:nvPicPr>
        <p:blipFill>
          <a:blip r:embed="rId2" cstate="print"/>
          <a:stretch>
            <a:fillRect/>
          </a:stretch>
        </p:blipFill>
        <p:spPr>
          <a:xfrm>
            <a:off x="5220072" y="3356992"/>
            <a:ext cx="3528392" cy="3100189"/>
          </a:xfrm>
          <a:prstGeom prst="ellipse">
            <a:avLst/>
          </a:prstGeom>
          <a:ln>
            <a:noFill/>
          </a:ln>
          <a:effectLst>
            <a:softEdge rad="112500"/>
          </a:effectLst>
        </p:spPr>
      </p:pic>
      <p:sp>
        <p:nvSpPr>
          <p:cNvPr id="5" name="4 Slayt Numarası Yer Tutucusu"/>
          <p:cNvSpPr>
            <a:spLocks noGrp="1"/>
          </p:cNvSpPr>
          <p:nvPr>
            <p:ph type="sldNum" sz="quarter" idx="15"/>
          </p:nvPr>
        </p:nvSpPr>
        <p:spPr/>
        <p:txBody>
          <a:bodyPr/>
          <a:lstStyle/>
          <a:p>
            <a:fld id="{DDFF2563-9677-4CA2-9625-21C4E4B88632}" type="slidenum">
              <a:rPr lang="tr-TR" smtClean="0"/>
              <a:pPr/>
              <a:t>50</a:t>
            </a:fld>
            <a:endParaRPr lang="tr-TR"/>
          </a:p>
        </p:txBody>
      </p:sp>
      <p:sp>
        <p:nvSpPr>
          <p:cNvPr id="6" name="5 Altbilgi Yer Tutucusu"/>
          <p:cNvSpPr>
            <a:spLocks noGrp="1"/>
          </p:cNvSpPr>
          <p:nvPr>
            <p:ph type="ftr" sz="quarter" idx="16"/>
          </p:nvPr>
        </p:nvSpPr>
        <p:spPr/>
        <p:txBody>
          <a:bodyPr/>
          <a:lstStyle/>
          <a:p>
            <a:r>
              <a:rPr lang="tr-TR" smtClean="0"/>
              <a:t>Psk.Dan.Nida ÖZALP</a:t>
            </a:r>
            <a:endParaRPr lang="tr-TR"/>
          </a:p>
        </p:txBody>
      </p:sp>
    </p:spTree>
    <p:extLst>
      <p:ext uri="{BB962C8B-B14F-4D97-AF65-F5344CB8AC3E}">
        <p14:creationId xmlns:p14="http://schemas.microsoft.com/office/powerpoint/2010/main" val="2161099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1124744"/>
            <a:ext cx="8229600" cy="5449792"/>
          </a:xfrm>
        </p:spPr>
        <p:txBody>
          <a:bodyPr>
            <a:normAutofit/>
          </a:bodyPr>
          <a:lstStyle/>
          <a:p>
            <a:pPr marL="109728" indent="0">
              <a:buNone/>
            </a:pPr>
            <a:r>
              <a:rPr lang="tr-TR" i="1" u="sng" dirty="0" smtClean="0">
                <a:solidFill>
                  <a:schemeClr val="accent3">
                    <a:lumMod val="50000"/>
                  </a:schemeClr>
                </a:solidFill>
              </a:rPr>
              <a:t>Cinsel istismar </a:t>
            </a:r>
            <a:r>
              <a:rPr lang="tr-TR" i="1" u="sng" dirty="0">
                <a:solidFill>
                  <a:schemeClr val="accent3">
                    <a:lumMod val="50000"/>
                  </a:schemeClr>
                </a:solidFill>
              </a:rPr>
              <a:t>çocukları </a:t>
            </a:r>
            <a:r>
              <a:rPr lang="tr-TR" i="1" u="sng" dirty="0" smtClean="0">
                <a:solidFill>
                  <a:schemeClr val="accent3">
                    <a:lumMod val="50000"/>
                  </a:schemeClr>
                </a:solidFill>
              </a:rPr>
              <a:t>nasıl </a:t>
            </a:r>
            <a:r>
              <a:rPr lang="tr-TR" i="1" u="sng" dirty="0">
                <a:solidFill>
                  <a:schemeClr val="accent3">
                    <a:lumMod val="50000"/>
                  </a:schemeClr>
                </a:solidFill>
              </a:rPr>
              <a:t>etkiler?</a:t>
            </a:r>
          </a:p>
          <a:p>
            <a:endParaRPr lang="tr-TR" sz="2000" dirty="0" smtClean="0"/>
          </a:p>
          <a:p>
            <a:r>
              <a:rPr lang="tr-TR" sz="2000" dirty="0" smtClean="0"/>
              <a:t>Çocukların </a:t>
            </a:r>
            <a:r>
              <a:rPr lang="tr-TR" sz="2000" dirty="0"/>
              <a:t>aile içi veya aile dışı şiddete maruz kalmaları psikolojik, sosyal ve bilişsel gelişimlerini olumsuz etkiler. </a:t>
            </a:r>
            <a:endParaRPr lang="tr-TR" sz="2000" dirty="0" smtClean="0"/>
          </a:p>
          <a:p>
            <a:endParaRPr lang="tr-TR" sz="2000" dirty="0" smtClean="0"/>
          </a:p>
          <a:p>
            <a:pPr algn="just"/>
            <a:r>
              <a:rPr lang="tr-TR" sz="2000" dirty="0" smtClean="0"/>
              <a:t>İhmal </a:t>
            </a:r>
            <a:r>
              <a:rPr lang="tr-TR" sz="2000" dirty="0"/>
              <a:t>edilen ve istismara uğrayan çocukların, istismar yaşantısına özgü </a:t>
            </a:r>
            <a:r>
              <a:rPr lang="tr-TR" sz="2000" dirty="0" smtClean="0"/>
              <a:t>tipik davranım bozuklukları gösterdikleri </a:t>
            </a:r>
            <a:r>
              <a:rPr lang="tr-TR" sz="2000" dirty="0"/>
              <a:t>ve hem travmayı izleyen kısa dönemde hem de travma sonrasındaki uzun bir dönemde ağır ruhsal soranlar yaşama </a:t>
            </a:r>
            <a:r>
              <a:rPr lang="tr-TR" sz="2000" dirty="0" smtClean="0"/>
              <a:t>riskine sahip </a:t>
            </a:r>
            <a:r>
              <a:rPr lang="tr-TR" sz="2000" dirty="0"/>
              <a:t>oldukları </a:t>
            </a:r>
            <a:r>
              <a:rPr lang="tr-TR" sz="2000" dirty="0" smtClean="0"/>
              <a:t>gözlenir</a:t>
            </a:r>
            <a:r>
              <a:rPr lang="tr-TR" sz="2000" dirty="0"/>
              <a:t>.</a:t>
            </a:r>
          </a:p>
        </p:txBody>
      </p:sp>
      <p:sp>
        <p:nvSpPr>
          <p:cNvPr id="4" name="3 Slayt Numarası Yer Tutucusu"/>
          <p:cNvSpPr>
            <a:spLocks noGrp="1"/>
          </p:cNvSpPr>
          <p:nvPr>
            <p:ph type="sldNum" sz="quarter" idx="15"/>
          </p:nvPr>
        </p:nvSpPr>
        <p:spPr/>
        <p:txBody>
          <a:bodyPr/>
          <a:lstStyle/>
          <a:p>
            <a:fld id="{DDFF2563-9677-4CA2-9625-21C4E4B88632}" type="slidenum">
              <a:rPr lang="tr-TR" smtClean="0"/>
              <a:pPr/>
              <a:t>51</a:t>
            </a:fld>
            <a:endParaRPr lang="tr-TR"/>
          </a:p>
        </p:txBody>
      </p:sp>
      <p:sp>
        <p:nvSpPr>
          <p:cNvPr id="5" name="4 Altbilgi Yer Tutucusu"/>
          <p:cNvSpPr>
            <a:spLocks noGrp="1"/>
          </p:cNvSpPr>
          <p:nvPr>
            <p:ph type="ftr" sz="quarter" idx="16"/>
          </p:nvPr>
        </p:nvSpPr>
        <p:spPr/>
        <p:txBody>
          <a:bodyPr/>
          <a:lstStyle/>
          <a:p>
            <a:r>
              <a:rPr lang="tr-TR" smtClean="0"/>
              <a:t>Psk.Dan.Nida ÖZALP</a:t>
            </a:r>
            <a:endParaRPr lang="tr-TR"/>
          </a:p>
        </p:txBody>
      </p:sp>
    </p:spTree>
    <p:extLst>
      <p:ext uri="{BB962C8B-B14F-4D97-AF65-F5344CB8AC3E}">
        <p14:creationId xmlns:p14="http://schemas.microsoft.com/office/powerpoint/2010/main" val="23710203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832648"/>
          </a:xfrm>
        </p:spPr>
        <p:txBody>
          <a:bodyPr>
            <a:normAutofit fontScale="47500" lnSpcReduction="20000"/>
          </a:bodyPr>
          <a:lstStyle/>
          <a:p>
            <a:pPr marL="109728" indent="0">
              <a:buNone/>
            </a:pPr>
            <a:r>
              <a:rPr lang="tr-TR" sz="3400" dirty="0" smtClean="0">
                <a:solidFill>
                  <a:schemeClr val="accent1">
                    <a:lumMod val="75000"/>
                  </a:schemeClr>
                </a:solidFill>
                <a:latin typeface="Calibri" pitchFamily="34" charset="0"/>
                <a:cs typeface="Calibri" pitchFamily="34" charset="0"/>
              </a:rPr>
              <a:t>Fiziksel </a:t>
            </a:r>
            <a:r>
              <a:rPr lang="tr-TR" sz="3400" dirty="0">
                <a:solidFill>
                  <a:schemeClr val="accent1">
                    <a:lumMod val="75000"/>
                  </a:schemeClr>
                </a:solidFill>
                <a:latin typeface="Calibri" pitchFamily="34" charset="0"/>
                <a:cs typeface="Calibri" pitchFamily="34" charset="0"/>
              </a:rPr>
              <a:t>Etkiler:</a:t>
            </a:r>
          </a:p>
          <a:p>
            <a:endParaRPr lang="tr-TR" dirty="0" smtClean="0">
              <a:latin typeface="Calibri" pitchFamily="34" charset="0"/>
              <a:cs typeface="Calibri" pitchFamily="34" charset="0"/>
            </a:endParaRPr>
          </a:p>
          <a:p>
            <a:r>
              <a:rPr lang="tr-TR" dirty="0" smtClean="0">
                <a:latin typeface="Calibri" pitchFamily="34" charset="0"/>
                <a:cs typeface="Calibri" pitchFamily="34" charset="0"/>
              </a:rPr>
              <a:t>Baş </a:t>
            </a:r>
            <a:r>
              <a:rPr lang="tr-TR" dirty="0">
                <a:latin typeface="Calibri" pitchFamily="34" charset="0"/>
                <a:cs typeface="Calibri" pitchFamily="34" charset="0"/>
              </a:rPr>
              <a:t>ve karın ağrısı, kusma, iştah azalması,</a:t>
            </a:r>
          </a:p>
          <a:p>
            <a:r>
              <a:rPr lang="tr-TR" dirty="0" smtClean="0">
                <a:latin typeface="Calibri" pitchFamily="34" charset="0"/>
                <a:cs typeface="Calibri" pitchFamily="34" charset="0"/>
              </a:rPr>
              <a:t>Çocuklarda </a:t>
            </a:r>
            <a:r>
              <a:rPr lang="tr-TR" dirty="0">
                <a:latin typeface="Calibri" pitchFamily="34" charset="0"/>
                <a:cs typeface="Calibri" pitchFamily="34" charset="0"/>
              </a:rPr>
              <a:t>açıklaması olmayan dudak/ağız ve </a:t>
            </a:r>
            <a:r>
              <a:rPr lang="tr-TR" dirty="0" err="1">
                <a:latin typeface="Calibri" pitchFamily="34" charset="0"/>
                <a:cs typeface="Calibri" pitchFamily="34" charset="0"/>
              </a:rPr>
              <a:t>genital</a:t>
            </a:r>
            <a:r>
              <a:rPr lang="tr-TR" dirty="0">
                <a:latin typeface="Calibri" pitchFamily="34" charset="0"/>
                <a:cs typeface="Calibri" pitchFamily="34" charset="0"/>
              </a:rPr>
              <a:t>/anal çevresinde ağrı, şişme, kızarma, </a:t>
            </a:r>
            <a:r>
              <a:rPr lang="tr-TR" dirty="0" smtClean="0">
                <a:latin typeface="Calibri" pitchFamily="34" charset="0"/>
                <a:cs typeface="Calibri" pitchFamily="34" charset="0"/>
              </a:rPr>
              <a:t>kanama veya </a:t>
            </a:r>
            <a:r>
              <a:rPr lang="tr-TR" dirty="0">
                <a:latin typeface="Calibri" pitchFamily="34" charset="0"/>
                <a:cs typeface="Calibri" pitchFamily="34" charset="0"/>
              </a:rPr>
              <a:t>cinsel yoldan transfer edilmiş hastalıkların </a:t>
            </a:r>
            <a:r>
              <a:rPr lang="tr-TR" dirty="0" smtClean="0">
                <a:latin typeface="Calibri" pitchFamily="34" charset="0"/>
                <a:cs typeface="Calibri" pitchFamily="34" charset="0"/>
              </a:rPr>
              <a:t>olması</a:t>
            </a:r>
            <a:endParaRPr lang="tr-TR" dirty="0">
              <a:latin typeface="Calibri" pitchFamily="34" charset="0"/>
              <a:cs typeface="Calibri" pitchFamily="34" charset="0"/>
            </a:endParaRPr>
          </a:p>
          <a:p>
            <a:endParaRPr lang="tr-TR" dirty="0">
              <a:latin typeface="Calibri" pitchFamily="34" charset="0"/>
              <a:cs typeface="Calibri" pitchFamily="34" charset="0"/>
            </a:endParaRPr>
          </a:p>
          <a:p>
            <a:pPr marL="109728" indent="0">
              <a:buNone/>
            </a:pPr>
            <a:r>
              <a:rPr lang="tr-TR" sz="3400" dirty="0" smtClean="0">
                <a:solidFill>
                  <a:schemeClr val="accent1">
                    <a:lumMod val="75000"/>
                  </a:schemeClr>
                </a:solidFill>
                <a:latin typeface="Calibri" pitchFamily="34" charset="0"/>
                <a:cs typeface="Calibri" pitchFamily="34" charset="0"/>
              </a:rPr>
              <a:t>Psikolojik Semptomlar:</a:t>
            </a:r>
            <a:endParaRPr lang="tr-TR" sz="3400" dirty="0">
              <a:solidFill>
                <a:schemeClr val="accent1">
                  <a:lumMod val="75000"/>
                </a:schemeClr>
              </a:solidFill>
              <a:latin typeface="Calibri" pitchFamily="34" charset="0"/>
              <a:cs typeface="Calibri" pitchFamily="34" charset="0"/>
            </a:endParaRPr>
          </a:p>
          <a:p>
            <a:endParaRPr lang="tr-TR" dirty="0" smtClean="0">
              <a:latin typeface="Calibri" pitchFamily="34" charset="0"/>
              <a:cs typeface="Calibri" pitchFamily="34" charset="0"/>
            </a:endParaRPr>
          </a:p>
          <a:p>
            <a:r>
              <a:rPr lang="tr-TR" dirty="0" smtClean="0">
                <a:latin typeface="Calibri" pitchFamily="34" charset="0"/>
                <a:cs typeface="Calibri" pitchFamily="34" charset="0"/>
              </a:rPr>
              <a:t>Dikkat </a:t>
            </a:r>
            <a:r>
              <a:rPr lang="tr-TR" dirty="0">
                <a:latin typeface="Calibri" pitchFamily="34" charset="0"/>
                <a:cs typeface="Calibri" pitchFamily="34" charset="0"/>
              </a:rPr>
              <a:t>eksikliği,</a:t>
            </a:r>
          </a:p>
          <a:p>
            <a:r>
              <a:rPr lang="tr-TR" dirty="0" smtClean="0">
                <a:latin typeface="Calibri" pitchFamily="34" charset="0"/>
                <a:cs typeface="Calibri" pitchFamily="34" charset="0"/>
              </a:rPr>
              <a:t>Öfke </a:t>
            </a:r>
            <a:r>
              <a:rPr lang="tr-TR" dirty="0">
                <a:latin typeface="Calibri" pitchFamily="34" charset="0"/>
                <a:cs typeface="Calibri" pitchFamily="34" charset="0"/>
              </a:rPr>
              <a:t>nöbetleri,</a:t>
            </a:r>
          </a:p>
          <a:p>
            <a:pPr algn="just"/>
            <a:r>
              <a:rPr lang="tr-TR" dirty="0" smtClean="0">
                <a:latin typeface="Calibri" pitchFamily="34" charset="0"/>
                <a:cs typeface="Calibri" pitchFamily="34" charset="0"/>
              </a:rPr>
              <a:t>Depresyon </a:t>
            </a:r>
            <a:r>
              <a:rPr lang="tr-TR" dirty="0">
                <a:latin typeface="Calibri" pitchFamily="34" charset="0"/>
                <a:cs typeface="Calibri" pitchFamily="34" charset="0"/>
              </a:rPr>
              <a:t>ve kaygı, ;</a:t>
            </a:r>
          </a:p>
          <a:p>
            <a:r>
              <a:rPr lang="tr-TR" dirty="0" smtClean="0">
                <a:latin typeface="Calibri" pitchFamily="34" charset="0"/>
                <a:cs typeface="Calibri" pitchFamily="34" charset="0"/>
              </a:rPr>
              <a:t>Kendine </a:t>
            </a:r>
            <a:r>
              <a:rPr lang="tr-TR" dirty="0">
                <a:latin typeface="Calibri" pitchFamily="34" charset="0"/>
                <a:cs typeface="Calibri" pitchFamily="34" charset="0"/>
              </a:rPr>
              <a:t>saygıda düşüş, güven eksildiği,</a:t>
            </a:r>
          </a:p>
          <a:p>
            <a:r>
              <a:rPr lang="tr-TR" dirty="0" err="1" smtClean="0">
                <a:latin typeface="Calibri" pitchFamily="34" charset="0"/>
                <a:cs typeface="Calibri" pitchFamily="34" charset="0"/>
              </a:rPr>
              <a:t>Dissosiyatif</a:t>
            </a:r>
            <a:r>
              <a:rPr lang="tr-TR" dirty="0" smtClean="0">
                <a:latin typeface="Calibri" pitchFamily="34" charset="0"/>
                <a:cs typeface="Calibri" pitchFamily="34" charset="0"/>
              </a:rPr>
              <a:t> bozuklukları  </a:t>
            </a:r>
            <a:r>
              <a:rPr lang="tr-TR" dirty="0">
                <a:latin typeface="Calibri" pitchFamily="34" charset="0"/>
                <a:cs typeface="Calibri" pitchFamily="34" charset="0"/>
              </a:rPr>
              <a:t>(unutkanlık, amneziler, aşırı hayal kurma, trans benzeri durumlar, hayali arkadaşın olması ve uykuda yürüme),</a:t>
            </a:r>
          </a:p>
          <a:p>
            <a:r>
              <a:rPr lang="tr-TR" dirty="0" smtClean="0">
                <a:latin typeface="Calibri" pitchFamily="34" charset="0"/>
                <a:cs typeface="Calibri" pitchFamily="34" charset="0"/>
              </a:rPr>
              <a:t>Uyku </a:t>
            </a:r>
            <a:r>
              <a:rPr lang="tr-TR" dirty="0">
                <a:latin typeface="Calibri" pitchFamily="34" charset="0"/>
                <a:cs typeface="Calibri" pitchFamily="34" charset="0"/>
              </a:rPr>
              <a:t>rahatsızlıkları, yeme bozuklukları.</a:t>
            </a:r>
          </a:p>
          <a:p>
            <a:pPr marL="109728" indent="0">
              <a:buNone/>
            </a:pPr>
            <a:endParaRPr lang="tr-TR" dirty="0" err="1">
              <a:latin typeface="Calibri" pitchFamily="34" charset="0"/>
              <a:cs typeface="Calibri" pitchFamily="34" charset="0"/>
            </a:endParaRPr>
          </a:p>
          <a:p>
            <a:pPr marL="109728" indent="0">
              <a:buNone/>
            </a:pPr>
            <a:r>
              <a:rPr lang="tr-TR" sz="3400" dirty="0" smtClean="0">
                <a:solidFill>
                  <a:schemeClr val="accent1">
                    <a:lumMod val="75000"/>
                  </a:schemeClr>
                </a:solidFill>
                <a:latin typeface="Calibri" pitchFamily="34" charset="0"/>
                <a:cs typeface="Calibri" pitchFamily="34" charset="0"/>
              </a:rPr>
              <a:t>Davranışsal Semptomlar</a:t>
            </a:r>
            <a:r>
              <a:rPr lang="tr-TR" sz="3400" dirty="0">
                <a:solidFill>
                  <a:schemeClr val="accent1">
                    <a:lumMod val="75000"/>
                  </a:schemeClr>
                </a:solidFill>
                <a:latin typeface="Calibri" pitchFamily="34" charset="0"/>
                <a:cs typeface="Calibri" pitchFamily="34" charset="0"/>
              </a:rPr>
              <a:t>:</a:t>
            </a:r>
          </a:p>
          <a:p>
            <a:endParaRPr lang="tr-TR" dirty="0" smtClean="0">
              <a:latin typeface="Calibri" pitchFamily="34" charset="0"/>
              <a:cs typeface="Calibri" pitchFamily="34" charset="0"/>
            </a:endParaRPr>
          </a:p>
          <a:p>
            <a:r>
              <a:rPr lang="tr-TR" dirty="0" smtClean="0">
                <a:latin typeface="Calibri" pitchFamily="34" charset="0"/>
                <a:cs typeface="Calibri" pitchFamily="34" charset="0"/>
              </a:rPr>
              <a:t>Aşın </a:t>
            </a:r>
            <a:r>
              <a:rPr lang="tr-TR" dirty="0">
                <a:latin typeface="Calibri" pitchFamily="34" charset="0"/>
                <a:cs typeface="Calibri" pitchFamily="34" charset="0"/>
              </a:rPr>
              <a:t>temizlenme ihtiyacı veya temizliğini ihmali,</a:t>
            </a:r>
          </a:p>
          <a:p>
            <a:r>
              <a:rPr lang="tr-TR" dirty="0" smtClean="0">
                <a:latin typeface="Calibri" pitchFamily="34" charset="0"/>
                <a:cs typeface="Calibri" pitchFamily="34" charset="0"/>
              </a:rPr>
              <a:t>Daha bebekçe davranışlar geliştirme,</a:t>
            </a:r>
          </a:p>
          <a:p>
            <a:r>
              <a:rPr lang="tr-TR" dirty="0" smtClean="0">
                <a:latin typeface="Calibri" pitchFamily="34" charset="0"/>
                <a:cs typeface="Calibri" pitchFamily="34" charset="0"/>
              </a:rPr>
              <a:t>İnsanlardan </a:t>
            </a:r>
            <a:r>
              <a:rPr lang="tr-TR" dirty="0">
                <a:latin typeface="Calibri" pitchFamily="34" charset="0"/>
                <a:cs typeface="Calibri" pitchFamily="34" charset="0"/>
              </a:rPr>
              <a:t>veya bazı yerlerden </a:t>
            </a:r>
            <a:r>
              <a:rPr lang="tr-TR" dirty="0" smtClean="0">
                <a:latin typeface="Calibri" pitchFamily="34" charset="0"/>
                <a:cs typeface="Calibri" pitchFamily="34" charset="0"/>
              </a:rPr>
              <a:t>korkmak ve </a:t>
            </a:r>
            <a:r>
              <a:rPr lang="tr-TR" dirty="0">
                <a:latin typeface="Calibri" pitchFamily="34" charset="0"/>
                <a:cs typeface="Calibri" pitchFamily="34" charset="0"/>
              </a:rPr>
              <a:t>kaçmak,</a:t>
            </a:r>
          </a:p>
          <a:p>
            <a:r>
              <a:rPr lang="tr-TR" dirty="0" smtClean="0">
                <a:latin typeface="Calibri" pitchFamily="34" charset="0"/>
                <a:cs typeface="Calibri" pitchFamily="34" charset="0"/>
              </a:rPr>
              <a:t>Okul </a:t>
            </a:r>
            <a:r>
              <a:rPr lang="tr-TR" dirty="0">
                <a:latin typeface="Calibri" pitchFamily="34" charset="0"/>
                <a:cs typeface="Calibri" pitchFamily="34" charset="0"/>
              </a:rPr>
              <a:t>ve disiplin problemleri, suça yönelme,</a:t>
            </a:r>
          </a:p>
          <a:p>
            <a:r>
              <a:rPr lang="tr-TR" dirty="0" smtClean="0">
                <a:latin typeface="Calibri" pitchFamily="34" charset="0"/>
                <a:cs typeface="Calibri" pitchFamily="34" charset="0"/>
              </a:rPr>
              <a:t>Madde </a:t>
            </a:r>
            <a:r>
              <a:rPr lang="tr-TR" dirty="0">
                <a:latin typeface="Calibri" pitchFamily="34" charset="0"/>
                <a:cs typeface="Calibri" pitchFamily="34" charset="0"/>
              </a:rPr>
              <a:t>bağımlılığı, kendine zarar, intihar girişimleri,</a:t>
            </a:r>
          </a:p>
          <a:p>
            <a:r>
              <a:rPr lang="tr-TR" dirty="0" smtClean="0">
                <a:latin typeface="Calibri" pitchFamily="34" charset="0"/>
                <a:cs typeface="Calibri" pitchFamily="34" charset="0"/>
              </a:rPr>
              <a:t>Cinsel </a:t>
            </a:r>
            <a:r>
              <a:rPr lang="tr-TR" dirty="0">
                <a:latin typeface="Calibri" pitchFamily="34" charset="0"/>
                <a:cs typeface="Calibri" pitchFamily="34" charset="0"/>
              </a:rPr>
              <a:t>eylemlerin çoğalması ve erken yaşta hamile kalma,</a:t>
            </a:r>
          </a:p>
          <a:p>
            <a:r>
              <a:rPr lang="tr-TR" dirty="0" smtClean="0">
                <a:latin typeface="Calibri" pitchFamily="34" charset="0"/>
                <a:cs typeface="Calibri" pitchFamily="34" charset="0"/>
              </a:rPr>
              <a:t>Yetişkinlerin </a:t>
            </a:r>
            <a:r>
              <a:rPr lang="tr-TR" dirty="0">
                <a:latin typeface="Calibri" pitchFamily="34" charset="0"/>
                <a:cs typeface="Calibri" pitchFamily="34" charset="0"/>
              </a:rPr>
              <a:t>cinsel davranışlarım taklit etmek,</a:t>
            </a:r>
          </a:p>
          <a:p>
            <a:r>
              <a:rPr lang="tr-TR" dirty="0" smtClean="0">
                <a:latin typeface="Calibri" pitchFamily="34" charset="0"/>
                <a:cs typeface="Calibri" pitchFamily="34" charset="0"/>
              </a:rPr>
              <a:t>Kendileri</a:t>
            </a:r>
            <a:r>
              <a:rPr lang="tr-TR" dirty="0">
                <a:latin typeface="Calibri" pitchFamily="34" charset="0"/>
                <a:cs typeface="Calibri" pitchFamily="34" charset="0"/>
              </a:rPr>
              <a:t>, başka çocuklar ve </a:t>
            </a:r>
            <a:r>
              <a:rPr lang="tr-TR" dirty="0" smtClean="0">
                <a:latin typeface="Calibri" pitchFamily="34" charset="0"/>
                <a:cs typeface="Calibri" pitchFamily="34" charset="0"/>
              </a:rPr>
              <a:t>oyuncakları ile </a:t>
            </a:r>
            <a:r>
              <a:rPr lang="tr-TR" dirty="0">
                <a:latin typeface="Calibri" pitchFamily="34" charset="0"/>
                <a:cs typeface="Calibri" pitchFamily="34" charset="0"/>
              </a:rPr>
              <a:t>cinsel </a:t>
            </a:r>
            <a:r>
              <a:rPr lang="tr-TR" dirty="0" smtClean="0">
                <a:latin typeface="Calibri" pitchFamily="34" charset="0"/>
                <a:cs typeface="Calibri" pitchFamily="34" charset="0"/>
              </a:rPr>
              <a:t>içerikli oyunlar </a:t>
            </a:r>
            <a:r>
              <a:rPr lang="tr-TR" dirty="0">
                <a:latin typeface="Calibri" pitchFamily="34" charset="0"/>
                <a:cs typeface="Calibri" pitchFamily="34" charset="0"/>
              </a:rPr>
              <a:t>oynamak,</a:t>
            </a:r>
          </a:p>
        </p:txBody>
      </p:sp>
      <p:sp>
        <p:nvSpPr>
          <p:cNvPr id="4" name="3 Slayt Numarası Yer Tutucusu"/>
          <p:cNvSpPr>
            <a:spLocks noGrp="1"/>
          </p:cNvSpPr>
          <p:nvPr>
            <p:ph type="sldNum" sz="quarter" idx="12"/>
          </p:nvPr>
        </p:nvSpPr>
        <p:spPr/>
        <p:txBody>
          <a:bodyPr/>
          <a:lstStyle/>
          <a:p>
            <a:fld id="{DDFF2563-9677-4CA2-9625-21C4E4B88632}" type="slidenum">
              <a:rPr lang="tr-TR" smtClean="0"/>
              <a:pPr/>
              <a:t>52</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23984215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Neler yapılmalıdır </a:t>
            </a:r>
            <a:endParaRPr lang="tr-TR" dirty="0"/>
          </a:p>
        </p:txBody>
      </p:sp>
      <p:sp>
        <p:nvSpPr>
          <p:cNvPr id="3" name="İçerik Yer Tutucusu 2"/>
          <p:cNvSpPr>
            <a:spLocks noGrp="1"/>
          </p:cNvSpPr>
          <p:nvPr>
            <p:ph idx="1"/>
          </p:nvPr>
        </p:nvSpPr>
        <p:spPr/>
        <p:txBody>
          <a:bodyPr>
            <a:normAutofit/>
          </a:bodyPr>
          <a:lstStyle/>
          <a:p>
            <a:endParaRPr lang="tr-TR" sz="2000" dirty="0" smtClean="0">
              <a:solidFill>
                <a:schemeClr val="tx1"/>
              </a:solidFill>
              <a:latin typeface="Calibri" pitchFamily="34" charset="0"/>
              <a:cs typeface="Calibri" pitchFamily="34" charset="0"/>
            </a:endParaRPr>
          </a:p>
          <a:p>
            <a:r>
              <a:rPr lang="tr-TR" sz="2000" dirty="0" smtClean="0">
                <a:solidFill>
                  <a:schemeClr val="tx1"/>
                </a:solidFill>
                <a:latin typeface="Calibri" pitchFamily="34" charset="0"/>
                <a:cs typeface="Calibri" pitchFamily="34" charset="0"/>
              </a:rPr>
              <a:t>Yabancılar </a:t>
            </a:r>
            <a:r>
              <a:rPr lang="tr-TR" sz="2000" dirty="0">
                <a:solidFill>
                  <a:schemeClr val="tx1"/>
                </a:solidFill>
                <a:latin typeface="Calibri" pitchFamily="34" charset="0"/>
                <a:cs typeface="Calibri" pitchFamily="34" charset="0"/>
              </a:rPr>
              <a:t>konusunda çocuklar eğitilmelidir. Çocuk yabancı birisinin verdiği hediyeyi türü </a:t>
            </a:r>
            <a:r>
              <a:rPr lang="tr-TR" sz="2000" dirty="0" smtClean="0">
                <a:solidFill>
                  <a:schemeClr val="tx1"/>
                </a:solidFill>
                <a:latin typeface="Calibri" pitchFamily="34" charset="0"/>
                <a:cs typeface="Calibri" pitchFamily="34" charset="0"/>
              </a:rPr>
              <a:t>ne </a:t>
            </a:r>
            <a:r>
              <a:rPr lang="tr-TR" sz="2000" dirty="0">
                <a:solidFill>
                  <a:schemeClr val="tx1"/>
                </a:solidFill>
                <a:latin typeface="Calibri" pitchFamily="34" charset="0"/>
                <a:cs typeface="Calibri" pitchFamily="34" charset="0"/>
              </a:rPr>
              <a:t>olursa olsun kabul etmemesi, ille de kabul etmek istiyorsa mutlaka anne babasına sorması </a:t>
            </a:r>
            <a:r>
              <a:rPr lang="tr-TR" sz="2000" dirty="0" smtClean="0">
                <a:solidFill>
                  <a:schemeClr val="tx1"/>
                </a:solidFill>
                <a:latin typeface="Calibri" pitchFamily="34" charset="0"/>
                <a:cs typeface="Calibri" pitchFamily="34" charset="0"/>
              </a:rPr>
              <a:t>öğretilmelidir</a:t>
            </a:r>
            <a:r>
              <a:rPr lang="tr-TR" sz="2000" dirty="0">
                <a:solidFill>
                  <a:schemeClr val="tx1"/>
                </a:solidFill>
                <a:latin typeface="Calibri" pitchFamily="34" charset="0"/>
                <a:cs typeface="Calibri" pitchFamily="34" charset="0"/>
              </a:rPr>
              <a:t>.</a:t>
            </a:r>
          </a:p>
          <a:p>
            <a:pPr algn="just"/>
            <a:r>
              <a:rPr lang="tr-TR" sz="2000" dirty="0" smtClean="0">
                <a:solidFill>
                  <a:schemeClr val="tx1"/>
                </a:solidFill>
                <a:latin typeface="Calibri" pitchFamily="34" charset="0"/>
                <a:cs typeface="Calibri" pitchFamily="34" charset="0"/>
              </a:rPr>
              <a:t>Anlatımlar küçük örneklerle yapılabilir. </a:t>
            </a:r>
            <a:r>
              <a:rPr lang="tr-TR" sz="2000" dirty="0">
                <a:solidFill>
                  <a:schemeClr val="tx1"/>
                </a:solidFill>
                <a:latin typeface="Calibri" pitchFamily="34" charset="0"/>
                <a:cs typeface="Calibri" pitchFamily="34" charset="0"/>
              </a:rPr>
              <a:t>Şöyle </a:t>
            </a:r>
            <a:r>
              <a:rPr lang="tr-TR" sz="2000" dirty="0" smtClean="0">
                <a:solidFill>
                  <a:schemeClr val="tx1"/>
                </a:solidFill>
                <a:latin typeface="Calibri" pitchFamily="34" charset="0"/>
                <a:cs typeface="Calibri" pitchFamily="34" charset="0"/>
              </a:rPr>
              <a:t>şöyle </a:t>
            </a:r>
            <a:r>
              <a:rPr lang="tr-TR" sz="2000" dirty="0">
                <a:solidFill>
                  <a:schemeClr val="tx1"/>
                </a:solidFill>
                <a:latin typeface="Calibri" pitchFamily="34" charset="0"/>
                <a:cs typeface="Calibri" pitchFamily="34" charset="0"/>
              </a:rPr>
              <a:t>olursa </a:t>
            </a:r>
            <a:r>
              <a:rPr lang="tr-TR" sz="2000" dirty="0" smtClean="0">
                <a:solidFill>
                  <a:schemeClr val="tx1"/>
                </a:solidFill>
                <a:latin typeface="Calibri" pitchFamily="34" charset="0"/>
                <a:cs typeface="Calibri" pitchFamily="34" charset="0"/>
              </a:rPr>
              <a:t>ne yaparsın </a:t>
            </a:r>
            <a:r>
              <a:rPr lang="tr-TR" sz="2000" dirty="0">
                <a:solidFill>
                  <a:schemeClr val="tx1"/>
                </a:solidFill>
                <a:latin typeface="Calibri" pitchFamily="34" charset="0"/>
                <a:cs typeface="Calibri" pitchFamily="34" charset="0"/>
              </a:rPr>
              <a:t>gibi sorular hem çocuğun mevcut </a:t>
            </a:r>
            <a:r>
              <a:rPr lang="tr-TR" sz="2000" dirty="0" smtClean="0">
                <a:solidFill>
                  <a:schemeClr val="tx1"/>
                </a:solidFill>
                <a:latin typeface="Calibri" pitchFamily="34" charset="0"/>
                <a:cs typeface="Calibri" pitchFamily="34" charset="0"/>
              </a:rPr>
              <a:t>bilgilerini </a:t>
            </a:r>
            <a:r>
              <a:rPr lang="tr-TR" sz="2000" dirty="0">
                <a:solidFill>
                  <a:schemeClr val="tx1"/>
                </a:solidFill>
                <a:latin typeface="Calibri" pitchFamily="34" charset="0"/>
                <a:cs typeface="Calibri" pitchFamily="34" charset="0"/>
              </a:rPr>
              <a:t>test eder hem de daha iyi kavramasını sağlar</a:t>
            </a:r>
            <a:r>
              <a:rPr lang="tr-TR" sz="2000" dirty="0" smtClean="0">
                <a:solidFill>
                  <a:schemeClr val="tx1"/>
                </a:solidFill>
                <a:latin typeface="Calibri" pitchFamily="34" charset="0"/>
                <a:cs typeface="Calibri" pitchFamily="34" charset="0"/>
              </a:rPr>
              <a:t>.</a:t>
            </a:r>
            <a:endParaRPr lang="tr-TR" sz="2000" dirty="0">
              <a:solidFill>
                <a:schemeClr val="tx1"/>
              </a:solidFill>
              <a:latin typeface="Calibri" pitchFamily="34" charset="0"/>
              <a:cs typeface="Calibri" pitchFamily="34" charset="0"/>
            </a:endParaRPr>
          </a:p>
        </p:txBody>
      </p:sp>
      <p:pic>
        <p:nvPicPr>
          <p:cNvPr id="4" name="3 Resim" descr="19370.jpg"/>
          <p:cNvPicPr>
            <a:picLocks noChangeAspect="1"/>
          </p:cNvPicPr>
          <p:nvPr/>
        </p:nvPicPr>
        <p:blipFill>
          <a:blip r:embed="rId2" cstate="print"/>
          <a:stretch>
            <a:fillRect/>
          </a:stretch>
        </p:blipFill>
        <p:spPr>
          <a:xfrm>
            <a:off x="3851920" y="3861048"/>
            <a:ext cx="4514867" cy="2708920"/>
          </a:xfrm>
          <a:prstGeom prst="ellipse">
            <a:avLst/>
          </a:prstGeom>
          <a:ln>
            <a:noFill/>
          </a:ln>
          <a:effectLst>
            <a:softEdge rad="112500"/>
          </a:effectLst>
        </p:spPr>
      </p:pic>
      <p:sp>
        <p:nvSpPr>
          <p:cNvPr id="5" name="4 Slayt Numarası Yer Tutucusu"/>
          <p:cNvSpPr>
            <a:spLocks noGrp="1"/>
          </p:cNvSpPr>
          <p:nvPr>
            <p:ph type="sldNum" sz="quarter" idx="12"/>
          </p:nvPr>
        </p:nvSpPr>
        <p:spPr/>
        <p:txBody>
          <a:bodyPr/>
          <a:lstStyle/>
          <a:p>
            <a:fld id="{DDFF2563-9677-4CA2-9625-21C4E4B88632}" type="slidenum">
              <a:rPr lang="tr-TR" smtClean="0"/>
              <a:pPr/>
              <a:t>53</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35050898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82639"/>
            <a:ext cx="4114800" cy="5591897"/>
          </a:xfrm>
        </p:spPr>
        <p:txBody>
          <a:bodyPr>
            <a:normAutofit/>
          </a:bodyPr>
          <a:lstStyle/>
          <a:p>
            <a:pPr algn="just"/>
            <a:r>
              <a:rPr lang="tr-TR" sz="2000" dirty="0">
                <a:latin typeface="Calibri" pitchFamily="34" charset="0"/>
                <a:cs typeface="Calibri" pitchFamily="34" charset="0"/>
              </a:rPr>
              <a:t>Cinsel yönden kötüye kullanıma ya da kendisine zorla dokunmaya kalkışan, bir yere götürmeye çalışan birisi ile karşılaştıklarında "yüksek sesle bağırmaları" öğretilmelidir</a:t>
            </a:r>
            <a:r>
              <a:rPr lang="tr-TR" sz="2000" dirty="0" smtClean="0">
                <a:latin typeface="Calibri" pitchFamily="34" charset="0"/>
                <a:cs typeface="Calibri" pitchFamily="34" charset="0"/>
              </a:rPr>
              <a:t>.</a:t>
            </a:r>
          </a:p>
          <a:p>
            <a:pPr algn="just">
              <a:buNone/>
            </a:pPr>
            <a:endParaRPr lang="tr-TR" sz="2000" dirty="0">
              <a:latin typeface="Calibri" pitchFamily="34" charset="0"/>
              <a:cs typeface="Calibri" pitchFamily="34" charset="0"/>
            </a:endParaRPr>
          </a:p>
          <a:p>
            <a:pPr algn="just"/>
            <a:r>
              <a:rPr lang="tr-TR" sz="2000" dirty="0" smtClean="0">
                <a:latin typeface="Calibri" pitchFamily="34" charset="0"/>
                <a:cs typeface="Calibri" pitchFamily="34" charset="0"/>
              </a:rPr>
              <a:t>Sözel </a:t>
            </a:r>
            <a:r>
              <a:rPr lang="tr-TR" sz="2000" dirty="0">
                <a:latin typeface="Calibri" pitchFamily="34" charset="0"/>
                <a:cs typeface="Calibri" pitchFamily="34" charset="0"/>
              </a:rPr>
              <a:t>yerleri yaralandığı ya da hastalandığında yalnız doktorların veya ana babalarının dokunabileceği öğretilmelidir</a:t>
            </a:r>
            <a:r>
              <a:rPr lang="tr-TR" sz="2000" dirty="0" smtClean="0">
                <a:latin typeface="Calibri" pitchFamily="34" charset="0"/>
                <a:cs typeface="Calibri" pitchFamily="34" charset="0"/>
              </a:rPr>
              <a:t>.</a:t>
            </a:r>
            <a:endParaRPr lang="tr-TR" sz="2000" dirty="0">
              <a:latin typeface="Calibri" pitchFamily="34" charset="0"/>
              <a:cs typeface="Calibri"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3212976"/>
            <a:ext cx="3240360" cy="3398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Slayt Numarası Yer Tutucusu"/>
          <p:cNvSpPr>
            <a:spLocks noGrp="1"/>
          </p:cNvSpPr>
          <p:nvPr>
            <p:ph type="sldNum" sz="quarter" idx="12"/>
          </p:nvPr>
        </p:nvSpPr>
        <p:spPr/>
        <p:txBody>
          <a:bodyPr/>
          <a:lstStyle/>
          <a:p>
            <a:fld id="{DDFF2563-9677-4CA2-9625-21C4E4B88632}" type="slidenum">
              <a:rPr lang="tr-TR" smtClean="0"/>
              <a:pPr/>
              <a:t>54</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35817468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692696"/>
            <a:ext cx="4258816" cy="5472608"/>
          </a:xfrm>
        </p:spPr>
        <p:txBody>
          <a:bodyPr>
            <a:noAutofit/>
          </a:bodyPr>
          <a:lstStyle/>
          <a:p>
            <a:r>
              <a:rPr lang="tr-TR" sz="1800" dirty="0">
                <a:latin typeface="Calibri" pitchFamily="34" charset="0"/>
                <a:cs typeface="Calibri" pitchFamily="34" charset="0"/>
              </a:rPr>
              <a:t>Başka ya da yabancı birisinin böyle bir istekte bulunması halinde derhal oradan uzaklaşması, ailesine haber vermesi öğretilmelidir</a:t>
            </a:r>
            <a:r>
              <a:rPr lang="tr-TR" sz="1800" dirty="0" smtClean="0">
                <a:latin typeface="Calibri" pitchFamily="34" charset="0"/>
                <a:cs typeface="Calibri" pitchFamily="34" charset="0"/>
              </a:rPr>
              <a:t>.</a:t>
            </a:r>
          </a:p>
          <a:p>
            <a:endParaRPr lang="tr-TR" sz="1800" dirty="0">
              <a:latin typeface="Calibri" pitchFamily="34" charset="0"/>
              <a:cs typeface="Calibri" pitchFamily="34" charset="0"/>
            </a:endParaRPr>
          </a:p>
          <a:p>
            <a:pPr algn="just"/>
            <a:r>
              <a:rPr lang="tr-TR" sz="1800" dirty="0">
                <a:latin typeface="Calibri" pitchFamily="34" charset="0"/>
                <a:cs typeface="Calibri" pitchFamily="34" charset="0"/>
              </a:rPr>
              <a:t>Çocuklara kaybolma eğitimi verilmelidir</a:t>
            </a:r>
            <a:r>
              <a:rPr lang="tr-TR" sz="1800" dirty="0" smtClean="0">
                <a:latin typeface="Calibri" pitchFamily="34" charset="0"/>
                <a:cs typeface="Calibri" pitchFamily="34" charset="0"/>
              </a:rPr>
              <a:t>.</a:t>
            </a:r>
          </a:p>
          <a:p>
            <a:endParaRPr lang="tr-TR" sz="1800" dirty="0">
              <a:latin typeface="Calibri" pitchFamily="34" charset="0"/>
              <a:cs typeface="Calibri" pitchFamily="34" charset="0"/>
            </a:endParaRPr>
          </a:p>
          <a:p>
            <a:r>
              <a:rPr lang="tr-TR" sz="1800" dirty="0">
                <a:latin typeface="Calibri" pitchFamily="34" charset="0"/>
                <a:cs typeface="Calibri" pitchFamily="34" charset="0"/>
              </a:rPr>
              <a:t>Herhangi bir yerde kaybolduğunda, yolunu şaşırdığında neler yapması gerektiğini öğretin</a:t>
            </a:r>
            <a:r>
              <a:rPr lang="tr-TR" sz="1800" dirty="0" smtClean="0">
                <a:latin typeface="Calibri" pitchFamily="34" charset="0"/>
                <a:cs typeface="Calibri" pitchFamily="34" charset="0"/>
              </a:rPr>
              <a:t>.</a:t>
            </a:r>
          </a:p>
          <a:p>
            <a:endParaRPr lang="tr-TR" sz="1800" dirty="0">
              <a:latin typeface="Calibri" pitchFamily="34" charset="0"/>
              <a:cs typeface="Calibri" pitchFamily="34" charset="0"/>
            </a:endParaRPr>
          </a:p>
          <a:p>
            <a:r>
              <a:rPr lang="tr-TR" sz="1800" dirty="0">
                <a:latin typeface="Calibri" pitchFamily="34" charset="0"/>
                <a:cs typeface="Calibri" pitchFamily="34" charset="0"/>
              </a:rPr>
              <a:t>Kimlerden yardım alabileceğini öğretin. Sizin evinizin telefon numaralarım ezbere öğretin. </a:t>
            </a:r>
            <a:r>
              <a:rPr lang="tr-TR" sz="1800" dirty="0" smtClean="0">
                <a:latin typeface="Calibri" pitchFamily="34" charset="0"/>
                <a:cs typeface="Calibri" pitchFamily="34" charset="0"/>
              </a:rPr>
              <a:t>Polis, zabıta</a:t>
            </a:r>
            <a:r>
              <a:rPr lang="tr-TR" sz="1800" dirty="0">
                <a:latin typeface="Calibri" pitchFamily="34" charset="0"/>
                <a:cs typeface="Calibri" pitchFamily="34" charset="0"/>
              </a:rPr>
              <a:t>, jandarma, resmi kurumlar.</a:t>
            </a:r>
          </a:p>
          <a:p>
            <a:endParaRPr lang="tr-TR" sz="1800" dirty="0">
              <a:latin typeface="Calibri" pitchFamily="34" charset="0"/>
              <a:cs typeface="Calibri"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5087" y="1372806"/>
            <a:ext cx="3361556" cy="4248150"/>
          </a:xfrm>
          <a:prstGeom prst="rect">
            <a:avLst/>
          </a:prstGeom>
        </p:spPr>
      </p:pic>
      <p:sp>
        <p:nvSpPr>
          <p:cNvPr id="5" name="4 Slayt Numarası Yer Tutucusu"/>
          <p:cNvSpPr>
            <a:spLocks noGrp="1"/>
          </p:cNvSpPr>
          <p:nvPr>
            <p:ph type="sldNum" sz="quarter" idx="15"/>
          </p:nvPr>
        </p:nvSpPr>
        <p:spPr/>
        <p:txBody>
          <a:bodyPr/>
          <a:lstStyle/>
          <a:p>
            <a:fld id="{DDFF2563-9677-4CA2-9625-21C4E4B88632}" type="slidenum">
              <a:rPr lang="tr-TR" smtClean="0"/>
              <a:pPr/>
              <a:t>55</a:t>
            </a:fld>
            <a:endParaRPr lang="tr-TR"/>
          </a:p>
        </p:txBody>
      </p:sp>
      <p:sp>
        <p:nvSpPr>
          <p:cNvPr id="6" name="5 Altbilgi Yer Tutucusu"/>
          <p:cNvSpPr>
            <a:spLocks noGrp="1"/>
          </p:cNvSpPr>
          <p:nvPr>
            <p:ph type="ftr" sz="quarter" idx="16"/>
          </p:nvPr>
        </p:nvSpPr>
        <p:spPr/>
        <p:txBody>
          <a:bodyPr/>
          <a:lstStyle/>
          <a:p>
            <a:r>
              <a:rPr lang="tr-TR" smtClean="0"/>
              <a:t>Psk.Dan.Nida ÖZALP</a:t>
            </a:r>
            <a:endParaRPr lang="tr-TR"/>
          </a:p>
        </p:txBody>
      </p:sp>
    </p:spTree>
    <p:extLst>
      <p:ext uri="{BB962C8B-B14F-4D97-AF65-F5344CB8AC3E}">
        <p14:creationId xmlns:p14="http://schemas.microsoft.com/office/powerpoint/2010/main" val="16646410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887105"/>
            <a:ext cx="7467600" cy="5586848"/>
          </a:xfrm>
        </p:spPr>
        <p:txBody>
          <a:bodyPr>
            <a:normAutofit/>
          </a:bodyPr>
          <a:lstStyle/>
          <a:p>
            <a:pPr marL="0" indent="0">
              <a:buNone/>
            </a:pPr>
            <a:endParaRPr lang="tr-TR" sz="2000" dirty="0" smtClean="0"/>
          </a:p>
          <a:p>
            <a:pPr marL="0" indent="0">
              <a:buNone/>
            </a:pPr>
            <a:r>
              <a:rPr lang="tr-TR" sz="2000" dirty="0" smtClean="0"/>
              <a:t>Bizler </a:t>
            </a:r>
            <a:r>
              <a:rPr lang="tr-TR" sz="2000" dirty="0"/>
              <a:t>çocuklarımıza;</a:t>
            </a:r>
          </a:p>
          <a:p>
            <a:endParaRPr lang="tr-TR" sz="2000" dirty="0" smtClean="0"/>
          </a:p>
          <a:p>
            <a:r>
              <a:rPr lang="tr-TR" sz="2000" dirty="0" smtClean="0"/>
              <a:t>İyi dokunma </a:t>
            </a:r>
            <a:r>
              <a:rPr lang="tr-TR" sz="2000" dirty="0"/>
              <a:t>ile kötü dokunmayı ayırt etmeyi</a:t>
            </a:r>
          </a:p>
          <a:p>
            <a:r>
              <a:rPr lang="tr-TR" sz="2000" dirty="0" smtClean="0"/>
              <a:t>İstemediği </a:t>
            </a:r>
            <a:r>
              <a:rPr lang="tr-TR" sz="2000" dirty="0"/>
              <a:t>bir durumda “HAYIR” diyebilmeyi</a:t>
            </a:r>
          </a:p>
          <a:p>
            <a:r>
              <a:rPr lang="tr-TR" sz="2000" dirty="0" smtClean="0"/>
              <a:t>Kişisel </a:t>
            </a:r>
            <a:r>
              <a:rPr lang="tr-TR" sz="2000" dirty="0"/>
              <a:t>alanlarını bilmeyi ve korumayı</a:t>
            </a:r>
          </a:p>
          <a:p>
            <a:r>
              <a:rPr lang="tr-TR" sz="2000" dirty="0" smtClean="0"/>
              <a:t>Sorunlarla </a:t>
            </a:r>
            <a:r>
              <a:rPr lang="tr-TR" sz="2000" dirty="0"/>
              <a:t>baş edebilmeyi .</a:t>
            </a:r>
          </a:p>
          <a:p>
            <a:r>
              <a:rPr lang="tr-TR" sz="2000" dirty="0" smtClean="0"/>
              <a:t>Haklanın </a:t>
            </a:r>
            <a:r>
              <a:rPr lang="tr-TR" sz="2000" dirty="0"/>
              <a:t>bilip savunabilmeyi</a:t>
            </a:r>
          </a:p>
          <a:p>
            <a:r>
              <a:rPr lang="tr-TR" sz="2000" dirty="0" smtClean="0"/>
              <a:t>Kendini </a:t>
            </a:r>
            <a:r>
              <a:rPr lang="tr-TR" sz="2000" dirty="0"/>
              <a:t>ifade etmeyi</a:t>
            </a:r>
          </a:p>
          <a:p>
            <a:r>
              <a:rPr lang="tr-TR" sz="2000" dirty="0" smtClean="0"/>
              <a:t>Kendini </a:t>
            </a:r>
            <a:r>
              <a:rPr lang="tr-TR" sz="2000" dirty="0"/>
              <a:t>güvende hissetmediğinde yardım alması gerektiğini öğretmeliyiz.</a:t>
            </a:r>
          </a:p>
        </p:txBody>
      </p:sp>
      <p:sp>
        <p:nvSpPr>
          <p:cNvPr id="4" name="3 Slayt Numarası Yer Tutucusu"/>
          <p:cNvSpPr>
            <a:spLocks noGrp="1"/>
          </p:cNvSpPr>
          <p:nvPr>
            <p:ph type="sldNum" sz="quarter" idx="15"/>
          </p:nvPr>
        </p:nvSpPr>
        <p:spPr/>
        <p:txBody>
          <a:bodyPr/>
          <a:lstStyle/>
          <a:p>
            <a:fld id="{DDFF2563-9677-4CA2-9625-21C4E4B88632}" type="slidenum">
              <a:rPr lang="tr-TR" smtClean="0"/>
              <a:pPr/>
              <a:t>56</a:t>
            </a:fld>
            <a:endParaRPr lang="tr-TR"/>
          </a:p>
        </p:txBody>
      </p:sp>
      <p:sp>
        <p:nvSpPr>
          <p:cNvPr id="5" name="4 Altbilgi Yer Tutucusu"/>
          <p:cNvSpPr>
            <a:spLocks noGrp="1"/>
          </p:cNvSpPr>
          <p:nvPr>
            <p:ph type="ftr" sz="quarter" idx="16"/>
          </p:nvPr>
        </p:nvSpPr>
        <p:spPr/>
        <p:txBody>
          <a:bodyPr/>
          <a:lstStyle/>
          <a:p>
            <a:r>
              <a:rPr lang="tr-TR" smtClean="0"/>
              <a:t>Psk.Dan.Nida ÖZALP</a:t>
            </a:r>
            <a:endParaRPr lang="tr-TR"/>
          </a:p>
        </p:txBody>
      </p:sp>
    </p:spTree>
    <p:extLst>
      <p:ext uri="{BB962C8B-B14F-4D97-AF65-F5344CB8AC3E}">
        <p14:creationId xmlns:p14="http://schemas.microsoft.com/office/powerpoint/2010/main" val="25827128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692696"/>
            <a:ext cx="7467600" cy="5544616"/>
          </a:xfrm>
        </p:spPr>
        <p:txBody>
          <a:bodyPr/>
          <a:lstStyle/>
          <a:p>
            <a:pPr marL="0" indent="0" algn="ctr">
              <a:buNone/>
            </a:pPr>
            <a:r>
              <a:rPr lang="tr-TR" dirty="0" smtClean="0"/>
              <a:t>	</a:t>
            </a:r>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a:buFont typeface="Wingdings" panose="05000000000000000000" pitchFamily="2" charset="2"/>
              <a:buChar char="Ø"/>
            </a:pPr>
            <a:r>
              <a:rPr lang="tr-TR" dirty="0" smtClean="0"/>
              <a:t>Çocuklarınıza </a:t>
            </a:r>
            <a:r>
              <a:rPr lang="tr-TR" dirty="0"/>
              <a:t>size güvenmelerini öğretin. Sevgi gösterin.</a:t>
            </a:r>
          </a:p>
          <a:p>
            <a:pPr>
              <a:buFont typeface="Wingdings" panose="05000000000000000000" pitchFamily="2" charset="2"/>
              <a:buChar char="Ø"/>
            </a:pPr>
            <a:endParaRPr lang="tr-TR" dirty="0" smtClean="0"/>
          </a:p>
          <a:p>
            <a:pPr>
              <a:buFont typeface="Wingdings" panose="05000000000000000000" pitchFamily="2" charset="2"/>
              <a:buChar char="Ø"/>
            </a:pPr>
            <a:r>
              <a:rPr lang="tr-TR" dirty="0" smtClean="0"/>
              <a:t>Sevgi </a:t>
            </a:r>
            <a:r>
              <a:rPr lang="tr-TR" dirty="0"/>
              <a:t>gören çocuklar en güvenli yerin aile olduğunu bilir.</a:t>
            </a: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9838" y="476673"/>
            <a:ext cx="6662737"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Slayt Numarası Yer Tutucusu"/>
          <p:cNvSpPr>
            <a:spLocks noGrp="1"/>
          </p:cNvSpPr>
          <p:nvPr>
            <p:ph type="sldNum" sz="quarter" idx="15"/>
          </p:nvPr>
        </p:nvSpPr>
        <p:spPr/>
        <p:txBody>
          <a:bodyPr/>
          <a:lstStyle/>
          <a:p>
            <a:fld id="{DDFF2563-9677-4CA2-9625-21C4E4B88632}" type="slidenum">
              <a:rPr lang="tr-TR" smtClean="0"/>
              <a:pPr/>
              <a:t>57</a:t>
            </a:fld>
            <a:endParaRPr lang="tr-TR"/>
          </a:p>
        </p:txBody>
      </p:sp>
      <p:sp>
        <p:nvSpPr>
          <p:cNvPr id="5" name="4 Altbilgi Yer Tutucusu"/>
          <p:cNvSpPr>
            <a:spLocks noGrp="1"/>
          </p:cNvSpPr>
          <p:nvPr>
            <p:ph type="ftr" sz="quarter" idx="16"/>
          </p:nvPr>
        </p:nvSpPr>
        <p:spPr/>
        <p:txBody>
          <a:bodyPr/>
          <a:lstStyle/>
          <a:p>
            <a:r>
              <a:rPr lang="tr-TR" smtClean="0"/>
              <a:t>Psk.Dan.Nida ÖZALP</a:t>
            </a:r>
            <a:endParaRPr lang="tr-TR"/>
          </a:p>
        </p:txBody>
      </p:sp>
    </p:spTree>
    <p:extLst>
      <p:ext uri="{BB962C8B-B14F-4D97-AF65-F5344CB8AC3E}">
        <p14:creationId xmlns:p14="http://schemas.microsoft.com/office/powerpoint/2010/main" val="25892258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332656"/>
            <a:ext cx="7467600" cy="6141296"/>
          </a:xfrm>
        </p:spPr>
        <p:txBody>
          <a:bodyPr>
            <a:noAutofit/>
          </a:bodyPr>
          <a:lstStyle/>
          <a:p>
            <a:pPr marL="0" indent="0">
              <a:buNone/>
            </a:pPr>
            <a:r>
              <a:rPr lang="tr-TR" sz="1800" b="1" i="1" dirty="0">
                <a:solidFill>
                  <a:schemeClr val="accent1">
                    <a:lumMod val="75000"/>
                  </a:schemeClr>
                </a:solidFill>
                <a:latin typeface="Calibri" pitchFamily="34" charset="0"/>
                <a:cs typeface="Calibri" pitchFamily="34" charset="0"/>
              </a:rPr>
              <a:t>Rehber Öğretmen Ne Yapmalıdır?</a:t>
            </a:r>
          </a:p>
          <a:p>
            <a:endParaRPr lang="tr-TR" sz="1600" dirty="0">
              <a:latin typeface="Calibri" pitchFamily="34" charset="0"/>
              <a:cs typeface="Calibri" pitchFamily="34" charset="0"/>
            </a:endParaRPr>
          </a:p>
          <a:p>
            <a:r>
              <a:rPr lang="tr-TR" sz="1600" dirty="0" smtClean="0">
                <a:latin typeface="Calibri" pitchFamily="34" charset="0"/>
                <a:cs typeface="Calibri" pitchFamily="34" charset="0"/>
              </a:rPr>
              <a:t>Rehber </a:t>
            </a:r>
            <a:r>
              <a:rPr lang="tr-TR" sz="1600" dirty="0">
                <a:latin typeface="Calibri" pitchFamily="34" charset="0"/>
                <a:cs typeface="Calibri" pitchFamily="34" charset="0"/>
              </a:rPr>
              <a:t>öğretmen ilk görüşmede çocuğa saygı duyduğunu, onu olduğu gibi kabul ettiğini göstererek bir güven ortamı yaratmalıdır.</a:t>
            </a:r>
          </a:p>
          <a:p>
            <a:r>
              <a:rPr lang="tr-TR" sz="1600" dirty="0" smtClean="0">
                <a:latin typeface="Calibri" pitchFamily="34" charset="0"/>
                <a:cs typeface="Calibri" pitchFamily="34" charset="0"/>
              </a:rPr>
              <a:t>Çocuğun </a:t>
            </a:r>
            <a:r>
              <a:rPr lang="tr-TR" sz="1600" dirty="0">
                <a:latin typeface="Calibri" pitchFamily="34" charset="0"/>
                <a:cs typeface="Calibri" pitchFamily="34" charset="0"/>
              </a:rPr>
              <a:t>kendini suçlu hissetmesine engel olacak ve özgüvenini artıracak tepkiler verir.</a:t>
            </a:r>
          </a:p>
          <a:p>
            <a:r>
              <a:rPr lang="tr-TR" sz="1600" dirty="0" smtClean="0">
                <a:latin typeface="Calibri" pitchFamily="34" charset="0"/>
                <a:cs typeface="Calibri" pitchFamily="34" charset="0"/>
              </a:rPr>
              <a:t>Mağdur </a:t>
            </a:r>
            <a:r>
              <a:rPr lang="tr-TR" sz="1600" dirty="0">
                <a:latin typeface="Calibri" pitchFamily="34" charset="0"/>
                <a:cs typeface="Calibri" pitchFamily="34" charset="0"/>
              </a:rPr>
              <a:t>ve istismar davranışında bulunan kişiler ile onların aileleriyle mümkünse sadece</a:t>
            </a:r>
          </a:p>
          <a:p>
            <a:r>
              <a:rPr lang="tr-TR" sz="1600" dirty="0">
                <a:latin typeface="Calibri" pitchFamily="34" charset="0"/>
                <a:cs typeface="Calibri" pitchFamily="34" charset="0"/>
              </a:rPr>
              <a:t>R</a:t>
            </a:r>
            <a:r>
              <a:rPr lang="tr-TR" sz="1600" dirty="0" smtClean="0">
                <a:latin typeface="Calibri" pitchFamily="34" charset="0"/>
                <a:cs typeface="Calibri" pitchFamily="34" charset="0"/>
              </a:rPr>
              <a:t>ehber </a:t>
            </a:r>
            <a:r>
              <a:rPr lang="tr-TR" sz="1600" dirty="0">
                <a:latin typeface="Calibri" pitchFamily="34" charset="0"/>
                <a:cs typeface="Calibri" pitchFamily="34" charset="0"/>
              </a:rPr>
              <a:t>öğretmenin görüşmesi, diğer görevlilerin . ise sorumlulukları çerçevesinde rehber öğretmenden bilgi edinebilmeleri sağlanmalıdır. :</a:t>
            </a:r>
          </a:p>
          <a:p>
            <a:r>
              <a:rPr lang="tr-TR" sz="1600" dirty="0" smtClean="0">
                <a:latin typeface="Calibri" pitchFamily="34" charset="0"/>
                <a:cs typeface="Calibri" pitchFamily="34" charset="0"/>
              </a:rPr>
              <a:t>Mağdur </a:t>
            </a:r>
            <a:r>
              <a:rPr lang="tr-TR" sz="1600" dirty="0">
                <a:latin typeface="Calibri" pitchFamily="34" charset="0"/>
                <a:cs typeface="Calibri" pitchFamily="34" charset="0"/>
              </a:rPr>
              <a:t>ve fiili işleyenlerin sağaltımında mutlaka uzman bir kişiden psikolojik destek alınması gerekmektedir.</a:t>
            </a:r>
          </a:p>
          <a:p>
            <a:r>
              <a:rPr lang="tr-TR" sz="1600" dirty="0" smtClean="0">
                <a:latin typeface="Calibri" pitchFamily="34" charset="0"/>
                <a:cs typeface="Calibri" pitchFamily="34" charset="0"/>
              </a:rPr>
              <a:t>Bunların </a:t>
            </a:r>
            <a:r>
              <a:rPr lang="tr-TR" sz="1600" dirty="0">
                <a:latin typeface="Calibri" pitchFamily="34" charset="0"/>
                <a:cs typeface="Calibri" pitchFamily="34" charset="0"/>
              </a:rPr>
              <a:t>dışında rehber öğretmenlerin, bulundukları okullarda görev yapan öğretmen, okul yöneticileri ve ailelere yönelik olarak istismarı önleyici çalışmalar yapınası bir zorunluluktur.</a:t>
            </a:r>
          </a:p>
          <a:p>
            <a:r>
              <a:rPr lang="tr-TR" sz="1600" dirty="0" smtClean="0">
                <a:latin typeface="Calibri" pitchFamily="34" charset="0"/>
                <a:cs typeface="Calibri" pitchFamily="34" charset="0"/>
              </a:rPr>
              <a:t>Seminerler rehber </a:t>
            </a:r>
            <a:r>
              <a:rPr lang="tr-TR" sz="1600" dirty="0">
                <a:latin typeface="Calibri" pitchFamily="34" charset="0"/>
                <a:cs typeface="Calibri" pitchFamily="34" charset="0"/>
              </a:rPr>
              <a:t>öğretmenler tarafından verileceği gibi alanında uzman kişiler okula davet edilerek de gerçekleştirilebilir</a:t>
            </a:r>
          </a:p>
          <a:p>
            <a:r>
              <a:rPr lang="tr-TR" sz="1600" dirty="0" smtClean="0">
                <a:latin typeface="Calibri" pitchFamily="34" charset="0"/>
                <a:cs typeface="Calibri" pitchFamily="34" charset="0"/>
              </a:rPr>
              <a:t>Bunların dışında </a:t>
            </a:r>
            <a:r>
              <a:rPr lang="tr-TR" sz="1600" dirty="0">
                <a:latin typeface="Calibri" pitchFamily="34" charset="0"/>
                <a:cs typeface="Calibri" pitchFamily="34" charset="0"/>
              </a:rPr>
              <a:t>rehber öğretmenlerin, bulundukları okullarda görev yapan öğretmen, okul yöneticileri ve ailelere yönelik olarak istismarı önleyici çalışmalar yapması bir zorunluluktur.</a:t>
            </a:r>
          </a:p>
          <a:p>
            <a:r>
              <a:rPr lang="tr-TR" sz="1600" dirty="0" smtClean="0">
                <a:latin typeface="Calibri" pitchFamily="34" charset="0"/>
                <a:cs typeface="Calibri" pitchFamily="34" charset="0"/>
              </a:rPr>
              <a:t>Seminerler </a:t>
            </a:r>
            <a:r>
              <a:rPr lang="tr-TR" sz="1600" dirty="0">
                <a:latin typeface="Calibri" pitchFamily="34" charset="0"/>
                <a:cs typeface="Calibri" pitchFamily="34" charset="0"/>
              </a:rPr>
              <a:t>rehber öğretmenler tarafından verileceği, gibi alanında uzman kişiler okula </a:t>
            </a:r>
            <a:r>
              <a:rPr lang="tr-TR" sz="1600" dirty="0" smtClean="0">
                <a:latin typeface="Calibri" pitchFamily="34" charset="0"/>
                <a:cs typeface="Calibri" pitchFamily="34" charset="0"/>
              </a:rPr>
              <a:t>davet edilerek </a:t>
            </a:r>
            <a:r>
              <a:rPr lang="tr-TR" sz="1600" dirty="0">
                <a:latin typeface="Calibri" pitchFamily="34" charset="0"/>
                <a:cs typeface="Calibri" pitchFamily="34" charset="0"/>
              </a:rPr>
              <a:t>de gerçekleştirilebilir</a:t>
            </a:r>
          </a:p>
        </p:txBody>
      </p:sp>
      <p:sp>
        <p:nvSpPr>
          <p:cNvPr id="4" name="3 Slayt Numarası Yer Tutucusu"/>
          <p:cNvSpPr>
            <a:spLocks noGrp="1"/>
          </p:cNvSpPr>
          <p:nvPr>
            <p:ph type="sldNum" sz="quarter" idx="15"/>
          </p:nvPr>
        </p:nvSpPr>
        <p:spPr/>
        <p:txBody>
          <a:bodyPr/>
          <a:lstStyle/>
          <a:p>
            <a:fld id="{DDFF2563-9677-4CA2-9625-21C4E4B88632}" type="slidenum">
              <a:rPr lang="tr-TR" smtClean="0"/>
              <a:pPr/>
              <a:t>58</a:t>
            </a:fld>
            <a:endParaRPr lang="tr-TR"/>
          </a:p>
        </p:txBody>
      </p:sp>
      <p:sp>
        <p:nvSpPr>
          <p:cNvPr id="5" name="4 Altbilgi Yer Tutucusu"/>
          <p:cNvSpPr>
            <a:spLocks noGrp="1"/>
          </p:cNvSpPr>
          <p:nvPr>
            <p:ph type="ftr" sz="quarter" idx="16"/>
          </p:nvPr>
        </p:nvSpPr>
        <p:spPr/>
        <p:txBody>
          <a:bodyPr/>
          <a:lstStyle/>
          <a:p>
            <a:r>
              <a:rPr lang="tr-TR" smtClean="0"/>
              <a:t>Psk.Dan.Nida ÖZALP</a:t>
            </a:r>
            <a:endParaRPr lang="tr-TR"/>
          </a:p>
        </p:txBody>
      </p:sp>
    </p:spTree>
    <p:extLst>
      <p:ext uri="{BB962C8B-B14F-4D97-AF65-F5344CB8AC3E}">
        <p14:creationId xmlns:p14="http://schemas.microsoft.com/office/powerpoint/2010/main" val="18160912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5) TV ve İnternet bağımlıları</a:t>
            </a:r>
            <a:endParaRPr lang="tr-TR" dirty="0"/>
          </a:p>
        </p:txBody>
      </p:sp>
      <p:sp>
        <p:nvSpPr>
          <p:cNvPr id="3" name="İçerik Yer Tutucusu 2"/>
          <p:cNvSpPr>
            <a:spLocks noGrp="1"/>
          </p:cNvSpPr>
          <p:nvPr>
            <p:ph sz="quarter" idx="1"/>
          </p:nvPr>
        </p:nvSpPr>
        <p:spPr>
          <a:xfrm>
            <a:off x="683568" y="1628801"/>
            <a:ext cx="4104456" cy="3096344"/>
          </a:xfrm>
        </p:spPr>
        <p:txBody>
          <a:bodyPr>
            <a:normAutofit/>
          </a:bodyPr>
          <a:lstStyle/>
          <a:p>
            <a:r>
              <a:rPr lang="tr-TR" sz="2400" dirty="0" smtClean="0">
                <a:solidFill>
                  <a:schemeClr val="accent2">
                    <a:lumMod val="50000"/>
                  </a:schemeClr>
                </a:solidFill>
                <a:latin typeface="Calibri" pitchFamily="34" charset="0"/>
                <a:cs typeface="Calibri" pitchFamily="34" charset="0"/>
              </a:rPr>
              <a:t>TV bağımlılığı</a:t>
            </a:r>
          </a:p>
          <a:p>
            <a:pPr marL="68580" indent="0" algn="just">
              <a:buNone/>
            </a:pPr>
            <a:r>
              <a:rPr lang="tr-TR" sz="2100" dirty="0">
                <a:latin typeface="Calibri" pitchFamily="34" charset="0"/>
                <a:cs typeface="Calibri" pitchFamily="34" charset="0"/>
              </a:rPr>
              <a:t>Günümüzde çocuk dünyaya </a:t>
            </a:r>
            <a:r>
              <a:rPr lang="tr-TR" sz="2100" dirty="0" smtClean="0">
                <a:latin typeface="Calibri" pitchFamily="34" charset="0"/>
                <a:cs typeface="Calibri" pitchFamily="34" charset="0"/>
              </a:rPr>
              <a:t>geldiği andan </a:t>
            </a:r>
            <a:r>
              <a:rPr lang="tr-TR" sz="2100" dirty="0">
                <a:latin typeface="Calibri" pitchFamily="34" charset="0"/>
                <a:cs typeface="Calibri" pitchFamily="34" charset="0"/>
              </a:rPr>
              <a:t>itibaren, anne ve babasının yanı sıra televizyonla da iletişime </a:t>
            </a:r>
            <a:r>
              <a:rPr lang="tr-TR" sz="2100" dirty="0" smtClean="0">
                <a:latin typeface="Calibri" pitchFamily="34" charset="0"/>
                <a:cs typeface="Calibri" pitchFamily="34" charset="0"/>
              </a:rPr>
              <a:t>geçmektedir.  Ancak </a:t>
            </a:r>
            <a:r>
              <a:rPr lang="tr-TR" sz="2100" dirty="0">
                <a:latin typeface="Calibri" pitchFamily="34" charset="0"/>
                <a:cs typeface="Calibri" pitchFamily="34" charset="0"/>
              </a:rPr>
              <a:t>bu iletişim tek yönlü olup, mesajlar televizyondan çocuğa doğru yönelmektedir</a:t>
            </a:r>
          </a:p>
        </p:txBody>
      </p:sp>
      <p:pic>
        <p:nvPicPr>
          <p:cNvPr id="4" name="3 Resim" descr="people-watching-tv.jpg"/>
          <p:cNvPicPr>
            <a:picLocks noChangeAspect="1"/>
          </p:cNvPicPr>
          <p:nvPr/>
        </p:nvPicPr>
        <p:blipFill>
          <a:blip r:embed="rId2" cstate="print"/>
          <a:stretch>
            <a:fillRect/>
          </a:stretch>
        </p:blipFill>
        <p:spPr>
          <a:xfrm>
            <a:off x="5292080" y="4005064"/>
            <a:ext cx="3568432" cy="2399144"/>
          </a:xfrm>
          <a:prstGeom prst="rect">
            <a:avLst/>
          </a:prstGeom>
          <a:ln>
            <a:noFill/>
          </a:ln>
          <a:effectLst>
            <a:softEdge rad="112500"/>
          </a:effectLst>
        </p:spPr>
      </p:pic>
      <p:sp>
        <p:nvSpPr>
          <p:cNvPr id="5" name="4 Slayt Numarası Yer Tutucusu"/>
          <p:cNvSpPr>
            <a:spLocks noGrp="1"/>
          </p:cNvSpPr>
          <p:nvPr>
            <p:ph type="sldNum" sz="quarter" idx="15"/>
          </p:nvPr>
        </p:nvSpPr>
        <p:spPr/>
        <p:txBody>
          <a:bodyPr/>
          <a:lstStyle/>
          <a:p>
            <a:fld id="{DDFF2563-9677-4CA2-9625-21C4E4B88632}" type="slidenum">
              <a:rPr lang="tr-TR" smtClean="0"/>
              <a:pPr/>
              <a:t>59</a:t>
            </a:fld>
            <a:endParaRPr lang="tr-TR"/>
          </a:p>
        </p:txBody>
      </p:sp>
      <p:sp>
        <p:nvSpPr>
          <p:cNvPr id="6" name="5 Altbilgi Yer Tutucusu"/>
          <p:cNvSpPr>
            <a:spLocks noGrp="1"/>
          </p:cNvSpPr>
          <p:nvPr>
            <p:ph type="ftr" sz="quarter" idx="16"/>
          </p:nvPr>
        </p:nvSpPr>
        <p:spPr/>
        <p:txBody>
          <a:bodyPr/>
          <a:lstStyle/>
          <a:p>
            <a:r>
              <a:rPr lang="tr-TR" smtClean="0"/>
              <a:t>Psk.Dan.Nida ÖZALP</a:t>
            </a:r>
            <a:endParaRPr lang="tr-TR"/>
          </a:p>
        </p:txBody>
      </p:sp>
    </p:spTree>
    <p:extLst>
      <p:ext uri="{BB962C8B-B14F-4D97-AF65-F5344CB8AC3E}">
        <p14:creationId xmlns:p14="http://schemas.microsoft.com/office/powerpoint/2010/main" val="1243334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428604"/>
            <a:ext cx="7901014" cy="6045348"/>
          </a:xfrm>
        </p:spPr>
        <p:txBody>
          <a:bodyPr>
            <a:normAutofit fontScale="92500" lnSpcReduction="10000"/>
          </a:bodyPr>
          <a:lstStyle/>
          <a:p>
            <a:pPr lvl="0">
              <a:buNone/>
            </a:pPr>
            <a:r>
              <a:rPr lang="tr-TR" b="1" i="1" dirty="0" smtClean="0">
                <a:solidFill>
                  <a:schemeClr val="accent1">
                    <a:lumMod val="75000"/>
                  </a:schemeClr>
                </a:solidFill>
              </a:rPr>
              <a:t>			    Çocuk açısından; </a:t>
            </a:r>
            <a:endParaRPr lang="tr-TR" dirty="0" smtClean="0"/>
          </a:p>
          <a:p>
            <a:pPr lvl="0"/>
            <a:endParaRPr lang="tr-TR" dirty="0" smtClean="0"/>
          </a:p>
          <a:p>
            <a:pPr lvl="0" algn="just"/>
            <a:r>
              <a:rPr lang="tr-TR" dirty="0" smtClean="0"/>
              <a:t>Gelişimleri risk </a:t>
            </a:r>
          </a:p>
          <a:p>
            <a:pPr lvl="0" algn="just">
              <a:buNone/>
            </a:pPr>
            <a:r>
              <a:rPr lang="tr-TR" dirty="0" smtClean="0"/>
              <a:t>altındadır</a:t>
            </a:r>
          </a:p>
          <a:p>
            <a:pPr lvl="0" algn="just"/>
            <a:r>
              <a:rPr lang="tr-TR" dirty="0" smtClean="0"/>
              <a:t>İhmal ve istismara </a:t>
            </a:r>
          </a:p>
          <a:p>
            <a:pPr lvl="0" algn="just">
              <a:buNone/>
            </a:pPr>
            <a:r>
              <a:rPr lang="tr-TR" dirty="0" smtClean="0"/>
              <a:t>açıktırlar.</a:t>
            </a:r>
          </a:p>
          <a:p>
            <a:pPr lvl="0" algn="just"/>
            <a:r>
              <a:rPr lang="tr-TR" dirty="0" smtClean="0"/>
              <a:t>Duygusal ve fiziksel </a:t>
            </a:r>
          </a:p>
          <a:p>
            <a:pPr lvl="0" algn="just">
              <a:buNone/>
            </a:pPr>
            <a:r>
              <a:rPr lang="tr-TR" dirty="0" smtClean="0"/>
              <a:t>sağlık sorunları vardır.</a:t>
            </a:r>
          </a:p>
          <a:p>
            <a:pPr lvl="0" algn="just"/>
            <a:r>
              <a:rPr lang="tr-TR" dirty="0" smtClean="0"/>
              <a:t>Dili kullanmada </a:t>
            </a:r>
          </a:p>
          <a:p>
            <a:pPr lvl="0" algn="just">
              <a:buNone/>
            </a:pPr>
            <a:r>
              <a:rPr lang="tr-TR" dirty="0" smtClean="0"/>
              <a:t>güçlükleri vardır.</a:t>
            </a:r>
          </a:p>
          <a:p>
            <a:pPr lvl="0" algn="just"/>
            <a:r>
              <a:rPr lang="tr-TR" dirty="0" smtClean="0"/>
              <a:t>Uyaran eksikliği vardır.</a:t>
            </a:r>
          </a:p>
          <a:p>
            <a:pPr lvl="0" algn="just"/>
            <a:r>
              <a:rPr lang="tr-TR" dirty="0" smtClean="0"/>
              <a:t>Sosyal kabulü düşüktür.</a:t>
            </a:r>
          </a:p>
          <a:p>
            <a:pPr lvl="0" algn="just"/>
            <a:r>
              <a:rPr lang="tr-TR" dirty="0" smtClean="0"/>
              <a:t>Entegrasyonu önleyici </a:t>
            </a:r>
          </a:p>
          <a:p>
            <a:pPr lvl="0" algn="just">
              <a:buNone/>
            </a:pPr>
            <a:r>
              <a:rPr lang="tr-TR" dirty="0" smtClean="0"/>
              <a:t>olumsuz dış görünüşe </a:t>
            </a:r>
          </a:p>
          <a:p>
            <a:pPr lvl="0" algn="just">
              <a:buNone/>
            </a:pPr>
            <a:r>
              <a:rPr lang="tr-TR" dirty="0" smtClean="0"/>
              <a:t>(temizlik, giyim) sahiptirler.</a:t>
            </a:r>
          </a:p>
          <a:p>
            <a:endParaRPr lang="tr-TR" dirty="0"/>
          </a:p>
        </p:txBody>
      </p:sp>
      <p:pic>
        <p:nvPicPr>
          <p:cNvPr id="4" name="3 Resim" descr="indir.jpg"/>
          <p:cNvPicPr>
            <a:picLocks noChangeAspect="1"/>
          </p:cNvPicPr>
          <p:nvPr/>
        </p:nvPicPr>
        <p:blipFill>
          <a:blip r:embed="rId2" cstate="print"/>
          <a:stretch>
            <a:fillRect/>
          </a:stretch>
        </p:blipFill>
        <p:spPr>
          <a:xfrm rot="876514">
            <a:off x="4643438" y="1643050"/>
            <a:ext cx="3500462" cy="3429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Slayt Numarası Yer Tutucusu"/>
          <p:cNvSpPr>
            <a:spLocks noGrp="1"/>
          </p:cNvSpPr>
          <p:nvPr>
            <p:ph type="sldNum" sz="quarter" idx="15"/>
          </p:nvPr>
        </p:nvSpPr>
        <p:spPr/>
        <p:txBody>
          <a:bodyPr/>
          <a:lstStyle/>
          <a:p>
            <a:fld id="{DDFF2563-9677-4CA2-9625-21C4E4B88632}" type="slidenum">
              <a:rPr lang="tr-TR" smtClean="0"/>
              <a:pPr/>
              <a:t>6</a:t>
            </a:fld>
            <a:endParaRPr lang="tr-TR"/>
          </a:p>
        </p:txBody>
      </p:sp>
      <p:sp>
        <p:nvSpPr>
          <p:cNvPr id="6" name="5 Altbilgi Yer Tutucusu"/>
          <p:cNvSpPr>
            <a:spLocks noGrp="1"/>
          </p:cNvSpPr>
          <p:nvPr>
            <p:ph type="ftr" sz="quarter" idx="16"/>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548680"/>
            <a:ext cx="7467600" cy="5709248"/>
          </a:xfrm>
        </p:spPr>
        <p:txBody>
          <a:bodyPr>
            <a:normAutofit/>
          </a:bodyPr>
          <a:lstStyle/>
          <a:p>
            <a:endParaRPr lang="tr-TR" sz="2000" dirty="0" smtClean="0">
              <a:solidFill>
                <a:schemeClr val="accent2">
                  <a:lumMod val="50000"/>
                </a:schemeClr>
              </a:solidFill>
            </a:endParaRPr>
          </a:p>
          <a:p>
            <a:r>
              <a:rPr lang="tr-TR" sz="2000" dirty="0" smtClean="0">
                <a:solidFill>
                  <a:schemeClr val="accent2">
                    <a:lumMod val="50000"/>
                  </a:schemeClr>
                </a:solidFill>
              </a:rPr>
              <a:t>Televizyon </a:t>
            </a:r>
            <a:r>
              <a:rPr lang="tr-TR" sz="2000" dirty="0">
                <a:solidFill>
                  <a:schemeClr val="accent2">
                    <a:lumMod val="50000"/>
                  </a:schemeClr>
                </a:solidFill>
              </a:rPr>
              <a:t>bazı ailelerde çocuğu </a:t>
            </a:r>
            <a:r>
              <a:rPr lang="tr-TR" sz="2000" dirty="0" err="1" smtClean="0">
                <a:solidFill>
                  <a:schemeClr val="accent2">
                    <a:lumMod val="50000"/>
                  </a:schemeClr>
                </a:solidFill>
              </a:rPr>
              <a:t>pasifize</a:t>
            </a:r>
            <a:r>
              <a:rPr lang="tr-TR" sz="2000" dirty="0" smtClean="0">
                <a:solidFill>
                  <a:schemeClr val="accent2">
                    <a:lumMod val="50000"/>
                  </a:schemeClr>
                </a:solidFill>
              </a:rPr>
              <a:t> etmek </a:t>
            </a:r>
            <a:r>
              <a:rPr lang="tr-TR" sz="2000" dirty="0">
                <a:solidFill>
                  <a:schemeClr val="accent2">
                    <a:lumMod val="50000"/>
                  </a:schemeClr>
                </a:solidFill>
              </a:rPr>
              <a:t>amacıyla kullanılmaktadır. Çocuk sağa sola gitmesin, </a:t>
            </a:r>
            <a:r>
              <a:rPr lang="tr-TR" sz="2000" dirty="0" smtClean="0">
                <a:solidFill>
                  <a:schemeClr val="accent2">
                    <a:lumMod val="50000"/>
                  </a:schemeClr>
                </a:solidFill>
              </a:rPr>
              <a:t>etrafı </a:t>
            </a:r>
            <a:r>
              <a:rPr lang="tr-TR" sz="2000" dirty="0">
                <a:solidFill>
                  <a:schemeClr val="accent2">
                    <a:lumMod val="50000"/>
                  </a:schemeClr>
                </a:solidFill>
              </a:rPr>
              <a:t>dağıtmasın, hareket etmesin, </a:t>
            </a:r>
            <a:r>
              <a:rPr lang="tr-TR" sz="2000" dirty="0" smtClean="0">
                <a:solidFill>
                  <a:schemeClr val="accent2">
                    <a:lumMod val="50000"/>
                  </a:schemeClr>
                </a:solidFill>
              </a:rPr>
              <a:t>ayak altında </a:t>
            </a:r>
            <a:r>
              <a:rPr lang="tr-TR" sz="2000" dirty="0">
                <a:solidFill>
                  <a:schemeClr val="accent2">
                    <a:lumMod val="50000"/>
                  </a:schemeClr>
                </a:solidFill>
              </a:rPr>
              <a:t>dolaşmasın düşüncesiyle televizyonun karşısına oturtulur ve saatlerce orda kalması sağlanır.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0013" y="3429000"/>
            <a:ext cx="5184576"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Slayt Numarası Yer Tutucusu"/>
          <p:cNvSpPr>
            <a:spLocks noGrp="1"/>
          </p:cNvSpPr>
          <p:nvPr>
            <p:ph type="sldNum" sz="quarter" idx="12"/>
          </p:nvPr>
        </p:nvSpPr>
        <p:spPr/>
        <p:txBody>
          <a:bodyPr/>
          <a:lstStyle/>
          <a:p>
            <a:fld id="{DDFF2563-9677-4CA2-9625-21C4E4B88632}" type="slidenum">
              <a:rPr lang="tr-TR" smtClean="0"/>
              <a:pPr/>
              <a:t>60</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8738838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908720"/>
            <a:ext cx="7024744" cy="1080120"/>
          </a:xfrm>
        </p:spPr>
        <p:txBody>
          <a:bodyPr/>
          <a:lstStyle/>
          <a:p>
            <a:r>
              <a:rPr lang="tr-TR" dirty="0" smtClean="0"/>
              <a:t>NELER YAPILABİLİR ?</a:t>
            </a:r>
            <a:endParaRPr lang="tr-TR" dirty="0"/>
          </a:p>
        </p:txBody>
      </p:sp>
      <p:sp>
        <p:nvSpPr>
          <p:cNvPr id="3" name="İçerik Yer Tutucusu 2"/>
          <p:cNvSpPr>
            <a:spLocks noGrp="1"/>
          </p:cNvSpPr>
          <p:nvPr>
            <p:ph idx="1"/>
          </p:nvPr>
        </p:nvSpPr>
        <p:spPr>
          <a:xfrm>
            <a:off x="1043492" y="2323652"/>
            <a:ext cx="6777317" cy="3913660"/>
          </a:xfrm>
        </p:spPr>
        <p:txBody>
          <a:bodyPr>
            <a:normAutofit fontScale="77500" lnSpcReduction="20000"/>
          </a:bodyPr>
          <a:lstStyle/>
          <a:p>
            <a:r>
              <a:rPr lang="tr-TR" dirty="0"/>
              <a:t>Çocuğunuzun televizyon izleme süresini, her gün sadece en sevilen programların izlenmesiyle </a:t>
            </a:r>
            <a:r>
              <a:rPr lang="tr-TR" dirty="0" smtClean="0"/>
              <a:t>sınırlandırın. </a:t>
            </a:r>
            <a:r>
              <a:rPr lang="tr-TR" dirty="0"/>
              <a:t>Televizyonu sadece o programlar başladığında açın</a:t>
            </a:r>
            <a:r>
              <a:rPr lang="tr-TR" dirty="0" smtClean="0"/>
              <a:t>.</a:t>
            </a:r>
          </a:p>
          <a:p>
            <a:pPr>
              <a:buNone/>
            </a:pPr>
            <a:endParaRPr lang="tr-TR" dirty="0"/>
          </a:p>
          <a:p>
            <a:r>
              <a:rPr lang="tr-TR" dirty="0"/>
              <a:t>TV’ ye alternatif oluşturacak etkinlikler sağlayın. Çocuğunuza TV seyretmenin yerini alabilecek kitaplar, oyuncaklar, yaratıcı oyunlar ve beceri geliştirici materyaller sunun. Bunları bir kutunun içine veya oyuncak </a:t>
            </a:r>
            <a:r>
              <a:rPr lang="tr-TR" dirty="0" smtClean="0"/>
              <a:t>dolabıma </a:t>
            </a:r>
            <a:r>
              <a:rPr lang="tr-TR" dirty="0"/>
              <a:t>yerleştirin. Haftada bir kutuya değişik bir kitap veya oyuncak koyarak çocuğunuzu şaşırtın. </a:t>
            </a:r>
            <a:endParaRPr lang="tr-TR" dirty="0" smtClean="0"/>
          </a:p>
          <a:p>
            <a:pPr>
              <a:buNone/>
            </a:pPr>
            <a:endParaRPr lang="tr-TR" dirty="0"/>
          </a:p>
          <a:p>
            <a:r>
              <a:rPr lang="tr-TR" dirty="0" smtClean="0"/>
              <a:t>Düzenli </a:t>
            </a:r>
            <a:r>
              <a:rPr lang="tr-TR" dirty="0"/>
              <a:t>olarak kitap, gazete, dergi almaya çalışın ve devamlı </a:t>
            </a:r>
            <a:r>
              <a:rPr lang="tr-TR" dirty="0" smtClean="0"/>
              <a:t>okuyun</a:t>
            </a:r>
            <a:endParaRPr lang="tr-TR" dirty="0"/>
          </a:p>
        </p:txBody>
      </p:sp>
      <p:sp>
        <p:nvSpPr>
          <p:cNvPr id="4" name="3 Slayt Numarası Yer Tutucusu"/>
          <p:cNvSpPr>
            <a:spLocks noGrp="1"/>
          </p:cNvSpPr>
          <p:nvPr>
            <p:ph type="sldNum" sz="quarter" idx="12"/>
          </p:nvPr>
        </p:nvSpPr>
        <p:spPr/>
        <p:txBody>
          <a:bodyPr/>
          <a:lstStyle/>
          <a:p>
            <a:fld id="{DDFF2563-9677-4CA2-9625-21C4E4B88632}" type="slidenum">
              <a:rPr lang="tr-TR" smtClean="0"/>
              <a:pPr/>
              <a:t>61</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38947770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836712"/>
            <a:ext cx="4032448" cy="4248472"/>
          </a:xfrm>
        </p:spPr>
        <p:txBody>
          <a:bodyPr>
            <a:normAutofit fontScale="55000" lnSpcReduction="20000"/>
          </a:bodyPr>
          <a:lstStyle/>
          <a:p>
            <a:endParaRPr lang="tr-TR" dirty="0" smtClean="0"/>
          </a:p>
          <a:p>
            <a:r>
              <a:rPr lang="tr-TR" dirty="0" smtClean="0"/>
              <a:t>Televizyonunuzu </a:t>
            </a:r>
            <a:r>
              <a:rPr lang="tr-TR" dirty="0"/>
              <a:t>ailenin beraber olduğu yerden çıkarın </a:t>
            </a:r>
            <a:r>
              <a:rPr lang="tr-TR" dirty="0" smtClean="0"/>
              <a:t>ve </a:t>
            </a:r>
            <a:r>
              <a:rPr lang="tr-TR" dirty="0"/>
              <a:t>daha rahatsız bir yere koyun. Her programdan sonra fişten çekin. </a:t>
            </a:r>
            <a:endParaRPr lang="tr-TR" dirty="0" smtClean="0"/>
          </a:p>
          <a:p>
            <a:endParaRPr lang="tr-TR" dirty="0" smtClean="0"/>
          </a:p>
          <a:p>
            <a:r>
              <a:rPr lang="tr-TR" dirty="0" smtClean="0"/>
              <a:t>Uzaktan </a:t>
            </a:r>
            <a:r>
              <a:rPr lang="tr-TR" dirty="0"/>
              <a:t>kumandayı ortadan kaldırın. </a:t>
            </a:r>
            <a:endParaRPr lang="tr-TR" dirty="0" smtClean="0"/>
          </a:p>
          <a:p>
            <a:endParaRPr lang="tr-TR" dirty="0" smtClean="0"/>
          </a:p>
          <a:p>
            <a:r>
              <a:rPr lang="tr-TR" dirty="0" smtClean="0"/>
              <a:t>Çocuğunuzun </a:t>
            </a:r>
            <a:r>
              <a:rPr lang="tr-TR" dirty="0"/>
              <a:t>televizyona ulaşma durumu ne kadar zor </a:t>
            </a:r>
            <a:r>
              <a:rPr lang="tr-TR" dirty="0" smtClean="0"/>
              <a:t>olursa daha </a:t>
            </a:r>
            <a:r>
              <a:rPr lang="tr-TR" dirty="0"/>
              <a:t>eğitsel, enerjik, sosyal, hayal gücünü ve becerilerini geliştirici bir etkinliğe yönelme ihtimali de o kadar yüksek olacaktır</a:t>
            </a:r>
            <a:r>
              <a:rPr lang="tr-TR" dirty="0" smtClean="0"/>
              <a:t>.</a:t>
            </a:r>
            <a:endParaRPr lang="tr-TR" dirty="0"/>
          </a:p>
          <a:p>
            <a:endParaRPr lang="tr-TR" dirty="0" smtClean="0"/>
          </a:p>
          <a:p>
            <a:r>
              <a:rPr lang="tr-TR" dirty="0" smtClean="0"/>
              <a:t>Mümkün </a:t>
            </a:r>
            <a:r>
              <a:rPr lang="tr-TR" dirty="0"/>
              <a:t>olduğu sürece </a:t>
            </a:r>
            <a:r>
              <a:rPr lang="tr-TR" dirty="0" smtClean="0"/>
              <a:t>çocuğunuzla </a:t>
            </a:r>
            <a:r>
              <a:rPr lang="tr-TR" dirty="0"/>
              <a:t>birlikte televizyon izleyip, </a:t>
            </a:r>
            <a:r>
              <a:rPr lang="tr-TR" dirty="0" smtClean="0"/>
              <a:t>konuşulanları </a:t>
            </a:r>
            <a:r>
              <a:rPr lang="tr-TR" dirty="0"/>
              <a:t>ve kişileri tartışmaya çalışın</a:t>
            </a:r>
            <a:r>
              <a:rPr lang="tr-TR" dirty="0" smtClean="0"/>
              <a:t>.</a:t>
            </a:r>
            <a:endParaRPr lang="tr-TR" dirty="0"/>
          </a:p>
          <a:p>
            <a:endParaRPr lang="tr-TR" dirty="0" smtClean="0"/>
          </a:p>
          <a:p>
            <a:r>
              <a:rPr lang="tr-TR" dirty="0" smtClean="0"/>
              <a:t>Eğer </a:t>
            </a:r>
            <a:r>
              <a:rPr lang="tr-TR" dirty="0"/>
              <a:t>çocuğunuzun televizyon izleme süresini kontrol edemiyorsanız, ana baba kontrolünü mümkün kılan ve siz yokken televizyonun kapanmasını sağlayan bir alet almaya </a:t>
            </a:r>
            <a:r>
              <a:rPr lang="tr-TR" dirty="0" smtClean="0"/>
              <a:t>çalışın.</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3613959"/>
            <a:ext cx="3004476" cy="2575851"/>
          </a:xfrm>
          <a:prstGeom prst="rect">
            <a:avLst/>
          </a:prstGeom>
        </p:spPr>
      </p:pic>
      <p:sp>
        <p:nvSpPr>
          <p:cNvPr id="5" name="4 Slayt Numarası Yer Tutucusu"/>
          <p:cNvSpPr>
            <a:spLocks noGrp="1"/>
          </p:cNvSpPr>
          <p:nvPr>
            <p:ph type="sldNum" sz="quarter" idx="12"/>
          </p:nvPr>
        </p:nvSpPr>
        <p:spPr/>
        <p:txBody>
          <a:bodyPr/>
          <a:lstStyle/>
          <a:p>
            <a:fld id="{DDFF2563-9677-4CA2-9625-21C4E4B88632}" type="slidenum">
              <a:rPr lang="tr-TR" smtClean="0"/>
              <a:pPr/>
              <a:t>62</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15984397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124744"/>
            <a:ext cx="4464495" cy="3096343"/>
          </a:xfrm>
        </p:spPr>
        <p:txBody>
          <a:bodyPr>
            <a:normAutofit fontScale="62500" lnSpcReduction="20000"/>
          </a:bodyPr>
          <a:lstStyle/>
          <a:p>
            <a:endParaRPr lang="tr-TR" dirty="0" smtClean="0"/>
          </a:p>
          <a:p>
            <a:r>
              <a:rPr lang="tr-TR" dirty="0" smtClean="0"/>
              <a:t>Kendi </a:t>
            </a:r>
            <a:r>
              <a:rPr lang="tr-TR" dirty="0"/>
              <a:t>televizyon izleme sürenizi sınırlayarak ve televizyonsuz etkinlik ve projelerde daha çok yer alarak çocuğunuza iyi alışkanlıklar için model oluşturun</a:t>
            </a:r>
            <a:r>
              <a:rPr lang="tr-TR" dirty="0" smtClean="0"/>
              <a:t>.</a:t>
            </a:r>
          </a:p>
          <a:p>
            <a:pPr>
              <a:buNone/>
            </a:pPr>
            <a:endParaRPr lang="tr-TR" dirty="0"/>
          </a:p>
          <a:p>
            <a:r>
              <a:rPr lang="tr-TR" dirty="0" smtClean="0"/>
              <a:t>Televizyonun </a:t>
            </a:r>
            <a:r>
              <a:rPr lang="tr-TR" dirty="0"/>
              <a:t>bazen kabul edilebilir olabileceğini .unutmayın. Çocuğunuz hasta olduğu zamanlarda, televizyon rahatlatıcı bir arkadaş olabilir</a:t>
            </a:r>
            <a:r>
              <a:rPr lang="tr-TR" dirty="0" smtClean="0"/>
              <a:t>.</a:t>
            </a:r>
          </a:p>
          <a:p>
            <a:pPr>
              <a:buNone/>
            </a:pPr>
            <a:endParaRPr lang="tr-TR" dirty="0"/>
          </a:p>
          <a:p>
            <a:r>
              <a:rPr lang="tr-TR" dirty="0" smtClean="0"/>
              <a:t>Her </a:t>
            </a:r>
            <a:r>
              <a:rPr lang="tr-TR" dirty="0"/>
              <a:t>şeyden önemlisi, çocuğunuzu televizyonsuz etkinlikler seçtiği (ve genel olarak televizyon izleme süresini sınırladığı için övün</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2564904"/>
            <a:ext cx="2436862" cy="3655293"/>
          </a:xfrm>
          <a:prstGeom prst="ellipse">
            <a:avLst/>
          </a:prstGeom>
          <a:ln>
            <a:noFill/>
          </a:ln>
          <a:effectLst>
            <a:softEdge rad="112500"/>
          </a:effectLst>
        </p:spPr>
      </p:pic>
      <p:sp>
        <p:nvSpPr>
          <p:cNvPr id="5" name="4 Slayt Numarası Yer Tutucusu"/>
          <p:cNvSpPr>
            <a:spLocks noGrp="1"/>
          </p:cNvSpPr>
          <p:nvPr>
            <p:ph type="sldNum" sz="quarter" idx="12"/>
          </p:nvPr>
        </p:nvSpPr>
        <p:spPr/>
        <p:txBody>
          <a:bodyPr/>
          <a:lstStyle/>
          <a:p>
            <a:fld id="{DDFF2563-9677-4CA2-9625-21C4E4B88632}" type="slidenum">
              <a:rPr lang="tr-TR" smtClean="0"/>
              <a:pPr/>
              <a:t>63</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25964764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745152"/>
          </a:xfrm>
        </p:spPr>
        <p:txBody>
          <a:bodyPr>
            <a:normAutofit/>
          </a:bodyPr>
          <a:lstStyle/>
          <a:p>
            <a:pPr marL="571500" indent="-571500">
              <a:buFont typeface="Wingdings" panose="05000000000000000000" pitchFamily="2" charset="2"/>
              <a:buChar char="v"/>
            </a:pPr>
            <a:r>
              <a:rPr lang="tr-TR" sz="2400" cap="none" dirty="0"/>
              <a:t>İ</a:t>
            </a:r>
            <a:r>
              <a:rPr lang="tr-TR" sz="2400" cap="none" dirty="0" smtClean="0"/>
              <a:t>nternet bağımlılığı</a:t>
            </a:r>
            <a:endParaRPr lang="tr-TR" sz="2400" cap="none" dirty="0"/>
          </a:p>
        </p:txBody>
      </p:sp>
      <p:sp>
        <p:nvSpPr>
          <p:cNvPr id="3" name="İçerik Yer Tutucusu 2"/>
          <p:cNvSpPr>
            <a:spLocks noGrp="1"/>
          </p:cNvSpPr>
          <p:nvPr>
            <p:ph idx="1"/>
          </p:nvPr>
        </p:nvSpPr>
        <p:spPr>
          <a:xfrm>
            <a:off x="1043492" y="1772816"/>
            <a:ext cx="6777317" cy="4059813"/>
          </a:xfrm>
        </p:spPr>
        <p:txBody>
          <a:bodyPr>
            <a:normAutofit/>
          </a:bodyPr>
          <a:lstStyle/>
          <a:p>
            <a:endParaRPr lang="tr-TR" dirty="0" smtClean="0">
              <a:latin typeface="Calibri" panose="020F0502020204030204" pitchFamily="34" charset="0"/>
              <a:cs typeface="Calibri" panose="020F0502020204030204" pitchFamily="34" charset="0"/>
            </a:endParaRPr>
          </a:p>
          <a:p>
            <a:r>
              <a:rPr lang="tr-TR" sz="2000" dirty="0" smtClean="0">
                <a:latin typeface="Calibri" panose="020F0502020204030204" pitchFamily="34" charset="0"/>
                <a:cs typeface="Calibri" panose="020F0502020204030204" pitchFamily="34" charset="0"/>
              </a:rPr>
              <a:t>Bilimsel </a:t>
            </a:r>
            <a:r>
              <a:rPr lang="tr-TR" sz="2000" dirty="0">
                <a:latin typeface="Calibri" panose="020F0502020204030204" pitchFamily="34" charset="0"/>
                <a:cs typeface="Calibri" panose="020F0502020204030204" pitchFamily="34" charset="0"/>
              </a:rPr>
              <a:t>ve teknolojik gelişmelerin gittikçe hızlandığı ve teknolojinin aynı hızla günlük yaşamımıza girdiği düşünüldüğünde cep telefonları, bilgisayarlar ve internet teknolojilerinin yaşantımızdaki vazgeçilmez yeri hale gelmiştir. </a:t>
            </a:r>
            <a:endParaRPr lang="tr-TR" sz="2000" dirty="0" smtClean="0">
              <a:latin typeface="Calibri" panose="020F0502020204030204" pitchFamily="34" charset="0"/>
              <a:cs typeface="Calibri" panose="020F0502020204030204" pitchFamily="34" charset="0"/>
            </a:endParaRPr>
          </a:p>
        </p:txBody>
      </p:sp>
      <p:pic>
        <p:nvPicPr>
          <p:cNvPr id="4" name="3 Resim" descr="20161017165153_bagimlilik.jpg"/>
          <p:cNvPicPr>
            <a:picLocks noChangeAspect="1"/>
          </p:cNvPicPr>
          <p:nvPr/>
        </p:nvPicPr>
        <p:blipFill>
          <a:blip r:embed="rId2" cstate="print"/>
          <a:stretch>
            <a:fillRect/>
          </a:stretch>
        </p:blipFill>
        <p:spPr>
          <a:xfrm>
            <a:off x="4427984" y="3645024"/>
            <a:ext cx="3923928" cy="2616770"/>
          </a:xfrm>
          <a:prstGeom prst="ellipse">
            <a:avLst/>
          </a:prstGeom>
          <a:ln>
            <a:noFill/>
          </a:ln>
          <a:effectLst>
            <a:softEdge rad="112500"/>
          </a:effectLst>
        </p:spPr>
      </p:pic>
      <p:sp>
        <p:nvSpPr>
          <p:cNvPr id="5" name="4 Slayt Numarası Yer Tutucusu"/>
          <p:cNvSpPr>
            <a:spLocks noGrp="1"/>
          </p:cNvSpPr>
          <p:nvPr>
            <p:ph type="sldNum" sz="quarter" idx="12"/>
          </p:nvPr>
        </p:nvSpPr>
        <p:spPr/>
        <p:txBody>
          <a:bodyPr/>
          <a:lstStyle/>
          <a:p>
            <a:fld id="{DDFF2563-9677-4CA2-9625-21C4E4B88632}" type="slidenum">
              <a:rPr lang="tr-TR" smtClean="0"/>
              <a:pPr/>
              <a:t>64</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25787703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620687"/>
            <a:ext cx="4248472" cy="4497959"/>
          </a:xfrm>
        </p:spPr>
        <p:txBody>
          <a:bodyPr>
            <a:normAutofit fontScale="85000" lnSpcReduction="20000"/>
          </a:bodyPr>
          <a:lstStyle/>
          <a:p>
            <a:pPr algn="just"/>
            <a:r>
              <a:rPr lang="tr-TR" dirty="0">
                <a:solidFill>
                  <a:schemeClr val="tx1"/>
                </a:solidFill>
              </a:rPr>
              <a:t>Ancak günümüz gelişmiş teknolojilerinden olan bilgisayar ve internet kullanımının yaşantımızda istenilen bilgiye anında ulaşabilme, bilgi paylaşımım sağlayabilme gibi getirdiği kolaylıklar yanında çok sık kullanımından kaynaklanan bir çok problemi de beraberinde getirmektedir. </a:t>
            </a:r>
          </a:p>
          <a:p>
            <a:pPr algn="just"/>
            <a:endParaRPr lang="tr-TR" dirty="0" smtClean="0">
              <a:solidFill>
                <a:schemeClr val="tx1"/>
              </a:solidFill>
            </a:endParaRPr>
          </a:p>
          <a:p>
            <a:pPr algn="just"/>
            <a:r>
              <a:rPr lang="tr-TR" dirty="0" smtClean="0">
                <a:solidFill>
                  <a:schemeClr val="tx1"/>
                </a:solidFill>
              </a:rPr>
              <a:t>İnternet</a:t>
            </a:r>
            <a:r>
              <a:rPr lang="tr-TR" dirty="0">
                <a:solidFill>
                  <a:schemeClr val="tx1"/>
                </a:solidFill>
              </a:rPr>
              <a:t>, bir bilgi ve iletişim kaynağı olmanın ötesinde, bazı kişiler için “bağımlılığa” dönüşmüştür.</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550135">
            <a:off x="6804248" y="3206313"/>
            <a:ext cx="1231576" cy="774086"/>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45954">
            <a:off x="5724129" y="3313404"/>
            <a:ext cx="1188132" cy="1188132"/>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87087">
            <a:off x="5771974" y="4091890"/>
            <a:ext cx="1104531" cy="1117017"/>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45601">
            <a:off x="6826659" y="4037003"/>
            <a:ext cx="952111" cy="952111"/>
          </a:xfrm>
          <a:prstGeom prst="rect">
            <a:avLst/>
          </a:prstGeom>
        </p:spPr>
      </p:pic>
      <p:sp>
        <p:nvSpPr>
          <p:cNvPr id="7" name="6 Slayt Numarası Yer Tutucusu"/>
          <p:cNvSpPr>
            <a:spLocks noGrp="1"/>
          </p:cNvSpPr>
          <p:nvPr>
            <p:ph type="sldNum" sz="quarter" idx="12"/>
          </p:nvPr>
        </p:nvSpPr>
        <p:spPr/>
        <p:txBody>
          <a:bodyPr/>
          <a:lstStyle/>
          <a:p>
            <a:fld id="{DDFF2563-9677-4CA2-9625-21C4E4B88632}" type="slidenum">
              <a:rPr lang="tr-TR" smtClean="0"/>
              <a:pPr/>
              <a:t>65</a:t>
            </a:fld>
            <a:endParaRPr lang="tr-TR"/>
          </a:p>
        </p:txBody>
      </p:sp>
      <p:sp>
        <p:nvSpPr>
          <p:cNvPr id="8" name="7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29865943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7239000" cy="5763040"/>
          </a:xfrm>
        </p:spPr>
        <p:style>
          <a:lnRef idx="2">
            <a:schemeClr val="accent2"/>
          </a:lnRef>
          <a:fillRef idx="1">
            <a:schemeClr val="lt1"/>
          </a:fillRef>
          <a:effectRef idx="0">
            <a:schemeClr val="accent2"/>
          </a:effectRef>
          <a:fontRef idx="minor">
            <a:schemeClr val="dk1"/>
          </a:fontRef>
        </p:style>
        <p:txBody>
          <a:bodyPr>
            <a:normAutofit/>
          </a:bodyPr>
          <a:lstStyle/>
          <a:p>
            <a:endParaRPr lang="tr-TR" sz="1800" b="1" i="1" dirty="0" smtClean="0">
              <a:solidFill>
                <a:srgbClr val="7030A0"/>
              </a:solidFill>
              <a:latin typeface="Calibri" pitchFamily="34" charset="0"/>
              <a:cs typeface="Calibri" pitchFamily="34" charset="0"/>
            </a:endParaRPr>
          </a:p>
          <a:p>
            <a:r>
              <a:rPr lang="tr-TR" sz="1800" b="1" i="1" dirty="0" err="1" smtClean="0">
                <a:solidFill>
                  <a:srgbClr val="7030A0"/>
                </a:solidFill>
                <a:latin typeface="Calibri" pitchFamily="34" charset="0"/>
                <a:cs typeface="Calibri" pitchFamily="34" charset="0"/>
              </a:rPr>
              <a:t>Young'un</a:t>
            </a:r>
            <a:r>
              <a:rPr lang="tr-TR" sz="1800" b="1" i="1" dirty="0" smtClean="0">
                <a:solidFill>
                  <a:srgbClr val="7030A0"/>
                </a:solidFill>
                <a:latin typeface="Calibri" pitchFamily="34" charset="0"/>
                <a:cs typeface="Calibri" pitchFamily="34" charset="0"/>
              </a:rPr>
              <a:t> </a:t>
            </a:r>
            <a:r>
              <a:rPr lang="tr-TR" sz="1800" b="1" i="1" dirty="0">
                <a:solidFill>
                  <a:srgbClr val="7030A0"/>
                </a:solidFill>
                <a:latin typeface="Calibri" pitchFamily="34" charset="0"/>
                <a:cs typeface="Calibri" pitchFamily="34" charset="0"/>
              </a:rPr>
              <a:t>İnternet Bağımlılığı İle İlgili Tanımladığı Ölçütler (1996)</a:t>
            </a:r>
          </a:p>
          <a:p>
            <a:pPr marL="0" indent="0">
              <a:buNone/>
            </a:pPr>
            <a:r>
              <a:rPr lang="tr-TR" sz="1800" dirty="0">
                <a:latin typeface="Calibri" pitchFamily="34" charset="0"/>
                <a:cs typeface="Calibri" pitchFamily="34" charset="0"/>
              </a:rPr>
              <a:t>	</a:t>
            </a:r>
            <a:endParaRPr lang="tr-TR" sz="1800" dirty="0" smtClean="0">
              <a:latin typeface="Calibri" pitchFamily="34" charset="0"/>
              <a:cs typeface="Calibri" pitchFamily="34" charset="0"/>
            </a:endParaRPr>
          </a:p>
          <a:p>
            <a:pPr marL="0" indent="0">
              <a:buNone/>
            </a:pPr>
            <a:r>
              <a:rPr lang="tr-TR" sz="1800" dirty="0" smtClean="0">
                <a:latin typeface="Calibri" pitchFamily="34" charset="0"/>
                <a:cs typeface="Calibri" pitchFamily="34" charset="0"/>
              </a:rPr>
              <a:t>	1)İnternet </a:t>
            </a:r>
            <a:r>
              <a:rPr lang="tr-TR" sz="1800" dirty="0">
                <a:latin typeface="Calibri" pitchFamily="34" charset="0"/>
                <a:cs typeface="Calibri" pitchFamily="34" charset="0"/>
              </a:rPr>
              <a:t>ile ilgili yoğun zihinsel meşguliyet</a:t>
            </a:r>
          </a:p>
          <a:p>
            <a:pPr marL="0" indent="0">
              <a:buNone/>
            </a:pPr>
            <a:r>
              <a:rPr lang="tr-TR" sz="1800" dirty="0">
                <a:latin typeface="Calibri" pitchFamily="34" charset="0"/>
                <a:cs typeface="Calibri" pitchFamily="34" charset="0"/>
              </a:rPr>
              <a:t>	</a:t>
            </a:r>
            <a:r>
              <a:rPr lang="tr-TR" sz="1800" dirty="0" smtClean="0">
                <a:latin typeface="Calibri" pitchFamily="34" charset="0"/>
                <a:cs typeface="Calibri" pitchFamily="34" charset="0"/>
              </a:rPr>
              <a:t>2)Doyum </a:t>
            </a:r>
            <a:r>
              <a:rPr lang="tr-TR" sz="1800" dirty="0">
                <a:latin typeface="Calibri" pitchFamily="34" charset="0"/>
                <a:cs typeface="Calibri" pitchFamily="34" charset="0"/>
              </a:rPr>
              <a:t>sağlamak için internet başında geçirilen sürenin giderek </a:t>
            </a:r>
            <a:r>
              <a:rPr lang="tr-TR" sz="1800" dirty="0" smtClean="0">
                <a:latin typeface="Calibri" pitchFamily="34" charset="0"/>
                <a:cs typeface="Calibri" pitchFamily="34" charset="0"/>
              </a:rPr>
              <a:t>	artması </a:t>
            </a:r>
            <a:endParaRPr lang="tr-TR" sz="1800" dirty="0">
              <a:latin typeface="Calibri" pitchFamily="34" charset="0"/>
              <a:cs typeface="Calibri" pitchFamily="34" charset="0"/>
            </a:endParaRPr>
          </a:p>
          <a:p>
            <a:pPr marL="0" indent="0">
              <a:buNone/>
            </a:pPr>
            <a:r>
              <a:rPr lang="tr-TR" sz="1800" dirty="0" smtClean="0">
                <a:latin typeface="Calibri" pitchFamily="34" charset="0"/>
                <a:cs typeface="Calibri" pitchFamily="34" charset="0"/>
              </a:rPr>
              <a:t>	3)İnternet </a:t>
            </a:r>
            <a:r>
              <a:rPr lang="tr-TR" sz="1800" dirty="0">
                <a:latin typeface="Calibri" pitchFamily="34" charset="0"/>
                <a:cs typeface="Calibri" pitchFamily="34" charset="0"/>
              </a:rPr>
              <a:t>kullanımım kontrol altına almak için başarısız çabalar </a:t>
            </a:r>
          </a:p>
          <a:p>
            <a:pPr marL="0" indent="0">
              <a:buNone/>
            </a:pPr>
            <a:r>
              <a:rPr lang="tr-TR" sz="1800" dirty="0" smtClean="0">
                <a:latin typeface="Calibri" pitchFamily="34" charset="0"/>
                <a:cs typeface="Calibri" pitchFamily="34" charset="0"/>
              </a:rPr>
              <a:t>	4)İnternete </a:t>
            </a:r>
            <a:r>
              <a:rPr lang="tr-TR" sz="1800" dirty="0">
                <a:latin typeface="Calibri" pitchFamily="34" charset="0"/>
                <a:cs typeface="Calibri" pitchFamily="34" charset="0"/>
              </a:rPr>
              <a:t>ulaşamadığında yorgun, depresif </a:t>
            </a:r>
            <a:r>
              <a:rPr lang="tr-TR" sz="1800" dirty="0" smtClean="0">
                <a:latin typeface="Calibri" pitchFamily="34" charset="0"/>
                <a:cs typeface="Calibri" pitchFamily="34" charset="0"/>
              </a:rPr>
              <a:t>hissetmek </a:t>
            </a:r>
          </a:p>
          <a:p>
            <a:pPr marL="0" indent="0">
              <a:buNone/>
            </a:pPr>
            <a:r>
              <a:rPr lang="tr-TR" sz="1800" dirty="0">
                <a:latin typeface="Calibri" pitchFamily="34" charset="0"/>
                <a:cs typeface="Calibri" pitchFamily="34" charset="0"/>
              </a:rPr>
              <a:t>	</a:t>
            </a:r>
            <a:r>
              <a:rPr lang="tr-TR" sz="1800" dirty="0" smtClean="0">
                <a:latin typeface="Calibri" pitchFamily="34" charset="0"/>
                <a:cs typeface="Calibri" pitchFamily="34" charset="0"/>
              </a:rPr>
              <a:t>5)İnternet </a:t>
            </a:r>
            <a:r>
              <a:rPr lang="tr-TR" sz="1800" dirty="0">
                <a:latin typeface="Calibri" pitchFamily="34" charset="0"/>
                <a:cs typeface="Calibri" pitchFamily="34" charset="0"/>
              </a:rPr>
              <a:t>başında planladığından çok fazla zaman </a:t>
            </a:r>
            <a:r>
              <a:rPr lang="tr-TR" sz="1800" dirty="0" smtClean="0">
                <a:latin typeface="Calibri" pitchFamily="34" charset="0"/>
                <a:cs typeface="Calibri" pitchFamily="34" charset="0"/>
              </a:rPr>
              <a:t>geçirmek</a:t>
            </a:r>
          </a:p>
          <a:p>
            <a:pPr marL="0" indent="0">
              <a:buNone/>
            </a:pPr>
            <a:r>
              <a:rPr lang="tr-TR" sz="1800" dirty="0" smtClean="0">
                <a:latin typeface="Calibri" pitchFamily="34" charset="0"/>
                <a:cs typeface="Calibri" pitchFamily="34" charset="0"/>
              </a:rPr>
              <a:t>	6)Önemli </a:t>
            </a:r>
            <a:r>
              <a:rPr lang="tr-TR" sz="1800" dirty="0">
                <a:latin typeface="Calibri" pitchFamily="34" charset="0"/>
                <a:cs typeface="Calibri" pitchFamily="34" charset="0"/>
              </a:rPr>
              <a:t>bir ilişkiyi, mesleki, eğitimsel veya kariyeri ilgilendiren </a:t>
            </a:r>
            <a:r>
              <a:rPr lang="tr-TR" sz="1800" dirty="0" smtClean="0">
                <a:latin typeface="Calibri" pitchFamily="34" charset="0"/>
                <a:cs typeface="Calibri" pitchFamily="34" charset="0"/>
              </a:rPr>
              <a:t>	durumu </a:t>
            </a:r>
            <a:r>
              <a:rPr lang="tr-TR" sz="1800" dirty="0">
                <a:latin typeface="Calibri" pitchFamily="34" charset="0"/>
                <a:cs typeface="Calibri" pitchFamily="34" charset="0"/>
              </a:rPr>
              <a:t>riske atacak derecede internete zaman </a:t>
            </a:r>
            <a:r>
              <a:rPr lang="tr-TR" sz="1800" dirty="0" smtClean="0">
                <a:latin typeface="Calibri" pitchFamily="34" charset="0"/>
                <a:cs typeface="Calibri" pitchFamily="34" charset="0"/>
              </a:rPr>
              <a:t>ayırmak</a:t>
            </a:r>
            <a:endParaRPr lang="tr-TR" sz="1800" dirty="0">
              <a:latin typeface="Calibri" pitchFamily="34" charset="0"/>
              <a:cs typeface="Calibri" pitchFamily="34" charset="0"/>
            </a:endParaRPr>
          </a:p>
          <a:p>
            <a:pPr marL="0" indent="0">
              <a:buNone/>
            </a:pPr>
            <a:r>
              <a:rPr lang="tr-TR" sz="1800" dirty="0">
                <a:latin typeface="Calibri" pitchFamily="34" charset="0"/>
                <a:cs typeface="Calibri" pitchFamily="34" charset="0"/>
              </a:rPr>
              <a:t>	</a:t>
            </a:r>
            <a:r>
              <a:rPr lang="tr-TR" sz="1800" dirty="0" smtClean="0">
                <a:latin typeface="Calibri" pitchFamily="34" charset="0"/>
                <a:cs typeface="Calibri" pitchFamily="34" charset="0"/>
              </a:rPr>
              <a:t>7)İnternet </a:t>
            </a:r>
            <a:r>
              <a:rPr lang="tr-TR" sz="1800" dirty="0">
                <a:latin typeface="Calibri" pitchFamily="34" charset="0"/>
                <a:cs typeface="Calibri" pitchFamily="34" charset="0"/>
              </a:rPr>
              <a:t>kullanımı hakkında çevresine veya terapistine yalan </a:t>
            </a:r>
            <a:r>
              <a:rPr lang="tr-TR" sz="1800" dirty="0" smtClean="0">
                <a:latin typeface="Calibri" pitchFamily="34" charset="0"/>
                <a:cs typeface="Calibri" pitchFamily="34" charset="0"/>
              </a:rPr>
              <a:t>	söylemek</a:t>
            </a:r>
            <a:endParaRPr lang="tr-TR" sz="1800" dirty="0">
              <a:latin typeface="Calibri" pitchFamily="34" charset="0"/>
              <a:cs typeface="Calibri" pitchFamily="34" charset="0"/>
            </a:endParaRPr>
          </a:p>
          <a:p>
            <a:pPr marL="0" indent="0">
              <a:buNone/>
            </a:pPr>
            <a:r>
              <a:rPr lang="tr-TR" sz="1800" dirty="0">
                <a:latin typeface="Calibri" pitchFamily="34" charset="0"/>
                <a:cs typeface="Calibri" pitchFamily="34" charset="0"/>
              </a:rPr>
              <a:t>	</a:t>
            </a:r>
            <a:r>
              <a:rPr lang="tr-TR" sz="1800" dirty="0" smtClean="0">
                <a:latin typeface="Calibri" pitchFamily="34" charset="0"/>
                <a:cs typeface="Calibri" pitchFamily="34" charset="0"/>
              </a:rPr>
              <a:t>8)Gündelik sorunlardan </a:t>
            </a:r>
            <a:r>
              <a:rPr lang="tr-TR" sz="1800" dirty="0">
                <a:latin typeface="Calibri" pitchFamily="34" charset="0"/>
                <a:cs typeface="Calibri" pitchFamily="34" charset="0"/>
              </a:rPr>
              <a:t>veya istenmeyen </a:t>
            </a:r>
            <a:r>
              <a:rPr lang="tr-TR" sz="1800" dirty="0" smtClean="0">
                <a:latin typeface="Calibri" pitchFamily="34" charset="0"/>
                <a:cs typeface="Calibri" pitchFamily="34" charset="0"/>
              </a:rPr>
              <a:t>duygu durumdan 	kaçmak </a:t>
            </a:r>
            <a:r>
              <a:rPr lang="tr-TR" sz="1800" dirty="0">
                <a:latin typeface="Calibri" pitchFamily="34" charset="0"/>
                <a:cs typeface="Calibri" pitchFamily="34" charset="0"/>
              </a:rPr>
              <a:t>için internette zaman geçirmek</a:t>
            </a:r>
          </a:p>
        </p:txBody>
      </p:sp>
      <p:sp>
        <p:nvSpPr>
          <p:cNvPr id="4" name="3 Slayt Numarası Yer Tutucusu"/>
          <p:cNvSpPr>
            <a:spLocks noGrp="1"/>
          </p:cNvSpPr>
          <p:nvPr>
            <p:ph type="sldNum" sz="quarter" idx="12"/>
          </p:nvPr>
        </p:nvSpPr>
        <p:spPr/>
        <p:txBody>
          <a:bodyPr/>
          <a:lstStyle/>
          <a:p>
            <a:fld id="{DDFF2563-9677-4CA2-9625-21C4E4B88632}" type="slidenum">
              <a:rPr lang="tr-TR" smtClean="0"/>
              <a:pPr/>
              <a:t>66</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11114340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idx="1"/>
          </p:nvPr>
        </p:nvSpPr>
        <p:spPr>
          <a:xfrm>
            <a:off x="1043492" y="1340768"/>
            <a:ext cx="6777317" cy="4491861"/>
          </a:xfrm>
        </p:spPr>
        <p:style>
          <a:lnRef idx="1">
            <a:schemeClr val="accent1"/>
          </a:lnRef>
          <a:fillRef idx="2">
            <a:schemeClr val="accent1"/>
          </a:fillRef>
          <a:effectRef idx="1">
            <a:schemeClr val="accent1"/>
          </a:effectRef>
          <a:fontRef idx="minor">
            <a:schemeClr val="dk1"/>
          </a:fontRef>
        </p:style>
        <p:txBody>
          <a:bodyPr/>
          <a:lstStyle/>
          <a:p>
            <a:pPr>
              <a:buNone/>
            </a:pPr>
            <a:r>
              <a:rPr lang="tr-TR" dirty="0" smtClean="0"/>
              <a:t>			</a:t>
            </a:r>
          </a:p>
          <a:p>
            <a:pPr>
              <a:buNone/>
            </a:pPr>
            <a:r>
              <a:rPr lang="tr-TR" b="1" i="1" dirty="0" smtClean="0">
                <a:solidFill>
                  <a:schemeClr val="accent2">
                    <a:lumMod val="75000"/>
                  </a:schemeClr>
                </a:solidFill>
              </a:rPr>
              <a:t>			NELER YAPILABİLİR </a:t>
            </a:r>
            <a:endParaRPr lang="tr-TR" b="1" i="1" dirty="0">
              <a:solidFill>
                <a:schemeClr val="accent2">
                  <a:lumMod val="75000"/>
                </a:schemeClr>
              </a:solidFill>
            </a:endParaRPr>
          </a:p>
        </p:txBody>
      </p:sp>
      <p:pic>
        <p:nvPicPr>
          <p:cNvPr id="5" name="4 Resim" descr="internet-bagimliligi-nedir.jpg"/>
          <p:cNvPicPr>
            <a:picLocks noChangeAspect="1"/>
          </p:cNvPicPr>
          <p:nvPr/>
        </p:nvPicPr>
        <p:blipFill>
          <a:blip r:embed="rId2" cstate="print"/>
          <a:stretch>
            <a:fillRect/>
          </a:stretch>
        </p:blipFill>
        <p:spPr>
          <a:xfrm>
            <a:off x="2339752" y="2564904"/>
            <a:ext cx="4186436" cy="2830031"/>
          </a:xfrm>
          <a:prstGeom prst="rect">
            <a:avLst/>
          </a:prstGeom>
          <a:ln>
            <a:noFill/>
          </a:ln>
          <a:effectLst>
            <a:softEdge rad="112500"/>
          </a:effectLst>
        </p:spPr>
      </p:pic>
      <p:sp>
        <p:nvSpPr>
          <p:cNvPr id="6" name="5 Slayt Numarası Yer Tutucusu"/>
          <p:cNvSpPr>
            <a:spLocks noGrp="1"/>
          </p:cNvSpPr>
          <p:nvPr>
            <p:ph type="sldNum" sz="quarter" idx="12"/>
          </p:nvPr>
        </p:nvSpPr>
        <p:spPr/>
        <p:txBody>
          <a:bodyPr/>
          <a:lstStyle/>
          <a:p>
            <a:fld id="{DDFF2563-9677-4CA2-9625-21C4E4B88632}" type="slidenum">
              <a:rPr lang="tr-TR" smtClean="0"/>
              <a:pPr/>
              <a:t>67</a:t>
            </a:fld>
            <a:endParaRPr lang="tr-TR"/>
          </a:p>
        </p:txBody>
      </p:sp>
      <p:sp>
        <p:nvSpPr>
          <p:cNvPr id="7" name="6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492" y="980728"/>
            <a:ext cx="6777317" cy="5184576"/>
          </a:xfrm>
        </p:spPr>
        <p:txBody>
          <a:bodyPr>
            <a:normAutofit/>
          </a:bodyPr>
          <a:lstStyle/>
          <a:p>
            <a:r>
              <a:rPr lang="tr-TR" sz="1800" dirty="0">
                <a:latin typeface="Calibri" pitchFamily="34" charset="0"/>
                <a:cs typeface="Calibri" pitchFamily="34" charset="0"/>
              </a:rPr>
              <a:t>Çocuğa internet kullanımı ile, ilgili bilgi verilmediyse çocuğun interneti kötüye </a:t>
            </a:r>
            <a:r>
              <a:rPr lang="tr-TR" sz="1800" dirty="0" smtClean="0">
                <a:latin typeface="Calibri" pitchFamily="34" charset="0"/>
                <a:cs typeface="Calibri" pitchFamily="34" charset="0"/>
              </a:rPr>
              <a:t>kullanma olasılığının </a:t>
            </a:r>
            <a:r>
              <a:rPr lang="tr-TR" sz="1800" dirty="0">
                <a:latin typeface="Calibri" pitchFamily="34" charset="0"/>
                <a:cs typeface="Calibri" pitchFamily="34" charset="0"/>
              </a:rPr>
              <a:t>yüksek olduğu, öncelikle çocuklarla internetin hangi amaçlarla kullanılacağı </a:t>
            </a:r>
            <a:r>
              <a:rPr lang="tr-TR" sz="1800" dirty="0" smtClean="0">
                <a:latin typeface="Calibri" pitchFamily="34" charset="0"/>
                <a:cs typeface="Calibri" pitchFamily="34" charset="0"/>
              </a:rPr>
              <a:t>hakkında </a:t>
            </a:r>
            <a:r>
              <a:rPr lang="tr-TR" sz="1800" dirty="0">
                <a:latin typeface="Calibri" pitchFamily="34" charset="0"/>
                <a:cs typeface="Calibri" pitchFamily="34" charset="0"/>
              </a:rPr>
              <a:t>konuşulması, o bilincin verilmesi, bu konuda </a:t>
            </a:r>
            <a:r>
              <a:rPr lang="tr-TR" sz="1800" dirty="0" smtClean="0">
                <a:latin typeface="Calibri" pitchFamily="34" charset="0"/>
                <a:cs typeface="Calibri" pitchFamily="34" charset="0"/>
              </a:rPr>
              <a:t>anne </a:t>
            </a:r>
            <a:r>
              <a:rPr lang="tr-TR" sz="1800" dirty="0">
                <a:latin typeface="Calibri" pitchFamily="34" charset="0"/>
                <a:cs typeface="Calibri" pitchFamily="34" charset="0"/>
              </a:rPr>
              <a:t>ve </a:t>
            </a:r>
            <a:r>
              <a:rPr lang="tr-TR" sz="1800" dirty="0" smtClean="0">
                <a:latin typeface="Calibri" pitchFamily="34" charset="0"/>
                <a:cs typeface="Calibri" pitchFamily="34" charset="0"/>
              </a:rPr>
              <a:t>babaların çocuklarına </a:t>
            </a:r>
            <a:r>
              <a:rPr lang="tr-TR" sz="1800" dirty="0">
                <a:latin typeface="Calibri" pitchFamily="34" charset="0"/>
                <a:cs typeface="Calibri" pitchFamily="34" charset="0"/>
              </a:rPr>
              <a:t>iyi birer </a:t>
            </a:r>
            <a:r>
              <a:rPr lang="tr-TR" sz="1800" dirty="0" smtClean="0">
                <a:latin typeface="Calibri" pitchFamily="34" charset="0"/>
                <a:cs typeface="Calibri" pitchFamily="34" charset="0"/>
              </a:rPr>
              <a:t>model </a:t>
            </a:r>
            <a:r>
              <a:rPr lang="tr-TR" sz="1800" dirty="0">
                <a:latin typeface="Calibri" pitchFamily="34" charset="0"/>
                <a:cs typeface="Calibri" pitchFamily="34" charset="0"/>
              </a:rPr>
              <a:t>olması gerekir </a:t>
            </a:r>
            <a:endParaRPr lang="tr-TR" sz="1800" dirty="0" smtClean="0">
              <a:latin typeface="Calibri" pitchFamily="34" charset="0"/>
              <a:cs typeface="Calibri" pitchFamily="34" charset="0"/>
            </a:endParaRPr>
          </a:p>
          <a:p>
            <a:pPr>
              <a:buNone/>
            </a:pPr>
            <a:endParaRPr lang="tr-TR" sz="1800" dirty="0">
              <a:latin typeface="Calibri" pitchFamily="34" charset="0"/>
              <a:cs typeface="Calibri" pitchFamily="34" charset="0"/>
            </a:endParaRPr>
          </a:p>
          <a:p>
            <a:pPr algn="just"/>
            <a:r>
              <a:rPr lang="tr-TR" sz="1800" dirty="0" smtClean="0">
                <a:latin typeface="Calibri" pitchFamily="34" charset="0"/>
                <a:cs typeface="Calibri" pitchFamily="34" charset="0"/>
              </a:rPr>
              <a:t>İnternette </a:t>
            </a:r>
            <a:r>
              <a:rPr lang="tr-TR" sz="1800" dirty="0">
                <a:latin typeface="Calibri" pitchFamily="34" charset="0"/>
                <a:cs typeface="Calibri" pitchFamily="34" charset="0"/>
              </a:rPr>
              <a:t>kullanma çizelgesi yapılabilir. Bu konuyu kontrol edemeyeceğini düşünen </a:t>
            </a:r>
            <a:r>
              <a:rPr lang="tr-TR" sz="1800" dirty="0" smtClean="0">
                <a:latin typeface="Calibri" pitchFamily="34" charset="0"/>
                <a:cs typeface="Calibri" pitchFamily="34" charset="0"/>
              </a:rPr>
              <a:t>aileler çocuklarıyla </a:t>
            </a:r>
            <a:r>
              <a:rPr lang="tr-TR" sz="1800" dirty="0">
                <a:latin typeface="Calibri" pitchFamily="34" charset="0"/>
                <a:cs typeface="Calibri" pitchFamily="34" charset="0"/>
              </a:rPr>
              <a:t>bazı </a:t>
            </a:r>
            <a:r>
              <a:rPr lang="tr-TR" sz="1800" dirty="0" smtClean="0">
                <a:latin typeface="Calibri" pitchFamily="34" charset="0"/>
                <a:cs typeface="Calibri" pitchFamily="34" charset="0"/>
              </a:rPr>
              <a:t>anlaşmalar yapmalıdır. </a:t>
            </a:r>
          </a:p>
          <a:p>
            <a:pPr>
              <a:buNone/>
            </a:pPr>
            <a:endParaRPr lang="tr-TR" sz="1800" dirty="0" smtClean="0">
              <a:latin typeface="Calibri" pitchFamily="34" charset="0"/>
              <a:cs typeface="Calibri" pitchFamily="34" charset="0"/>
            </a:endParaRPr>
          </a:p>
          <a:p>
            <a:r>
              <a:rPr lang="tr-TR" sz="1800" dirty="0" smtClean="0">
                <a:latin typeface="Calibri" pitchFamily="34" charset="0"/>
                <a:cs typeface="Calibri" pitchFamily="34" charset="0"/>
              </a:rPr>
              <a:t>Mümkün </a:t>
            </a:r>
            <a:r>
              <a:rPr lang="tr-TR" sz="1800" dirty="0">
                <a:latin typeface="Calibri" pitchFamily="34" charset="0"/>
                <a:cs typeface="Calibri" pitchFamily="34" charset="0"/>
              </a:rPr>
              <a:t>olduğu kadar bilgisayar ortak kullanım alanında bulunmalıdır. Bilgisayar zorunlu durumlar harici çocuğun odasında olmamalıdır. Sakıncalı sitelere neden girmemesi gerektiği hakkında çocuklara gerçekçi bilgilendirmeler yapılmalıdır., Korkutmak için veya geçiştirmek için yanlış bilgiler vermek </a:t>
            </a:r>
            <a:r>
              <a:rPr lang="tr-TR" sz="1800" dirty="0" smtClean="0">
                <a:latin typeface="Calibri" pitchFamily="34" charset="0"/>
                <a:cs typeface="Calibri" pitchFamily="34" charset="0"/>
              </a:rPr>
              <a:t>sakıncalıdır.</a:t>
            </a:r>
            <a:endParaRPr lang="tr-TR" sz="1800"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fld id="{DDFF2563-9677-4CA2-9625-21C4E4B88632}" type="slidenum">
              <a:rPr lang="tr-TR" smtClean="0"/>
              <a:pPr/>
              <a:t>68</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18539155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492" y="1124744"/>
            <a:ext cx="6777317" cy="5112568"/>
          </a:xfrm>
        </p:spPr>
        <p:txBody>
          <a:bodyPr>
            <a:normAutofit/>
          </a:bodyPr>
          <a:lstStyle/>
          <a:p>
            <a:r>
              <a:rPr lang="tr-TR" sz="1800" dirty="0" smtClean="0">
                <a:latin typeface="Calibri" pitchFamily="34" charset="0"/>
                <a:cs typeface="Calibri" pitchFamily="34" charset="0"/>
              </a:rPr>
              <a:t>Çocuklarınızı </a:t>
            </a:r>
            <a:r>
              <a:rPr lang="tr-TR" sz="1800" dirty="0">
                <a:latin typeface="Calibri" pitchFamily="34" charset="0"/>
                <a:cs typeface="Calibri" pitchFamily="34" charset="0"/>
              </a:rPr>
              <a:t>sanal ortam yerine doğal ortama yönlendirin. Aileler gençlere zaman ayırmalı, birlikte etkinlikler yapmalı</a:t>
            </a:r>
            <a:r>
              <a:rPr lang="tr-TR" sz="1800" dirty="0" smtClean="0">
                <a:latin typeface="Calibri" pitchFamily="34" charset="0"/>
                <a:cs typeface="Calibri" pitchFamily="34" charset="0"/>
              </a:rPr>
              <a:t>.</a:t>
            </a:r>
          </a:p>
          <a:p>
            <a:pPr>
              <a:buNone/>
            </a:pPr>
            <a:endParaRPr lang="tr-TR" sz="1800" dirty="0">
              <a:latin typeface="Calibri" pitchFamily="34" charset="0"/>
              <a:cs typeface="Calibri" pitchFamily="34" charset="0"/>
            </a:endParaRPr>
          </a:p>
          <a:p>
            <a:r>
              <a:rPr lang="tr-TR" sz="1800" dirty="0" smtClean="0">
                <a:latin typeface="Calibri" pitchFamily="34" charset="0"/>
                <a:cs typeface="Calibri" pitchFamily="34" charset="0"/>
              </a:rPr>
              <a:t>Ev </a:t>
            </a:r>
            <a:r>
              <a:rPr lang="tr-TR" sz="1800" dirty="0">
                <a:latin typeface="Calibri" pitchFamily="34" charset="0"/>
                <a:cs typeface="Calibri" pitchFamily="34" charset="0"/>
              </a:rPr>
              <a:t>içinde veya başka alanlarda yapacağınız faaliyetlerde veya değişimlerde çocuğunuzun </a:t>
            </a:r>
            <a:r>
              <a:rPr lang="tr-TR" sz="1800" dirty="0" smtClean="0">
                <a:latin typeface="Calibri" pitchFamily="34" charset="0"/>
                <a:cs typeface="Calibri" pitchFamily="34" charset="0"/>
              </a:rPr>
              <a:t>fikirlerini alın.</a:t>
            </a:r>
          </a:p>
          <a:p>
            <a:pPr>
              <a:buNone/>
            </a:pPr>
            <a:endParaRPr lang="tr-TR" sz="1800" dirty="0">
              <a:latin typeface="Calibri" pitchFamily="34" charset="0"/>
              <a:cs typeface="Calibri" pitchFamily="34" charset="0"/>
            </a:endParaRPr>
          </a:p>
          <a:p>
            <a:r>
              <a:rPr lang="tr-TR" sz="1800" dirty="0" smtClean="0">
                <a:latin typeface="Calibri" pitchFamily="34" charset="0"/>
                <a:cs typeface="Calibri" pitchFamily="34" charset="0"/>
              </a:rPr>
              <a:t>Gençler </a:t>
            </a:r>
            <a:r>
              <a:rPr lang="tr-TR" sz="1800" dirty="0">
                <a:latin typeface="Calibri" pitchFamily="34" charset="0"/>
                <a:cs typeface="Calibri" pitchFamily="34" charset="0"/>
              </a:rPr>
              <a:t>ile konuşarak, </a:t>
            </a:r>
            <a:r>
              <a:rPr lang="tr-TR" sz="1800" dirty="0" smtClean="0">
                <a:latin typeface="Calibri" pitchFamily="34" charset="0"/>
                <a:cs typeface="Calibri" pitchFamily="34" charset="0"/>
              </a:rPr>
              <a:t>hobi </a:t>
            </a:r>
            <a:r>
              <a:rPr lang="tr-TR" sz="1800" dirty="0">
                <a:latin typeface="Calibri" pitchFamily="34" charset="0"/>
                <a:cs typeface="Calibri" pitchFamily="34" charset="0"/>
              </a:rPr>
              <a:t>olabilecek, sevdikleri, ilgilendikleri konular bulunmalı. Spora, sosyal faaliyetlere </a:t>
            </a:r>
            <a:r>
              <a:rPr lang="tr-TR" sz="1800" dirty="0" smtClean="0">
                <a:latin typeface="Calibri" pitchFamily="34" charset="0"/>
                <a:cs typeface="Calibri" pitchFamily="34" charset="0"/>
              </a:rPr>
              <a:t>yönlendirin </a:t>
            </a:r>
          </a:p>
          <a:p>
            <a:pPr>
              <a:buNone/>
            </a:pPr>
            <a:endParaRPr lang="tr-TR" sz="1800" dirty="0" smtClean="0">
              <a:latin typeface="Calibri" pitchFamily="34" charset="0"/>
              <a:cs typeface="Calibri" pitchFamily="34" charset="0"/>
            </a:endParaRPr>
          </a:p>
          <a:p>
            <a:r>
              <a:rPr lang="tr-TR" sz="1800" dirty="0" smtClean="0">
                <a:latin typeface="Calibri" pitchFamily="34" charset="0"/>
                <a:cs typeface="Calibri" pitchFamily="34" charset="0"/>
              </a:rPr>
              <a:t>Yeni arkadaşlık </a:t>
            </a:r>
            <a:r>
              <a:rPr lang="tr-TR" sz="1800" dirty="0">
                <a:latin typeface="Calibri" pitchFamily="34" charset="0"/>
                <a:cs typeface="Calibri" pitchFamily="34" charset="0"/>
              </a:rPr>
              <a:t>kurmasına yardımcı olun ve arkadaşlık ilişkilerini destekleyin. İnternete bağlı </a:t>
            </a:r>
            <a:r>
              <a:rPr lang="tr-TR" sz="1800" dirty="0" smtClean="0">
                <a:latin typeface="Calibri" pitchFamily="34" charset="0"/>
                <a:cs typeface="Calibri" pitchFamily="34" charset="0"/>
              </a:rPr>
              <a:t>iken hangi </a:t>
            </a:r>
            <a:r>
              <a:rPr lang="tr-TR" sz="1800" dirty="0">
                <a:latin typeface="Calibri" pitchFamily="34" charset="0"/>
                <a:cs typeface="Calibri" pitchFamily="34" charset="0"/>
              </a:rPr>
              <a:t>sitelerde ne </a:t>
            </a:r>
            <a:r>
              <a:rPr lang="tr-TR" sz="1800" dirty="0" smtClean="0">
                <a:latin typeface="Calibri" pitchFamily="34" charset="0"/>
                <a:cs typeface="Calibri" pitchFamily="34" charset="0"/>
              </a:rPr>
              <a:t>yaptığını anlamak </a:t>
            </a:r>
            <a:r>
              <a:rPr lang="tr-TR" sz="1800" dirty="0">
                <a:latin typeface="Calibri" pitchFamily="34" charset="0"/>
                <a:cs typeface="Calibri" pitchFamily="34" charset="0"/>
              </a:rPr>
              <a:t>üzere oda ziyaretleri yapılmalı</a:t>
            </a:r>
            <a:r>
              <a:rPr lang="tr-TR" sz="1800" dirty="0" smtClean="0">
                <a:latin typeface="Calibri" pitchFamily="34" charset="0"/>
                <a:cs typeface="Calibri" pitchFamily="34" charset="0"/>
              </a:rPr>
              <a:t>.</a:t>
            </a:r>
          </a:p>
          <a:p>
            <a:pPr>
              <a:buNone/>
            </a:pPr>
            <a:endParaRPr lang="tr-TR" sz="1800" dirty="0">
              <a:latin typeface="Calibri" pitchFamily="34" charset="0"/>
              <a:cs typeface="Calibri" pitchFamily="34" charset="0"/>
            </a:endParaRPr>
          </a:p>
          <a:p>
            <a:r>
              <a:rPr lang="tr-TR" sz="1800" dirty="0" smtClean="0">
                <a:latin typeface="Calibri" pitchFamily="34" charset="0"/>
                <a:cs typeface="Calibri" pitchFamily="34" charset="0"/>
              </a:rPr>
              <a:t>Gençlere </a:t>
            </a:r>
            <a:r>
              <a:rPr lang="tr-TR" sz="1800" dirty="0">
                <a:latin typeface="Calibri" pitchFamily="34" charset="0"/>
                <a:cs typeface="Calibri" pitchFamily="34" charset="0"/>
              </a:rPr>
              <a:t>okuma alışkanlığı kazandırmak üzere, düzenli kitap okumasını sağlayın ve okudukları hakkında konuşun</a:t>
            </a:r>
            <a:r>
              <a:rPr lang="tr-TR" sz="1800" dirty="0" smtClean="0">
                <a:latin typeface="Calibri" pitchFamily="34" charset="0"/>
                <a:cs typeface="Calibri" pitchFamily="34" charset="0"/>
              </a:rPr>
              <a:t>.</a:t>
            </a:r>
            <a:endParaRPr lang="tr-TR" sz="1800"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fld id="{DDFF2563-9677-4CA2-9625-21C4E4B88632}" type="slidenum">
              <a:rPr lang="tr-TR" smtClean="0"/>
              <a:pPr/>
              <a:t>69</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2640238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214290"/>
            <a:ext cx="8229600" cy="6360246"/>
          </a:xfrm>
        </p:spPr>
        <p:txBody>
          <a:bodyPr/>
          <a:lstStyle/>
          <a:p>
            <a:pPr>
              <a:buNone/>
            </a:pPr>
            <a:endParaRPr lang="tr-TR" dirty="0" smtClean="0"/>
          </a:p>
          <a:p>
            <a:pPr>
              <a:buNone/>
            </a:pPr>
            <a:endParaRPr lang="tr-TR" dirty="0"/>
          </a:p>
        </p:txBody>
      </p:sp>
      <p:sp>
        <p:nvSpPr>
          <p:cNvPr id="4" name="3 Dikdörtgen"/>
          <p:cNvSpPr/>
          <p:nvPr/>
        </p:nvSpPr>
        <p:spPr>
          <a:xfrm>
            <a:off x="285720" y="571481"/>
            <a:ext cx="3926240" cy="5355312"/>
          </a:xfrm>
          <a:prstGeom prst="rect">
            <a:avLst/>
          </a:prstGeom>
        </p:spPr>
        <p:txBody>
          <a:bodyPr wrap="square">
            <a:spAutoFit/>
          </a:bodyPr>
          <a:lstStyle/>
          <a:p>
            <a:pPr lvl="0"/>
            <a:r>
              <a:rPr lang="tr-TR" b="1" i="1" dirty="0" smtClean="0">
                <a:solidFill>
                  <a:schemeClr val="accent1">
                    <a:lumMod val="75000"/>
                  </a:schemeClr>
                </a:solidFill>
              </a:rPr>
              <a:t>Aileler açısından;</a:t>
            </a:r>
          </a:p>
          <a:p>
            <a:pPr lvl="0">
              <a:buFont typeface="Wingdings" pitchFamily="2" charset="2"/>
              <a:buChar char="Ø"/>
            </a:pPr>
            <a:endParaRPr lang="tr-TR" dirty="0" smtClean="0"/>
          </a:p>
          <a:p>
            <a:pPr lvl="0" algn="just">
              <a:buFont typeface="Wingdings" pitchFamily="2" charset="2"/>
              <a:buChar char="Ø"/>
            </a:pPr>
            <a:r>
              <a:rPr lang="tr-TR" dirty="0" smtClean="0"/>
              <a:t>Ekonomik güçlükler ve işsizlik yaygındır. </a:t>
            </a:r>
          </a:p>
          <a:p>
            <a:pPr lvl="0" algn="just">
              <a:buFont typeface="Wingdings" pitchFamily="2" charset="2"/>
              <a:buChar char="Ø"/>
            </a:pPr>
            <a:r>
              <a:rPr lang="tr-TR" dirty="0" smtClean="0"/>
              <a:t>Kültürel sınırla çizilmiş bölgede yaşamaktadırlar.</a:t>
            </a:r>
          </a:p>
          <a:p>
            <a:pPr lvl="0" algn="just">
              <a:buFont typeface="Wingdings" pitchFamily="2" charset="2"/>
              <a:buChar char="Ø"/>
            </a:pPr>
            <a:r>
              <a:rPr lang="tr-TR" dirty="0" smtClean="0"/>
              <a:t>Okuma yazma oranı düşüktür.</a:t>
            </a:r>
          </a:p>
          <a:p>
            <a:pPr lvl="0" algn="just">
              <a:buFont typeface="Wingdings" pitchFamily="2" charset="2"/>
              <a:buChar char="Ø"/>
            </a:pPr>
            <a:r>
              <a:rPr lang="tr-TR" dirty="0" smtClean="0"/>
              <a:t>Duygusal ve fiziksel sağlık sorunları vardır.</a:t>
            </a:r>
          </a:p>
          <a:p>
            <a:pPr lvl="0" algn="just">
              <a:buFont typeface="Wingdings" pitchFamily="2" charset="2"/>
              <a:buChar char="Ø"/>
            </a:pPr>
            <a:r>
              <a:rPr lang="tr-TR" dirty="0" smtClean="0"/>
              <a:t>Suç oranı yüksektir.</a:t>
            </a:r>
          </a:p>
          <a:p>
            <a:pPr lvl="0" algn="just">
              <a:buFont typeface="Wingdings" pitchFamily="2" charset="2"/>
              <a:buChar char="Ø"/>
            </a:pPr>
            <a:r>
              <a:rPr lang="tr-TR" dirty="0" smtClean="0"/>
              <a:t>Toplumsal değerlerle çatışan davranış özellikleri gösterirler.</a:t>
            </a:r>
          </a:p>
          <a:p>
            <a:pPr lvl="0" algn="just">
              <a:buFont typeface="Wingdings" pitchFamily="2" charset="2"/>
              <a:buChar char="Ø"/>
            </a:pPr>
            <a:r>
              <a:rPr lang="tr-TR" dirty="0" smtClean="0"/>
              <a:t>Dışlanmışlık duygusu hâkimdir ve geleceği ilişkin belirsizlik algısı taşımaktadırlar</a:t>
            </a:r>
          </a:p>
          <a:p>
            <a:pPr lvl="0" algn="just">
              <a:buFont typeface="Wingdings" pitchFamily="2" charset="2"/>
              <a:buChar char="Ø"/>
            </a:pPr>
            <a:r>
              <a:rPr lang="tr-TR" dirty="0" smtClean="0"/>
              <a:t>Toplumda bölgede oturan ailelere ilişkin olumsuz tutum ve davranışlar vardır.</a:t>
            </a:r>
          </a:p>
          <a:p>
            <a:pPr lvl="0" algn="just">
              <a:buFont typeface="Wingdings" pitchFamily="2" charset="2"/>
              <a:buChar char="Ø"/>
            </a:pPr>
            <a:r>
              <a:rPr lang="tr-TR" dirty="0" smtClean="0"/>
              <a:t>Aile içi şiddet yaygındır. </a:t>
            </a:r>
          </a:p>
        </p:txBody>
      </p:sp>
      <p:pic>
        <p:nvPicPr>
          <p:cNvPr id="5" name="4 Resim" descr="indir (1).jpg"/>
          <p:cNvPicPr>
            <a:picLocks noChangeAspect="1"/>
          </p:cNvPicPr>
          <p:nvPr/>
        </p:nvPicPr>
        <p:blipFill>
          <a:blip r:embed="rId2" cstate="print"/>
          <a:stretch>
            <a:fillRect/>
          </a:stretch>
        </p:blipFill>
        <p:spPr>
          <a:xfrm rot="750947">
            <a:off x="5115348" y="1251837"/>
            <a:ext cx="3429024" cy="4071966"/>
          </a:xfrm>
          <a:prstGeom prst="rect">
            <a:avLst/>
          </a:prstGeom>
          <a:ln>
            <a:noFill/>
          </a:ln>
          <a:effectLst>
            <a:softEdge rad="112500"/>
          </a:effectLst>
        </p:spPr>
      </p:pic>
      <p:sp>
        <p:nvSpPr>
          <p:cNvPr id="6" name="5 Slayt Numarası Yer Tutucusu"/>
          <p:cNvSpPr>
            <a:spLocks noGrp="1"/>
          </p:cNvSpPr>
          <p:nvPr>
            <p:ph type="sldNum" sz="quarter" idx="15"/>
          </p:nvPr>
        </p:nvSpPr>
        <p:spPr/>
        <p:txBody>
          <a:bodyPr/>
          <a:lstStyle/>
          <a:p>
            <a:fld id="{DDFF2563-9677-4CA2-9625-21C4E4B88632}" type="slidenum">
              <a:rPr lang="tr-TR" smtClean="0"/>
              <a:pPr/>
              <a:t>7</a:t>
            </a:fld>
            <a:endParaRPr lang="tr-TR"/>
          </a:p>
        </p:txBody>
      </p:sp>
      <p:sp>
        <p:nvSpPr>
          <p:cNvPr id="7" name="6 Altbilgi Yer Tutucusu"/>
          <p:cNvSpPr>
            <a:spLocks noGrp="1"/>
          </p:cNvSpPr>
          <p:nvPr>
            <p:ph type="ftr" sz="quarter" idx="16"/>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2" y="836712"/>
            <a:ext cx="3744417" cy="3456384"/>
          </a:xfrm>
        </p:spPr>
        <p:txBody>
          <a:bodyPr>
            <a:normAutofit fontScale="85000" lnSpcReduction="20000"/>
          </a:bodyPr>
          <a:lstStyle/>
          <a:p>
            <a:r>
              <a:rPr lang="tr-TR" dirty="0"/>
              <a:t>Gençlere bazı sorumluluklar vererek gerçekleştirmesini sağlayın. Belirli görevler verin</a:t>
            </a:r>
            <a:r>
              <a:rPr lang="tr-TR" dirty="0" smtClean="0"/>
              <a:t>.</a:t>
            </a:r>
          </a:p>
          <a:p>
            <a:pPr>
              <a:buNone/>
            </a:pPr>
            <a:endParaRPr lang="tr-TR" dirty="0"/>
          </a:p>
          <a:p>
            <a:pPr algn="just"/>
            <a:r>
              <a:rPr lang="tr-TR" dirty="0" smtClean="0"/>
              <a:t>Birçok </a:t>
            </a:r>
            <a:r>
              <a:rPr lang="tr-TR" dirty="0"/>
              <a:t>önlemi almanıza rağmen bu durumu engelleyemiyorsanız ve çocuğunuzun okul başarısı </a:t>
            </a:r>
            <a:r>
              <a:rPr lang="tr-TR" dirty="0" smtClean="0"/>
              <a:t>ve sosyal </a:t>
            </a:r>
            <a:r>
              <a:rPr lang="tr-TR" dirty="0"/>
              <a:t>yaşamı olumsuz etkileniyorsa profesyonel yardım alın</a:t>
            </a:r>
            <a:r>
              <a:rPr lang="tr-TR" dirty="0" smtClean="0"/>
              <a:t>.</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2348880"/>
            <a:ext cx="2888127" cy="3269711"/>
          </a:xfrm>
          <a:prstGeom prst="rect">
            <a:avLst/>
          </a:prstGeom>
        </p:spPr>
      </p:pic>
      <p:sp>
        <p:nvSpPr>
          <p:cNvPr id="5" name="4 Slayt Numarası Yer Tutucusu"/>
          <p:cNvSpPr>
            <a:spLocks noGrp="1"/>
          </p:cNvSpPr>
          <p:nvPr>
            <p:ph type="sldNum" sz="quarter" idx="12"/>
          </p:nvPr>
        </p:nvSpPr>
        <p:spPr/>
        <p:txBody>
          <a:bodyPr/>
          <a:lstStyle/>
          <a:p>
            <a:fld id="{DDFF2563-9677-4CA2-9625-21C4E4B88632}" type="slidenum">
              <a:rPr lang="tr-TR" smtClean="0"/>
              <a:pPr/>
              <a:t>70</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20859754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6)parçalanmış aile çocukları</a:t>
            </a:r>
            <a:endParaRPr lang="tr-TR" dirty="0"/>
          </a:p>
        </p:txBody>
      </p:sp>
      <p:sp>
        <p:nvSpPr>
          <p:cNvPr id="3" name="İçerik Yer Tutucusu 2"/>
          <p:cNvSpPr>
            <a:spLocks noGrp="1"/>
          </p:cNvSpPr>
          <p:nvPr>
            <p:ph idx="1"/>
          </p:nvPr>
        </p:nvSpPr>
        <p:spPr/>
        <p:txBody>
          <a:bodyPr/>
          <a:lstStyle/>
          <a:p>
            <a:r>
              <a:rPr lang="tr-TR" b="1" i="1" u="sng" dirty="0" smtClean="0"/>
              <a:t>Boşanma:</a:t>
            </a:r>
            <a:r>
              <a:rPr lang="tr-TR" b="1" dirty="0" smtClean="0"/>
              <a:t>  </a:t>
            </a:r>
            <a:r>
              <a:rPr lang="tr-TR" dirty="0" smtClean="0"/>
              <a:t>Yasal </a:t>
            </a:r>
            <a:r>
              <a:rPr lang="tr-TR" dirty="0"/>
              <a:t>olarak kurulan evlilik birliğinin, yine, yasal olarak sona erdirilmesi işlemidir. </a:t>
            </a:r>
            <a:r>
              <a:rPr lang="tr-TR" dirty="0" err="1" smtClean="0"/>
              <a:t>Hukııki</a:t>
            </a:r>
            <a:r>
              <a:rPr lang="tr-TR" dirty="0" smtClean="0"/>
              <a:t> </a:t>
            </a:r>
            <a:r>
              <a:rPr lang="tr-TR" dirty="0"/>
              <a:t>anlamda böyle bir tanım yapılabilir .</a:t>
            </a:r>
          </a:p>
          <a:p>
            <a:endParaRPr lang="tr-TR" i="1" u="sng" dirty="0" smtClean="0"/>
          </a:p>
          <a:p>
            <a:r>
              <a:rPr lang="tr-TR" b="1" i="1" u="sng" dirty="0" smtClean="0"/>
              <a:t>Psikolojik </a:t>
            </a:r>
            <a:r>
              <a:rPr lang="tr-TR" b="1" i="1" u="sng" dirty="0"/>
              <a:t>Boşanma: </a:t>
            </a:r>
            <a:r>
              <a:rPr lang="tr-TR" b="1" i="1" u="sng" dirty="0" smtClean="0"/>
              <a:t> </a:t>
            </a:r>
            <a:r>
              <a:rPr lang="tr-TR" dirty="0" smtClean="0"/>
              <a:t>Ailenin </a:t>
            </a:r>
            <a:r>
              <a:rPr lang="tr-TR" dirty="0"/>
              <a:t>bölünmesine ya da tümden dağılmasına yol açan ve bütün aile üyelerini sarsan karmaşık bir olaydır</a:t>
            </a:r>
          </a:p>
        </p:txBody>
      </p:sp>
      <p:sp>
        <p:nvSpPr>
          <p:cNvPr id="4" name="3 Slayt Numarası Yer Tutucusu"/>
          <p:cNvSpPr>
            <a:spLocks noGrp="1"/>
          </p:cNvSpPr>
          <p:nvPr>
            <p:ph type="sldNum" sz="quarter" idx="12"/>
          </p:nvPr>
        </p:nvSpPr>
        <p:spPr/>
        <p:txBody>
          <a:bodyPr/>
          <a:lstStyle/>
          <a:p>
            <a:fld id="{DDFF2563-9677-4CA2-9625-21C4E4B88632}" type="slidenum">
              <a:rPr lang="tr-TR" smtClean="0"/>
              <a:pPr/>
              <a:t>71</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403887583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67544" y="548680"/>
            <a:ext cx="7704856" cy="3960440"/>
          </a:xfrm>
        </p:spPr>
        <p:txBody>
          <a:bodyPr>
            <a:normAutofit/>
          </a:bodyPr>
          <a:lstStyle/>
          <a:p>
            <a:r>
              <a:rPr lang="tr-TR" dirty="0"/>
              <a:t>Çocuklar, boşanma konusunda genellikle şu 5 aşamadan geçerler</a:t>
            </a:r>
            <a:r>
              <a:rPr lang="tr-TR" dirty="0" smtClean="0"/>
              <a:t>:</a:t>
            </a:r>
          </a:p>
          <a:p>
            <a:pPr marL="0" indent="0">
              <a:buNone/>
            </a:pPr>
            <a:r>
              <a:rPr lang="tr-TR" dirty="0"/>
              <a:t>	</a:t>
            </a:r>
            <a:r>
              <a:rPr lang="tr-TR" dirty="0" smtClean="0"/>
              <a:t>1</a:t>
            </a:r>
            <a:r>
              <a:rPr lang="tr-TR" dirty="0"/>
              <a:t>. Boşanmayı inkâr etme</a:t>
            </a:r>
          </a:p>
          <a:p>
            <a:pPr marL="0" indent="0">
              <a:buNone/>
            </a:pPr>
            <a:r>
              <a:rPr lang="tr-TR" dirty="0" smtClean="0"/>
              <a:t>	2</a:t>
            </a:r>
            <a:r>
              <a:rPr lang="tr-TR" dirty="0"/>
              <a:t>. Boşanmayı yaratan nedenlere öfke duyma</a:t>
            </a:r>
          </a:p>
          <a:p>
            <a:pPr marL="0" indent="0">
              <a:buNone/>
            </a:pPr>
            <a:r>
              <a:rPr lang="tr-TR" dirty="0" smtClean="0"/>
              <a:t>	3</a:t>
            </a:r>
            <a:r>
              <a:rPr lang="tr-TR" dirty="0"/>
              <a:t>. Anne babayı </a:t>
            </a:r>
            <a:r>
              <a:rPr lang="tr-TR" dirty="0" smtClean="0"/>
              <a:t>birleştirme </a:t>
            </a:r>
            <a:r>
              <a:rPr lang="tr-TR" dirty="0"/>
              <a:t>çabası içine girme</a:t>
            </a:r>
          </a:p>
          <a:p>
            <a:pPr marL="0" indent="0">
              <a:buNone/>
            </a:pPr>
            <a:r>
              <a:rPr lang="tr-TR" dirty="0" smtClean="0"/>
              <a:t>	4</a:t>
            </a:r>
            <a:r>
              <a:rPr lang="tr-TR" dirty="0"/>
              <a:t>. Depresyon ve çöküntü yaşama</a:t>
            </a:r>
          </a:p>
          <a:p>
            <a:pPr marL="0" indent="0">
              <a:buNone/>
            </a:pPr>
            <a:r>
              <a:rPr lang="tr-TR" dirty="0" smtClean="0"/>
              <a:t>	5</a:t>
            </a:r>
            <a:r>
              <a:rPr lang="tr-TR" dirty="0"/>
              <a:t>. Boşanma durumunu kabul etme</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3861048"/>
            <a:ext cx="4392488" cy="2858133"/>
          </a:xfrm>
          <a:prstGeom prst="rect">
            <a:avLst/>
          </a:prstGeom>
          <a:ln>
            <a:noFill/>
          </a:ln>
          <a:effectLst>
            <a:softEdge rad="112500"/>
          </a:effectLst>
        </p:spPr>
      </p:pic>
      <p:sp>
        <p:nvSpPr>
          <p:cNvPr id="5" name="4 Slayt Numarası Yer Tutucusu"/>
          <p:cNvSpPr>
            <a:spLocks noGrp="1"/>
          </p:cNvSpPr>
          <p:nvPr>
            <p:ph type="sldNum" sz="quarter" idx="15"/>
          </p:nvPr>
        </p:nvSpPr>
        <p:spPr/>
        <p:txBody>
          <a:bodyPr/>
          <a:lstStyle/>
          <a:p>
            <a:fld id="{DDFF2563-9677-4CA2-9625-21C4E4B88632}" type="slidenum">
              <a:rPr lang="tr-TR" smtClean="0"/>
              <a:pPr/>
              <a:t>72</a:t>
            </a:fld>
            <a:endParaRPr lang="tr-TR"/>
          </a:p>
        </p:txBody>
      </p:sp>
      <p:sp>
        <p:nvSpPr>
          <p:cNvPr id="6" name="5 Altbilgi Yer Tutucusu"/>
          <p:cNvSpPr>
            <a:spLocks noGrp="1"/>
          </p:cNvSpPr>
          <p:nvPr>
            <p:ph type="ftr" sz="quarter" idx="16"/>
          </p:nvPr>
        </p:nvSpPr>
        <p:spPr/>
        <p:txBody>
          <a:bodyPr/>
          <a:lstStyle/>
          <a:p>
            <a:r>
              <a:rPr lang="tr-TR" smtClean="0"/>
              <a:t>Psk.Dan.Nida ÖZALP</a:t>
            </a:r>
            <a:endParaRPr lang="tr-TR"/>
          </a:p>
        </p:txBody>
      </p:sp>
    </p:spTree>
    <p:extLst>
      <p:ext uri="{BB962C8B-B14F-4D97-AF65-F5344CB8AC3E}">
        <p14:creationId xmlns:p14="http://schemas.microsoft.com/office/powerpoint/2010/main" val="31512409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1752" y="332656"/>
            <a:ext cx="8503920" cy="5766392"/>
          </a:xfrm>
        </p:spPr>
        <p:txBody>
          <a:bodyPr>
            <a:normAutofit fontScale="92500" lnSpcReduction="10000"/>
          </a:bodyPr>
          <a:lstStyle/>
          <a:p>
            <a:endParaRPr lang="tr-TR" sz="1800" dirty="0" smtClean="0"/>
          </a:p>
          <a:p>
            <a:r>
              <a:rPr lang="tr-TR" sz="2000" i="1" u="sng" dirty="0" smtClean="0">
                <a:solidFill>
                  <a:srgbClr val="FF0000"/>
                </a:solidFill>
              </a:rPr>
              <a:t>Boşanmanın çocuklara açıklanabileceği en uygun zaman ve en uygun ifadeler</a:t>
            </a:r>
          </a:p>
          <a:p>
            <a:endParaRPr lang="tr-TR" sz="2000" dirty="0" smtClean="0"/>
          </a:p>
          <a:p>
            <a:endParaRPr lang="tr-TR" sz="1800" dirty="0" smtClean="0"/>
          </a:p>
          <a:p>
            <a:r>
              <a:rPr lang="tr-TR" sz="1800" dirty="0" smtClean="0"/>
              <a:t>Boşanma kararı </a:t>
            </a:r>
            <a:r>
              <a:rPr lang="tr-TR" sz="1800" dirty="0"/>
              <a:t>önceden planlanmış bir aile toplantısında çocuklara anne ve baba tarafından birlikte </a:t>
            </a:r>
            <a:r>
              <a:rPr lang="tr-TR" sz="1800" dirty="0" smtClean="0"/>
              <a:t>açıklanmalıdır</a:t>
            </a:r>
            <a:r>
              <a:rPr lang="tr-TR" sz="1800" dirty="0"/>
              <a:t>. Toplantı, ebeveynlerden biri evden ayrılmadan birkaç gün önce yapılmalıdır. Eğer</a:t>
            </a:r>
            <a:r>
              <a:rPr lang="tr-TR" sz="1800" dirty="0" smtClean="0"/>
              <a:t>, ebeveynler </a:t>
            </a:r>
            <a:r>
              <a:rPr lang="tr-TR" sz="1800" dirty="0"/>
              <a:t>çoktan evden ayrılmışsa toplantıya katılmak için gelmelidir. </a:t>
            </a:r>
            <a:endParaRPr lang="tr-TR" sz="1800" dirty="0" smtClean="0"/>
          </a:p>
          <a:p>
            <a:pPr>
              <a:buNone/>
            </a:pPr>
            <a:endParaRPr lang="tr-TR" sz="1800" dirty="0" smtClean="0"/>
          </a:p>
          <a:p>
            <a:r>
              <a:rPr lang="tr-TR" sz="1800" dirty="0" smtClean="0"/>
              <a:t>Katılmayı </a:t>
            </a:r>
            <a:r>
              <a:rPr lang="tr-TR" sz="1800" dirty="0"/>
              <a:t>reddederse o olmadan da toplantı en az bir saatlik zaman ayrılarak mutlaka yapılmalıdır. </a:t>
            </a:r>
            <a:endParaRPr lang="tr-TR" sz="1800" dirty="0" smtClean="0"/>
          </a:p>
          <a:p>
            <a:pPr>
              <a:buNone/>
            </a:pPr>
            <a:endParaRPr lang="tr-TR" sz="1800" dirty="0" smtClean="0"/>
          </a:p>
          <a:p>
            <a:r>
              <a:rPr lang="tr-TR" sz="1800" dirty="0" smtClean="0"/>
              <a:t>Dolaysız</a:t>
            </a:r>
            <a:r>
              <a:rPr lang="tr-TR" sz="1800" dirty="0"/>
              <a:t>, dürüst, açık ve çocukların gelişim düzeylerine uygun ifadeler seçilerek tarafsız davranarak gerekli açıklamalarda bulunulmalıdır. Küçük </a:t>
            </a:r>
            <a:r>
              <a:rPr lang="tr-TR" sz="1800" dirty="0" smtClean="0"/>
              <a:t>çocuklara </a:t>
            </a:r>
            <a:r>
              <a:rPr lang="tr-TR" sz="1800" dirty="0"/>
              <a:t>toplantıdan hemen önce, büyük çocuklara ise önceden haber vermek uygun olacaktır; ancak toplantı hakkında detaylı bilgi verilmemelidir. </a:t>
            </a:r>
            <a:endParaRPr lang="tr-TR" sz="1800" dirty="0" smtClean="0"/>
          </a:p>
          <a:p>
            <a:pPr>
              <a:buNone/>
            </a:pPr>
            <a:endParaRPr lang="tr-TR" sz="1800" dirty="0" smtClean="0"/>
          </a:p>
          <a:p>
            <a:r>
              <a:rPr lang="tr-TR" sz="1800" dirty="0" smtClean="0"/>
              <a:t>Sadece </a:t>
            </a:r>
            <a:r>
              <a:rPr lang="tr-TR" sz="1800" dirty="0"/>
              <a:t>onlarla konuşmak istediğiniz önemli bir konu olduğunu söylemeniz yeterli olacaktır. Evden ayrılma ya da boşanmanın açıklanması, doğum günü, bayram, yılbaşı gibi özel günlere denk getirilmemeli, bir müddet ertelenmelidir. Çünkü, yaşanacak kötü duygular her yıl önemli günler geldiğinde büyük acılar verebilir</a:t>
            </a:r>
          </a:p>
        </p:txBody>
      </p:sp>
      <p:sp>
        <p:nvSpPr>
          <p:cNvPr id="4" name="3 Slayt Numarası Yer Tutucusu"/>
          <p:cNvSpPr>
            <a:spLocks noGrp="1"/>
          </p:cNvSpPr>
          <p:nvPr>
            <p:ph type="sldNum" sz="quarter" idx="12"/>
          </p:nvPr>
        </p:nvSpPr>
        <p:spPr/>
        <p:txBody>
          <a:bodyPr/>
          <a:lstStyle/>
          <a:p>
            <a:fld id="{DDFF2563-9677-4CA2-9625-21C4E4B88632}" type="slidenum">
              <a:rPr lang="tr-TR" smtClean="0"/>
              <a:pPr/>
              <a:t>73</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27931583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92696"/>
            <a:ext cx="8229600" cy="5433467"/>
          </a:xfrm>
        </p:spPr>
        <p:txBody>
          <a:bodyPr/>
          <a:lstStyle/>
          <a:p>
            <a:pPr algn="ctr"/>
            <a:r>
              <a:rPr lang="tr-TR" b="1" dirty="0" smtClean="0">
                <a:solidFill>
                  <a:srgbClr val="00B0F0"/>
                </a:solidFill>
              </a:rPr>
              <a:t>B</a:t>
            </a:r>
            <a:r>
              <a:rPr lang="sv-SE" b="1" dirty="0" smtClean="0">
                <a:solidFill>
                  <a:srgbClr val="00B0F0"/>
                </a:solidFill>
              </a:rPr>
              <a:t>oşanma sürecinde dikkat edilmesi gereken noktalar</a:t>
            </a:r>
            <a:endParaRPr lang="tr-TR" b="1" dirty="0">
              <a:solidFill>
                <a:srgbClr val="00B0F0"/>
              </a:solidFill>
            </a:endParaRPr>
          </a:p>
        </p:txBody>
      </p:sp>
      <p:pic>
        <p:nvPicPr>
          <p:cNvPr id="4" name="3 Resim" descr="aile.jpg"/>
          <p:cNvPicPr>
            <a:picLocks noChangeAspect="1"/>
          </p:cNvPicPr>
          <p:nvPr/>
        </p:nvPicPr>
        <p:blipFill>
          <a:blip r:embed="rId2" cstate="print"/>
          <a:stretch>
            <a:fillRect/>
          </a:stretch>
        </p:blipFill>
        <p:spPr>
          <a:xfrm>
            <a:off x="1979712" y="2636912"/>
            <a:ext cx="5362575" cy="3333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Slayt Numarası Yer Tutucusu"/>
          <p:cNvSpPr>
            <a:spLocks noGrp="1"/>
          </p:cNvSpPr>
          <p:nvPr>
            <p:ph type="sldNum" sz="quarter" idx="12"/>
          </p:nvPr>
        </p:nvSpPr>
        <p:spPr/>
        <p:txBody>
          <a:bodyPr/>
          <a:lstStyle/>
          <a:p>
            <a:fld id="{DDFF2563-9677-4CA2-9625-21C4E4B88632}" type="slidenum">
              <a:rPr lang="tr-TR" smtClean="0"/>
              <a:pPr/>
              <a:t>74</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492" y="1340768"/>
            <a:ext cx="6777317" cy="4978145"/>
          </a:xfrm>
        </p:spPr>
        <p:txBody>
          <a:bodyPr>
            <a:normAutofit fontScale="85000" lnSpcReduction="20000"/>
          </a:bodyPr>
          <a:lstStyle/>
          <a:p>
            <a:r>
              <a:rPr lang="tr-TR" dirty="0" smtClean="0">
                <a:latin typeface="Calibri" panose="020F0502020204030204" pitchFamily="34" charset="0"/>
                <a:cs typeface="Calibri" panose="020F0502020204030204" pitchFamily="34" charset="0"/>
              </a:rPr>
              <a:t>Boşanmanın </a:t>
            </a:r>
            <a:r>
              <a:rPr lang="tr-TR" dirty="0">
                <a:latin typeface="Calibri" panose="020F0502020204030204" pitchFamily="34" charset="0"/>
                <a:cs typeface="Calibri" panose="020F0502020204030204" pitchFamily="34" charset="0"/>
              </a:rPr>
              <a:t>ne olduğu ve boşanmadan sonra anne, baba ve çocuğun yaşamında ne gibi değişiklikler olacağı konusunda çocuğu bilgilendirmek ve bilinçlendirmek gerekir. Boşanma sürecinde, şehir veya ev değiştirme, bakıcı değiştirme, zorunlu bazı değişiklikler varsa, bunlara kademeli geçişler yapmaya gayret edin. Çünkü her değişim, olumlu da olsa ekstra çaba gerektirir ve çocuğunuz için) hepsine birden uyum sağlamak güç olabilir. Aynı sebeple, boşanma sonrası çocuk eşlerden hangisiyle kalacaksa, o ve çocuk ailenin boşanmadan önce yaşadığı mekanda yaşamaya </a:t>
            </a:r>
            <a:r>
              <a:rPr lang="tr-TR" dirty="0" smtClean="0">
                <a:latin typeface="Calibri" panose="020F0502020204030204" pitchFamily="34" charset="0"/>
                <a:cs typeface="Calibri" panose="020F0502020204030204" pitchFamily="34" charset="0"/>
              </a:rPr>
              <a:t>devam </a:t>
            </a:r>
            <a:r>
              <a:rPr lang="tr-TR" dirty="0">
                <a:latin typeface="Calibri" panose="020F0502020204030204" pitchFamily="34" charset="0"/>
                <a:cs typeface="Calibri" panose="020F0502020204030204" pitchFamily="34" charset="0"/>
              </a:rPr>
              <a:t>etmelidir</a:t>
            </a:r>
            <a:r>
              <a:rPr lang="tr-TR" dirty="0" smtClean="0">
                <a:latin typeface="Calibri" panose="020F0502020204030204" pitchFamily="34" charset="0"/>
                <a:cs typeface="Calibri" panose="020F0502020204030204" pitchFamily="34" charset="0"/>
              </a:rPr>
              <a:t>.</a:t>
            </a:r>
          </a:p>
          <a:p>
            <a:endParaRPr lang="tr-TR" dirty="0">
              <a:latin typeface="Calibri" panose="020F0502020204030204" pitchFamily="34" charset="0"/>
              <a:cs typeface="Calibri" panose="020F0502020204030204" pitchFamily="34" charset="0"/>
            </a:endParaRPr>
          </a:p>
          <a:p>
            <a:r>
              <a:rPr lang="tr-TR" dirty="0" smtClean="0">
                <a:latin typeface="Calibri" panose="020F0502020204030204" pitchFamily="34" charset="0"/>
                <a:cs typeface="Calibri" panose="020F0502020204030204" pitchFamily="34" charset="0"/>
              </a:rPr>
              <a:t>Eşler</a:t>
            </a:r>
            <a:r>
              <a:rPr lang="tr-TR" dirty="0">
                <a:latin typeface="Calibri" panose="020F0502020204030204" pitchFamily="34" charset="0"/>
                <a:cs typeface="Calibri" panose="020F0502020204030204" pitchFamily="34" charset="0"/>
              </a:rPr>
              <a:t>, kendi ailelerini de toplayarak (babaanne, hala, dayı vb.) hep </a:t>
            </a:r>
            <a:r>
              <a:rPr lang="tr-TR" dirty="0" smtClean="0">
                <a:latin typeface="Calibri" panose="020F0502020204030204" pitchFamily="34" charset="0"/>
                <a:cs typeface="Calibri" panose="020F0502020204030204" pitchFamily="34" charset="0"/>
              </a:rPr>
              <a:t>birlikte bir </a:t>
            </a:r>
            <a:r>
              <a:rPr lang="tr-TR" dirty="0">
                <a:latin typeface="Calibri" panose="020F0502020204030204" pitchFamily="34" charset="0"/>
                <a:cs typeface="Calibri" panose="020F0502020204030204" pitchFamily="34" charset="0"/>
              </a:rPr>
              <a:t>toplantı </a:t>
            </a:r>
            <a:r>
              <a:rPr lang="tr-TR" dirty="0" smtClean="0">
                <a:latin typeface="Calibri" panose="020F0502020204030204" pitchFamily="34" charset="0"/>
                <a:cs typeface="Calibri" panose="020F0502020204030204" pitchFamily="34" charset="0"/>
              </a:rPr>
              <a:t>yapmalı, çocuğun </a:t>
            </a:r>
            <a:r>
              <a:rPr lang="tr-TR" dirty="0">
                <a:latin typeface="Calibri" panose="020F0502020204030204" pitchFamily="34" charset="0"/>
                <a:cs typeface="Calibri" panose="020F0502020204030204" pitchFamily="34" charset="0"/>
              </a:rPr>
              <a:t>bu durumdan çok </a:t>
            </a:r>
            <a:r>
              <a:rPr lang="tr-TR" dirty="0" smtClean="0">
                <a:latin typeface="Calibri" panose="020F0502020204030204" pitchFamily="34" charset="0"/>
                <a:cs typeface="Calibri" panose="020F0502020204030204" pitchFamily="34" charset="0"/>
              </a:rPr>
              <a:t>etkilenebileceğinin </a:t>
            </a:r>
            <a:r>
              <a:rPr lang="tr-TR" dirty="0">
                <a:latin typeface="Calibri" panose="020F0502020204030204" pitchFamily="34" charset="0"/>
                <a:cs typeface="Calibri" panose="020F0502020204030204" pitchFamily="34" charset="0"/>
              </a:rPr>
              <a:t>ve bu konuda herkesten duyarlılık beklendiğinin altı çizilir ve kararlarda herkesin katkısı </a:t>
            </a:r>
            <a:r>
              <a:rPr lang="tr-TR" dirty="0" smtClean="0">
                <a:latin typeface="Calibri" panose="020F0502020204030204" pitchFamily="34" charset="0"/>
                <a:cs typeface="Calibri" panose="020F0502020204030204" pitchFamily="34" charset="0"/>
              </a:rPr>
              <a:t>olduğu ve </a:t>
            </a:r>
            <a:r>
              <a:rPr lang="tr-TR" dirty="0">
                <a:latin typeface="Calibri" panose="020F0502020204030204" pitchFamily="34" charset="0"/>
                <a:cs typeface="Calibri" panose="020F0502020204030204" pitchFamily="34" charset="0"/>
              </a:rPr>
              <a:t>çocukla ilgili </a:t>
            </a:r>
            <a:r>
              <a:rPr lang="tr-TR" dirty="0" smtClean="0">
                <a:latin typeface="Calibri" panose="020F0502020204030204" pitchFamily="34" charset="0"/>
                <a:cs typeface="Calibri" panose="020F0502020204030204" pitchFamily="34" charset="0"/>
              </a:rPr>
              <a:t>alınan kararlardan </a:t>
            </a:r>
            <a:r>
              <a:rPr lang="tr-TR" dirty="0">
                <a:latin typeface="Calibri" panose="020F0502020204030204" pitchFamily="34" charset="0"/>
                <a:cs typeface="Calibri" panose="020F0502020204030204" pitchFamily="34" charset="0"/>
              </a:rPr>
              <a:t>herkesin haberi olmalıdır. Böylece herkes çocuk </a:t>
            </a:r>
            <a:r>
              <a:rPr lang="tr-TR" dirty="0" smtClean="0">
                <a:latin typeface="Calibri" panose="020F0502020204030204" pitchFamily="34" charset="0"/>
                <a:cs typeface="Calibri" panose="020F0502020204030204" pitchFamily="34" charset="0"/>
              </a:rPr>
              <a:t>için işbirliğinin </a:t>
            </a:r>
            <a:r>
              <a:rPr lang="tr-TR" dirty="0">
                <a:latin typeface="Calibri" panose="020F0502020204030204" pitchFamily="34" charset="0"/>
                <a:cs typeface="Calibri" panose="020F0502020204030204" pitchFamily="34" charset="0"/>
              </a:rPr>
              <a:t>kaçınılmaz olduğunu hatırlamış </a:t>
            </a:r>
            <a:r>
              <a:rPr lang="tr-TR" dirty="0" smtClean="0">
                <a:latin typeface="Calibri" panose="020F0502020204030204" pitchFamily="34" charset="0"/>
                <a:cs typeface="Calibri" panose="020F0502020204030204" pitchFamily="34" charset="0"/>
              </a:rPr>
              <a:t>olduğundan kurallar </a:t>
            </a:r>
            <a:r>
              <a:rPr lang="tr-TR" dirty="0">
                <a:latin typeface="Calibri" panose="020F0502020204030204" pitchFamily="34" charset="0"/>
                <a:cs typeface="Calibri" panose="020F0502020204030204" pitchFamily="34" charset="0"/>
              </a:rPr>
              <a:t>daha az çiğnenir</a:t>
            </a:r>
            <a:r>
              <a:rPr lang="tr-TR" dirty="0" smtClean="0">
                <a:latin typeface="Calibri" panose="020F0502020204030204" pitchFamily="34" charset="0"/>
                <a:cs typeface="Calibri" panose="020F0502020204030204" pitchFamily="34" charset="0"/>
              </a:rPr>
              <a:t>.</a:t>
            </a:r>
            <a:endParaRPr lang="tr-TR" dirty="0">
              <a:latin typeface="Calibri" panose="020F0502020204030204" pitchFamily="34" charset="0"/>
              <a:cs typeface="Calibri" panose="020F0502020204030204" pitchFamily="34" charset="0"/>
            </a:endParaRPr>
          </a:p>
        </p:txBody>
      </p:sp>
      <p:sp>
        <p:nvSpPr>
          <p:cNvPr id="4" name="3 Slayt Numarası Yer Tutucusu"/>
          <p:cNvSpPr>
            <a:spLocks noGrp="1"/>
          </p:cNvSpPr>
          <p:nvPr>
            <p:ph type="sldNum" sz="quarter" idx="12"/>
          </p:nvPr>
        </p:nvSpPr>
        <p:spPr/>
        <p:txBody>
          <a:bodyPr/>
          <a:lstStyle/>
          <a:p>
            <a:fld id="{DDFF2563-9677-4CA2-9625-21C4E4B88632}" type="slidenum">
              <a:rPr lang="tr-TR" smtClean="0"/>
              <a:pPr/>
              <a:t>75</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36872992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492" y="1268760"/>
            <a:ext cx="6777317" cy="5112568"/>
          </a:xfrm>
        </p:spPr>
        <p:txBody>
          <a:bodyPr>
            <a:normAutofit fontScale="62500" lnSpcReduction="20000"/>
          </a:bodyPr>
          <a:lstStyle/>
          <a:p>
            <a:r>
              <a:rPr lang="tr-TR" dirty="0" smtClean="0"/>
              <a:t>Çocuktan </a:t>
            </a:r>
            <a:r>
              <a:rPr lang="tr-TR" dirty="0"/>
              <a:t>ayrı yaşayacak olan eş, kademeli olarak evden ayrı kalmaya başlamalıdır. Bu süreç haftada bir günden 5-6 güne çıkarıldığında çocuk ayrılığa daha kolay adapte olur. Boşanmadan sonra, çocuklar her iki eşle de sürekli ve düzenli olarak görüşmeye devam etmelidir. </a:t>
            </a:r>
            <a:r>
              <a:rPr lang="tr-TR" dirty="0" smtClean="0"/>
              <a:t>O sizlerle </a:t>
            </a:r>
            <a:r>
              <a:rPr lang="tr-TR" dirty="0"/>
              <a:t>beraber tamdı ve beraber istiyor, </a:t>
            </a:r>
            <a:r>
              <a:rPr lang="tr-TR" dirty="0" smtClean="0"/>
              <a:t>bunu </a:t>
            </a:r>
            <a:r>
              <a:rPr lang="tr-TR" dirty="0"/>
              <a:t>anlamaya </a:t>
            </a:r>
            <a:r>
              <a:rPr lang="tr-TR" dirty="0" smtClean="0"/>
              <a:t>çalışın. Çocuğunuza anne </a:t>
            </a:r>
            <a:r>
              <a:rPr lang="tr-TR" dirty="0"/>
              <a:t>ve babanın birbirlerinden ayrılmalarının çocuklarından ayrılmaları anlamına </a:t>
            </a:r>
            <a:r>
              <a:rPr lang="tr-TR" dirty="0" smtClean="0"/>
              <a:t>gelmediğini </a:t>
            </a:r>
            <a:r>
              <a:rPr lang="tr-TR" dirty="0"/>
              <a:t>anlatın. Hep birlikte sık sık bir araya </a:t>
            </a:r>
            <a:r>
              <a:rPr lang="tr-TR" dirty="0" smtClean="0"/>
              <a:t>gelin.</a:t>
            </a:r>
            <a:endParaRPr lang="tr-TR" dirty="0"/>
          </a:p>
          <a:p>
            <a:endParaRPr lang="tr-TR" dirty="0" smtClean="0"/>
          </a:p>
          <a:p>
            <a:r>
              <a:rPr lang="tr-TR" dirty="0" smtClean="0"/>
              <a:t>Eşler</a:t>
            </a:r>
            <a:r>
              <a:rPr lang="tr-TR" dirty="0"/>
              <a:t>, boşanmanın çocukları için olduğu kadar kendileri için </a:t>
            </a:r>
            <a:r>
              <a:rPr lang="tr-TR" dirty="0" smtClean="0"/>
              <a:t>de </a:t>
            </a:r>
            <a:r>
              <a:rPr lang="tr-TR" dirty="0"/>
              <a:t>zor olduğunu </a:t>
            </a:r>
            <a:r>
              <a:rPr lang="tr-TR" dirty="0" smtClean="0"/>
              <a:t>unutmamalı ve </a:t>
            </a:r>
            <a:r>
              <a:rPr lang="tr-TR" dirty="0"/>
              <a:t>boşanmayı bir son değil, bir başlangıç olarak kabul etmelidirler. Öfke, yalnızlık duygusu, depresyon,  </a:t>
            </a:r>
            <a:r>
              <a:rPr lang="tr-TR" dirty="0" smtClean="0"/>
              <a:t>kaygı </a:t>
            </a:r>
            <a:r>
              <a:rPr lang="tr-TR" dirty="0"/>
              <a:t>gibi psikolojik </a:t>
            </a:r>
            <a:r>
              <a:rPr lang="tr-TR" dirty="0" smtClean="0"/>
              <a:t>sonuçlar </a:t>
            </a:r>
            <a:r>
              <a:rPr lang="tr-TR" dirty="0"/>
              <a:t>ortaya çıkabilir. Bunlar doğaldır. Gerekirse profesyonel yardım almaktan çekinmemek gerekir. Kendilerini ne kadar çabuk toparlarlarsa çocuklarına da o kadar yararlı </a:t>
            </a:r>
            <a:r>
              <a:rPr lang="tr-TR" dirty="0" smtClean="0"/>
              <a:t>olabilirler. Sürekli </a:t>
            </a:r>
            <a:r>
              <a:rPr lang="tr-TR" dirty="0"/>
              <a:t>ağlayan bir anne, çocuğa durumun kötü olduğu, neşeli ve çabalayan bir </a:t>
            </a:r>
            <a:r>
              <a:rPr lang="tr-TR" dirty="0" smtClean="0"/>
              <a:t>anne </a:t>
            </a:r>
            <a:r>
              <a:rPr lang="tr-TR" dirty="0"/>
              <a:t>ise her şeyin yolunda gittiği izlenimi verecektir. </a:t>
            </a:r>
          </a:p>
          <a:p>
            <a:endParaRPr lang="tr-TR" dirty="0" smtClean="0"/>
          </a:p>
          <a:p>
            <a:r>
              <a:rPr lang="tr-TR" dirty="0" smtClean="0"/>
              <a:t>Eşler</a:t>
            </a:r>
            <a:r>
              <a:rPr lang="tr-TR" dirty="0"/>
              <a:t>, çocukları </a:t>
            </a:r>
            <a:r>
              <a:rPr lang="tr-TR" dirty="0" smtClean="0"/>
              <a:t>kesinlikle </a:t>
            </a:r>
            <a:r>
              <a:rPr lang="tr-TR" dirty="0"/>
              <a:t>birbirine karşı kullanmamalıdır; çocuk hiçbir şekilde taraf ve tanık tutulmamalıdır. Yeni düzenlemelerle ilgili kararlar alırken çocuğunuzun onayını alın ama çocuğunuzu karar </a:t>
            </a:r>
            <a:r>
              <a:rPr lang="tr-TR" dirty="0" smtClean="0"/>
              <a:t>verme sorumluluğu </a:t>
            </a:r>
            <a:r>
              <a:rPr lang="tr-TR" dirty="0"/>
              <a:t>altında ezmeyin. </a:t>
            </a:r>
          </a:p>
        </p:txBody>
      </p:sp>
      <p:sp>
        <p:nvSpPr>
          <p:cNvPr id="4" name="3 Slayt Numarası Yer Tutucusu"/>
          <p:cNvSpPr>
            <a:spLocks noGrp="1"/>
          </p:cNvSpPr>
          <p:nvPr>
            <p:ph type="sldNum" sz="quarter" idx="12"/>
          </p:nvPr>
        </p:nvSpPr>
        <p:spPr/>
        <p:txBody>
          <a:bodyPr/>
          <a:lstStyle/>
          <a:p>
            <a:fld id="{DDFF2563-9677-4CA2-9625-21C4E4B88632}" type="slidenum">
              <a:rPr lang="tr-TR" smtClean="0"/>
              <a:pPr/>
              <a:t>76</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400667981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1124744"/>
            <a:ext cx="6777317" cy="5112568"/>
          </a:xfrm>
        </p:spPr>
        <p:txBody>
          <a:bodyPr>
            <a:normAutofit fontScale="70000" lnSpcReduction="20000"/>
          </a:bodyPr>
          <a:lstStyle/>
          <a:p>
            <a:r>
              <a:rPr lang="tr-TR" dirty="0" smtClean="0"/>
              <a:t>Çocuk</a:t>
            </a:r>
            <a:r>
              <a:rPr lang="tr-TR" dirty="0"/>
              <a:t>, boşanmış bir anne-babanın çocuğu olmayı çevresine karşı bir </a:t>
            </a:r>
            <a:r>
              <a:rPr lang="tr-TR" dirty="0" smtClean="0"/>
              <a:t>silah </a:t>
            </a:r>
            <a:r>
              <a:rPr lang="tr-TR" dirty="0"/>
              <a:t>gibi kullanmamalıdır. Her konuda gereksiz tavizler vererek çocuğun boyanmadan alacağı yaralar yalnızca arttırılır, </a:t>
            </a:r>
            <a:r>
              <a:rPr lang="tr-TR" dirty="0" smtClean="0"/>
              <a:t>azaltılmaz</a:t>
            </a:r>
            <a:r>
              <a:rPr lang="tr-TR" dirty="0"/>
              <a:t> </a:t>
            </a:r>
          </a:p>
          <a:p>
            <a:endParaRPr lang="tr-TR" dirty="0"/>
          </a:p>
          <a:p>
            <a:r>
              <a:rPr lang="tr-TR" dirty="0" smtClean="0"/>
              <a:t>Çocukla </a:t>
            </a:r>
            <a:r>
              <a:rPr lang="tr-TR" dirty="0"/>
              <a:t>ilgili her konuda eşler birbiriyle </a:t>
            </a:r>
            <a:r>
              <a:rPr lang="tr-TR" dirty="0" smtClean="0"/>
              <a:t>çelişen </a:t>
            </a:r>
            <a:r>
              <a:rPr lang="tr-TR" dirty="0"/>
              <a:t>davranışlarda bulunmamaya gayret göstermeli, ortak bir yol izlenmelidir. Babanın evinde izin verilen bir şeye, annenin evinde yasak konulmamalıdır.</a:t>
            </a:r>
          </a:p>
          <a:p>
            <a:endParaRPr lang="tr-TR" dirty="0"/>
          </a:p>
          <a:p>
            <a:r>
              <a:rPr lang="tr-TR" dirty="0" smtClean="0"/>
              <a:t>Çocuklar</a:t>
            </a:r>
            <a:r>
              <a:rPr lang="tr-TR" dirty="0"/>
              <a:t>, </a:t>
            </a:r>
            <a:r>
              <a:rPr lang="tr-TR" dirty="0" smtClean="0"/>
              <a:t>anne-babalarının boşanmasından </a:t>
            </a:r>
            <a:r>
              <a:rPr lang="tr-TR" dirty="0"/>
              <a:t>kendilerini suçlayabilirler. Bu yüzden boşanma </a:t>
            </a:r>
            <a:r>
              <a:rPr lang="tr-TR" dirty="0" smtClean="0"/>
              <a:t>sebebinin çocukla </a:t>
            </a:r>
            <a:r>
              <a:rPr lang="tr-TR" dirty="0"/>
              <a:t>hiçbir ilgisinin olmadığı, </a:t>
            </a:r>
            <a:r>
              <a:rPr lang="tr-TR" dirty="0" smtClean="0"/>
              <a:t>bunu </a:t>
            </a:r>
            <a:r>
              <a:rPr lang="tr-TR" dirty="0"/>
              <a:t>anneyle babanın arasındaki anlaşmazlıktan kaynaklandığı açıkça anlatılmalıdır. </a:t>
            </a:r>
          </a:p>
          <a:p>
            <a:endParaRPr lang="tr-TR" dirty="0"/>
          </a:p>
          <a:p>
            <a:r>
              <a:rPr lang="tr-TR" dirty="0" smtClean="0"/>
              <a:t>Çocuk</a:t>
            </a:r>
            <a:r>
              <a:rPr lang="tr-TR" dirty="0"/>
              <a:t>, </a:t>
            </a:r>
            <a:r>
              <a:rPr lang="tr-TR" dirty="0" smtClean="0"/>
              <a:t>anne-babasının </a:t>
            </a:r>
            <a:r>
              <a:rPr lang="tr-TR" dirty="0"/>
              <a:t>yerine kimseyi koymak istemez. Buna saygı duymak gerekir. Boşanma sonrası eşlerden biri yeni bir ilişki yaşıyorsa çocuğun bunu boşanmayı kabullenene kadar bilmemesi gerekir.</a:t>
            </a:r>
          </a:p>
          <a:p>
            <a:endParaRPr lang="tr-TR" dirty="0"/>
          </a:p>
          <a:p>
            <a:r>
              <a:rPr lang="tr-TR" dirty="0" smtClean="0"/>
              <a:t>Boşanma </a:t>
            </a:r>
            <a:r>
              <a:rPr lang="tr-TR" dirty="0"/>
              <a:t>sırasında çocuklar mahkeme, eşya dağıtımı, nafaka gibi konulardan haberdar </a:t>
            </a:r>
            <a:r>
              <a:rPr lang="tr-TR" dirty="0" smtClean="0"/>
              <a:t>edilmemelidir.</a:t>
            </a:r>
            <a:endParaRPr lang="tr-TR" dirty="0"/>
          </a:p>
        </p:txBody>
      </p:sp>
      <p:sp>
        <p:nvSpPr>
          <p:cNvPr id="4" name="3 Slayt Numarası Yer Tutucusu"/>
          <p:cNvSpPr>
            <a:spLocks noGrp="1"/>
          </p:cNvSpPr>
          <p:nvPr>
            <p:ph type="sldNum" sz="quarter" idx="12"/>
          </p:nvPr>
        </p:nvSpPr>
        <p:spPr/>
        <p:txBody>
          <a:bodyPr/>
          <a:lstStyle/>
          <a:p>
            <a:fld id="{DDFF2563-9677-4CA2-9625-21C4E4B88632}" type="slidenum">
              <a:rPr lang="tr-TR" smtClean="0"/>
              <a:pPr/>
              <a:t>77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35493430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7" y="836712"/>
            <a:ext cx="4896544" cy="4680520"/>
          </a:xfrm>
        </p:spPr>
        <p:txBody>
          <a:bodyPr>
            <a:normAutofit fontScale="62500" lnSpcReduction="20000"/>
          </a:bodyPr>
          <a:lstStyle/>
          <a:p>
            <a:r>
              <a:rPr lang="tr-TR" dirty="0" smtClean="0"/>
              <a:t>Ailenin </a:t>
            </a:r>
            <a:r>
              <a:rPr lang="tr-TR" dirty="0"/>
              <a:t>kendine özgü </a:t>
            </a:r>
            <a:r>
              <a:rPr lang="tr-TR" dirty="0" smtClean="0"/>
              <a:t>koşullar </a:t>
            </a:r>
            <a:r>
              <a:rPr lang="tr-TR" dirty="0"/>
              <a:t>içerisinde ayrı yaşama ve </a:t>
            </a:r>
            <a:r>
              <a:rPr lang="tr-TR" dirty="0" smtClean="0"/>
              <a:t>boşanmanın </a:t>
            </a:r>
            <a:r>
              <a:rPr lang="tr-TR" dirty="0"/>
              <a:t>ne anlama </a:t>
            </a:r>
            <a:r>
              <a:rPr lang="tr-TR" dirty="0" smtClean="0"/>
              <a:t>geldiğini çocukların </a:t>
            </a:r>
            <a:r>
              <a:rPr lang="tr-TR" dirty="0"/>
              <a:t>anlamasını </a:t>
            </a:r>
            <a:r>
              <a:rPr lang="tr-TR" dirty="0" smtClean="0"/>
              <a:t>sağlamalıdırlar</a:t>
            </a:r>
            <a:endParaRPr lang="tr-TR" dirty="0"/>
          </a:p>
          <a:p>
            <a:r>
              <a:rPr lang="tr-TR" dirty="0" smtClean="0"/>
              <a:t>Çocukların </a:t>
            </a:r>
            <a:r>
              <a:rPr lang="tr-TR" dirty="0"/>
              <a:t>yaşlarına uygun biçimde, boşanmanın </a:t>
            </a:r>
            <a:r>
              <a:rPr lang="tr-TR" dirty="0" smtClean="0"/>
              <a:t>onları nasıl </a:t>
            </a:r>
            <a:r>
              <a:rPr lang="tr-TR" dirty="0"/>
              <a:t>etkileyeceğini somut </a:t>
            </a:r>
            <a:r>
              <a:rPr lang="tr-TR" dirty="0" smtClean="0"/>
              <a:t>ifadelerle açıklamalıdırlar</a:t>
            </a:r>
            <a:endParaRPr lang="tr-TR" dirty="0"/>
          </a:p>
          <a:p>
            <a:r>
              <a:rPr lang="tr-TR" dirty="0" smtClean="0"/>
              <a:t>Çocukların </a:t>
            </a:r>
            <a:r>
              <a:rPr lang="tr-TR" dirty="0"/>
              <a:t>her </a:t>
            </a:r>
            <a:r>
              <a:rPr lang="tr-TR" dirty="0" smtClean="0"/>
              <a:t>zaman </a:t>
            </a:r>
            <a:r>
              <a:rPr lang="tr-TR" dirty="0"/>
              <a:t>sevileceklerine ve en iyi şekilde bakılacaklarına </a:t>
            </a:r>
            <a:r>
              <a:rPr lang="tr-TR" dirty="0" smtClean="0"/>
              <a:t>inandırmalı </a:t>
            </a:r>
            <a:r>
              <a:rPr lang="tr-TR" dirty="0"/>
              <a:t>ve bu </a:t>
            </a:r>
            <a:r>
              <a:rPr lang="tr-TR" dirty="0" smtClean="0"/>
              <a:t>yönde davranmalıdırlar</a:t>
            </a:r>
            <a:endParaRPr lang="tr-TR" dirty="0"/>
          </a:p>
          <a:p>
            <a:r>
              <a:rPr lang="tr-TR" dirty="0" smtClean="0"/>
              <a:t>Çocukları diğer </a:t>
            </a:r>
            <a:r>
              <a:rPr lang="tr-TR" dirty="0"/>
              <a:t>ebeveynle mutlu ve ısıcak bir ilişki sürdürmek için </a:t>
            </a:r>
            <a:r>
              <a:rPr lang="tr-TR" dirty="0" smtClean="0"/>
              <a:t>cesaretlendirmeli </a:t>
            </a:r>
            <a:r>
              <a:rPr lang="tr-TR" dirty="0"/>
              <a:t>ve </a:t>
            </a:r>
            <a:r>
              <a:rPr lang="tr-TR" dirty="0" smtClean="0"/>
              <a:t>bunun için </a:t>
            </a:r>
            <a:r>
              <a:rPr lang="tr-TR" dirty="0"/>
              <a:t>elinden </a:t>
            </a:r>
            <a:r>
              <a:rPr lang="tr-TR" dirty="0" smtClean="0"/>
              <a:t>geleni yapmalıdırlar. </a:t>
            </a:r>
            <a:endParaRPr lang="tr-TR" dirty="0"/>
          </a:p>
          <a:p>
            <a:r>
              <a:rPr lang="tr-TR" dirty="0" smtClean="0"/>
              <a:t>Eski </a:t>
            </a:r>
            <a:r>
              <a:rPr lang="tr-TR" dirty="0"/>
              <a:t>eşle ilişkiyi mümkün olduğunca sorunsuz sürdürmelidir</a:t>
            </a:r>
            <a:r>
              <a:rPr lang="tr-TR" dirty="0" smtClean="0"/>
              <a:t>.</a:t>
            </a:r>
            <a:endParaRPr lang="tr-TR" dirty="0"/>
          </a:p>
          <a:p>
            <a:r>
              <a:rPr lang="tr-TR" dirty="0" smtClean="0"/>
              <a:t>Çocuklarla </a:t>
            </a:r>
            <a:r>
              <a:rPr lang="tr-TR" dirty="0"/>
              <a:t>ilgili konularda işbirliği yapmalıdır</a:t>
            </a:r>
            <a:r>
              <a:rPr lang="tr-TR" dirty="0" smtClean="0"/>
              <a:t>.</a:t>
            </a:r>
            <a:endParaRPr lang="tr-TR" dirty="0"/>
          </a:p>
          <a:p>
            <a:r>
              <a:rPr lang="tr-TR" dirty="0" smtClean="0"/>
              <a:t>Çocukların </a:t>
            </a:r>
            <a:r>
              <a:rPr lang="tr-TR" dirty="0"/>
              <a:t>hayatlarındaki başka insanlardan </a:t>
            </a:r>
            <a:r>
              <a:rPr lang="tr-TR" dirty="0" smtClean="0"/>
              <a:t>ve uzmanlardan yardım </a:t>
            </a:r>
            <a:r>
              <a:rPr lang="tr-TR" dirty="0"/>
              <a:t>ve rehberlik istemeleri </a:t>
            </a:r>
            <a:r>
              <a:rPr lang="tr-TR" dirty="0" smtClean="0"/>
              <a:t>için onları cesaretlendirmelidir</a:t>
            </a:r>
            <a:endParaRPr lang="tr-TR" dirty="0"/>
          </a:p>
        </p:txBody>
      </p:sp>
      <p:sp>
        <p:nvSpPr>
          <p:cNvPr id="5" name="Dikdörtgen 4"/>
          <p:cNvSpPr/>
          <p:nvPr/>
        </p:nvSpPr>
        <p:spPr>
          <a:xfrm>
            <a:off x="3059832" y="4869160"/>
            <a:ext cx="5400600" cy="830997"/>
          </a:xfrm>
          <a:prstGeom prst="rect">
            <a:avLst/>
          </a:prstGeom>
          <a:noFill/>
        </p:spPr>
        <p:txBody>
          <a:bodyPr wrap="square" lIns="91440" tIns="45720" rIns="91440" bIns="45720">
            <a:spAutoFit/>
          </a:bodyPr>
          <a:lstStyle/>
          <a:p>
            <a:pPr algn="ctr"/>
            <a:r>
              <a:rPr lang="tr-TR"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Neler</a:t>
            </a:r>
            <a:r>
              <a:rPr lang="tr-TR"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tr-TR"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yapabiliriz</a:t>
            </a:r>
            <a:r>
              <a:rPr lang="tr-TR"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endParaRPr lang="tr-TR" sz="4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132" y="1504184"/>
            <a:ext cx="2520280" cy="2364254"/>
          </a:xfrm>
          <a:prstGeom prst="ellipse">
            <a:avLst/>
          </a:prstGeom>
          <a:ln>
            <a:noFill/>
          </a:ln>
          <a:effectLst>
            <a:softEdge rad="112500"/>
          </a:effectLst>
        </p:spPr>
      </p:pic>
      <p:sp>
        <p:nvSpPr>
          <p:cNvPr id="7" name="6 Slayt Numarası Yer Tutucusu"/>
          <p:cNvSpPr>
            <a:spLocks noGrp="1"/>
          </p:cNvSpPr>
          <p:nvPr>
            <p:ph type="sldNum" sz="quarter" idx="12"/>
          </p:nvPr>
        </p:nvSpPr>
        <p:spPr/>
        <p:txBody>
          <a:bodyPr/>
          <a:lstStyle/>
          <a:p>
            <a:fld id="{DDFF2563-9677-4CA2-9625-21C4E4B88632}" type="slidenum">
              <a:rPr lang="tr-TR" smtClean="0"/>
              <a:pPr/>
              <a:t>78</a:t>
            </a:fld>
            <a:endParaRPr lang="tr-TR"/>
          </a:p>
        </p:txBody>
      </p:sp>
      <p:sp>
        <p:nvSpPr>
          <p:cNvPr id="8" name="7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342921537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dirty="0">
                <a:solidFill>
                  <a:srgbClr val="0070C0"/>
                </a:solidFill>
              </a:rPr>
              <a:t>7</a:t>
            </a:r>
            <a:r>
              <a:rPr lang="tr-TR" sz="2400" dirty="0" smtClean="0">
                <a:solidFill>
                  <a:srgbClr val="0070C0"/>
                </a:solidFill>
              </a:rPr>
              <a:t>) </a:t>
            </a:r>
            <a:r>
              <a:rPr lang="tr-TR" sz="2400" cap="none" dirty="0" smtClean="0">
                <a:solidFill>
                  <a:srgbClr val="0070C0"/>
                </a:solidFill>
              </a:rPr>
              <a:t>Yas Sürecinde Olanlar</a:t>
            </a:r>
            <a:endParaRPr lang="tr-TR" sz="2400" dirty="0">
              <a:solidFill>
                <a:srgbClr val="0070C0"/>
              </a:solidFill>
            </a:endParaRPr>
          </a:p>
        </p:txBody>
      </p:sp>
      <p:sp>
        <p:nvSpPr>
          <p:cNvPr id="3" name="İçerik Yer Tutucusu 2"/>
          <p:cNvSpPr>
            <a:spLocks noGrp="1"/>
          </p:cNvSpPr>
          <p:nvPr>
            <p:ph idx="1"/>
          </p:nvPr>
        </p:nvSpPr>
        <p:spPr>
          <a:xfrm>
            <a:off x="323528" y="1100628"/>
            <a:ext cx="8020372" cy="3579849"/>
          </a:xfrm>
        </p:spPr>
        <p:txBody>
          <a:bodyPr/>
          <a:lstStyle/>
          <a:p>
            <a:pPr>
              <a:buFont typeface="Wingdings" panose="05000000000000000000" pitchFamily="2" charset="2"/>
              <a:buChar char="Ø"/>
            </a:pPr>
            <a:r>
              <a:rPr lang="tr-TR" dirty="0" smtClean="0">
                <a:latin typeface="Calibri" pitchFamily="34" charset="0"/>
                <a:cs typeface="Calibri" pitchFamily="34" charset="0"/>
              </a:rPr>
              <a:t>Ölüm</a:t>
            </a:r>
            <a:r>
              <a:rPr lang="tr-TR" dirty="0">
                <a:latin typeface="Calibri" pitchFamily="34" charset="0"/>
                <a:cs typeface="Calibri" pitchFamily="34" charset="0"/>
              </a:rPr>
              <a:t>, yaşamın kaçınılmaz bir </a:t>
            </a:r>
            <a:r>
              <a:rPr lang="tr-TR" dirty="0" smtClean="0">
                <a:latin typeface="Calibri" pitchFamily="34" charset="0"/>
                <a:cs typeface="Calibri" pitchFamily="34" charset="0"/>
              </a:rPr>
              <a:t>gerçeğidir, evrensel </a:t>
            </a:r>
            <a:r>
              <a:rPr lang="tr-TR" dirty="0">
                <a:latin typeface="Calibri" pitchFamily="34" charset="0"/>
                <a:cs typeface="Calibri" pitchFamily="34" charset="0"/>
              </a:rPr>
              <a:t>bir olaydır. Geride </a:t>
            </a:r>
            <a:r>
              <a:rPr lang="tr-TR" dirty="0" smtClean="0">
                <a:latin typeface="Calibri" pitchFamily="34" charset="0"/>
                <a:cs typeface="Calibri" pitchFamily="34" charset="0"/>
              </a:rPr>
              <a:t>kalanlarda yarattığı </a:t>
            </a:r>
            <a:r>
              <a:rPr lang="tr-TR" dirty="0">
                <a:latin typeface="Calibri" pitchFamily="34" charset="0"/>
                <a:cs typeface="Calibri" pitchFamily="34" charset="0"/>
              </a:rPr>
              <a:t>çaresizlikle birlikte gelen en büyük kayıptır</a:t>
            </a:r>
            <a:r>
              <a:rPr lang="tr-TR" dirty="0" smtClean="0">
                <a:latin typeface="Calibri" pitchFamily="34" charset="0"/>
                <a:cs typeface="Calibri" pitchFamily="34" charset="0"/>
              </a:rPr>
              <a:t>. Ölüm </a:t>
            </a:r>
            <a:r>
              <a:rPr lang="tr-TR" dirty="0">
                <a:latin typeface="Calibri" pitchFamily="34" charset="0"/>
                <a:cs typeface="Calibri" pitchFamily="34" charset="0"/>
              </a:rPr>
              <a:t>yoluyla </a:t>
            </a:r>
            <a:r>
              <a:rPr lang="tr-TR" dirty="0" smtClean="0">
                <a:latin typeface="Calibri" pitchFamily="34" charset="0"/>
                <a:cs typeface="Calibri" pitchFamily="34" charset="0"/>
              </a:rPr>
              <a:t>kayıptan </a:t>
            </a:r>
            <a:r>
              <a:rPr lang="tr-TR" dirty="0">
                <a:latin typeface="Calibri" pitchFamily="34" charset="0"/>
                <a:cs typeface="Calibri" pitchFamily="34" charset="0"/>
              </a:rPr>
              <a:t>s</a:t>
            </a:r>
            <a:r>
              <a:rPr lang="tr-TR" dirty="0" smtClean="0">
                <a:latin typeface="Calibri" pitchFamily="34" charset="0"/>
                <a:cs typeface="Calibri" pitchFamily="34" charset="0"/>
              </a:rPr>
              <a:t>öz </a:t>
            </a:r>
            <a:r>
              <a:rPr lang="tr-TR" dirty="0">
                <a:latin typeface="Calibri" pitchFamily="34" charset="0"/>
                <a:cs typeface="Calibri" pitchFamily="34" charset="0"/>
              </a:rPr>
              <a:t>edildiğinde yas ve üzüntü çok farklı şekillerde ortaya çıkmaktadır: </a:t>
            </a:r>
            <a:endParaRPr lang="tr-TR" dirty="0" smtClean="0">
              <a:latin typeface="Calibri" pitchFamily="34" charset="0"/>
              <a:cs typeface="Calibri" pitchFamily="34" charset="0"/>
            </a:endParaRPr>
          </a:p>
          <a:p>
            <a:pPr>
              <a:buFont typeface="Wingdings" panose="05000000000000000000" pitchFamily="2" charset="2"/>
              <a:buChar char="Ø"/>
            </a:pPr>
            <a:endParaRPr lang="tr-TR" dirty="0" smtClean="0">
              <a:latin typeface="Calibri" pitchFamily="34" charset="0"/>
              <a:cs typeface="Calibri" pitchFamily="34" charset="0"/>
            </a:endParaRPr>
          </a:p>
          <a:p>
            <a:pPr>
              <a:buFont typeface="Wingdings" panose="05000000000000000000" pitchFamily="2" charset="2"/>
              <a:buChar char="Ø"/>
            </a:pPr>
            <a:r>
              <a:rPr lang="tr-TR" dirty="0" smtClean="0">
                <a:latin typeface="Calibri" pitchFamily="34" charset="0"/>
                <a:cs typeface="Calibri" pitchFamily="34" charset="0"/>
              </a:rPr>
              <a:t>Yas</a:t>
            </a:r>
            <a:r>
              <a:rPr lang="tr-TR" dirty="0">
                <a:latin typeface="Calibri" pitchFamily="34" charset="0"/>
                <a:cs typeface="Calibri" pitchFamily="34" charset="0"/>
              </a:rPr>
              <a:t>, matem sürecini de içine alan duygulanımdır. Yas, "bizim için çok fazla önemi olan birisini </a:t>
            </a:r>
            <a:r>
              <a:rPr lang="tr-TR" dirty="0" smtClean="0">
                <a:latin typeface="Calibri" pitchFamily="34" charset="0"/>
                <a:cs typeface="Calibri" pitchFamily="34" charset="0"/>
              </a:rPr>
              <a:t>sonsuza </a:t>
            </a:r>
            <a:r>
              <a:rPr lang="tr-TR" dirty="0">
                <a:latin typeface="Calibri" pitchFamily="34" charset="0"/>
                <a:cs typeface="Calibri" pitchFamily="34" charset="0"/>
              </a:rPr>
              <a:t>dek kaybettiğimizde hissettiğimiz üzüntüden doğan duygular" olarak tanımlanabilir. </a:t>
            </a:r>
            <a:endParaRPr lang="tr-TR" dirty="0" smtClean="0">
              <a:latin typeface="Calibri" pitchFamily="34" charset="0"/>
              <a:cs typeface="Calibri" pitchFamily="34" charset="0"/>
            </a:endParaRPr>
          </a:p>
          <a:p>
            <a:pPr>
              <a:buFont typeface="Wingdings" panose="05000000000000000000" pitchFamily="2" charset="2"/>
              <a:buChar char="Ø"/>
            </a:pPr>
            <a:endParaRPr lang="tr-TR" dirty="0" smtClean="0">
              <a:latin typeface="Calibri" pitchFamily="34" charset="0"/>
              <a:cs typeface="Calibri" pitchFamily="34" charset="0"/>
            </a:endParaRPr>
          </a:p>
          <a:p>
            <a:pPr>
              <a:buFont typeface="Wingdings" panose="05000000000000000000" pitchFamily="2" charset="2"/>
              <a:buChar char="Ø"/>
            </a:pPr>
            <a:r>
              <a:rPr lang="tr-TR" dirty="0" smtClean="0">
                <a:latin typeface="Calibri" pitchFamily="34" charset="0"/>
                <a:cs typeface="Calibri" pitchFamily="34" charset="0"/>
              </a:rPr>
              <a:t>Kayıp </a:t>
            </a:r>
            <a:r>
              <a:rPr lang="tr-TR" dirty="0">
                <a:latin typeface="Calibri" pitchFamily="34" charset="0"/>
                <a:cs typeface="Calibri" pitchFamily="34" charset="0"/>
              </a:rPr>
              <a:t>sonrası yaşanan üzüntü, bireyin kayıp nedeniyle yaşadığı duygusal sıkıntı durumudur. Yas </a:t>
            </a:r>
            <a:r>
              <a:rPr lang="tr-TR" dirty="0" smtClean="0">
                <a:latin typeface="Calibri" pitchFamily="34" charset="0"/>
                <a:cs typeface="Calibri" pitchFamily="34" charset="0"/>
              </a:rPr>
              <a:t> ise üzüntüyü </a:t>
            </a:r>
            <a:r>
              <a:rPr lang="tr-TR" dirty="0">
                <a:latin typeface="Calibri" pitchFamily="34" charset="0"/>
                <a:cs typeface="Calibri" pitchFamily="34" charset="0"/>
              </a:rPr>
              <a:t>de içine alan içsel ve dışsal tepkileri kapsayan bir süreçtir</a:t>
            </a:r>
            <a:r>
              <a:rPr lang="tr-TR" dirty="0" smtClean="0">
                <a:latin typeface="Calibri" pitchFamily="34" charset="0"/>
                <a:cs typeface="Calibri" pitchFamily="34" charset="0"/>
              </a:rPr>
              <a:t>.</a:t>
            </a:r>
            <a:endParaRPr lang="tr-TR"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fld id="{DDFF2563-9677-4CA2-9625-21C4E4B88632}" type="slidenum">
              <a:rPr lang="tr-TR" smtClean="0"/>
              <a:pPr/>
              <a:t>79</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37428970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sz="quarter" idx="1"/>
          </p:nvPr>
        </p:nvGraphicFramePr>
        <p:xfrm>
          <a:off x="457200" y="428604"/>
          <a:ext cx="7972452" cy="6045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Slayt Numarası Yer Tutucusu"/>
          <p:cNvSpPr>
            <a:spLocks noGrp="1"/>
          </p:cNvSpPr>
          <p:nvPr>
            <p:ph type="sldNum" sz="quarter" idx="15"/>
          </p:nvPr>
        </p:nvSpPr>
        <p:spPr/>
        <p:txBody>
          <a:bodyPr/>
          <a:lstStyle/>
          <a:p>
            <a:fld id="{DDFF2563-9677-4CA2-9625-21C4E4B88632}" type="slidenum">
              <a:rPr lang="tr-TR" smtClean="0"/>
              <a:pPr/>
              <a:t>8</a:t>
            </a:fld>
            <a:endParaRPr lang="tr-TR"/>
          </a:p>
        </p:txBody>
      </p:sp>
      <p:sp>
        <p:nvSpPr>
          <p:cNvPr id="4" name="3 Altbilgi Yer Tutucusu"/>
          <p:cNvSpPr>
            <a:spLocks noGrp="1"/>
          </p:cNvSpPr>
          <p:nvPr>
            <p:ph type="ftr" sz="quarter" idx="16"/>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602627"/>
          </a:xfrm>
        </p:spPr>
        <p:txBody>
          <a:bodyPr>
            <a:normAutofit/>
          </a:bodyPr>
          <a:lstStyle/>
          <a:p>
            <a:pPr marL="109728" indent="0">
              <a:buNone/>
            </a:pPr>
            <a:r>
              <a:rPr lang="tr-TR" sz="1800" dirty="0">
                <a:latin typeface="Calibri" pitchFamily="34" charset="0"/>
                <a:cs typeface="Calibri" pitchFamily="34" charset="0"/>
              </a:rPr>
              <a:t> </a:t>
            </a:r>
            <a:r>
              <a:rPr lang="tr-TR" sz="1800" dirty="0" smtClean="0">
                <a:latin typeface="Calibri" pitchFamily="34" charset="0"/>
                <a:cs typeface="Calibri" pitchFamily="34" charset="0"/>
              </a:rPr>
              <a:t> </a:t>
            </a:r>
            <a:r>
              <a:rPr lang="tr-TR" sz="2000" b="1" i="1" u="sng" dirty="0" smtClean="0">
                <a:latin typeface="Calibri" pitchFamily="34" charset="0"/>
                <a:cs typeface="Calibri" pitchFamily="34" charset="0"/>
              </a:rPr>
              <a:t>YAS</a:t>
            </a:r>
            <a:r>
              <a:rPr lang="tr-TR" sz="2000" b="1" dirty="0" smtClean="0">
                <a:latin typeface="Calibri" pitchFamily="34" charset="0"/>
                <a:cs typeface="Calibri" pitchFamily="34" charset="0"/>
              </a:rPr>
              <a:t> </a:t>
            </a:r>
          </a:p>
          <a:p>
            <a:pPr marL="109728" indent="0">
              <a:buNone/>
            </a:pPr>
            <a:endParaRPr lang="tr-TR" sz="1800" dirty="0">
              <a:latin typeface="Calibri" pitchFamily="34" charset="0"/>
              <a:cs typeface="Calibri" pitchFamily="34" charset="0"/>
            </a:endParaRPr>
          </a:p>
          <a:p>
            <a:r>
              <a:rPr lang="tr-TR" sz="1800" dirty="0">
                <a:latin typeface="Calibri" pitchFamily="34" charset="0"/>
                <a:cs typeface="Calibri" pitchFamily="34" charset="0"/>
              </a:rPr>
              <a:t>Kaybın ardından gelişen </a:t>
            </a:r>
            <a:r>
              <a:rPr lang="tr-TR" sz="1800" dirty="0" smtClean="0">
                <a:latin typeface="Calibri" pitchFamily="34" charset="0"/>
                <a:cs typeface="Calibri" pitchFamily="34" charset="0"/>
              </a:rPr>
              <a:t>yas, </a:t>
            </a:r>
            <a:r>
              <a:rPr lang="tr-TR" sz="1800" dirty="0">
                <a:latin typeface="Calibri" pitchFamily="34" charset="0"/>
                <a:cs typeface="Calibri" pitchFamily="34" charset="0"/>
              </a:rPr>
              <a:t>doğal ve normal bir tepkidir</a:t>
            </a:r>
            <a:r>
              <a:rPr lang="tr-TR" sz="1800" dirty="0" smtClean="0">
                <a:latin typeface="Calibri" pitchFamily="34" charset="0"/>
                <a:cs typeface="Calibri" pitchFamily="34" charset="0"/>
              </a:rPr>
              <a:t>. Zor, stresli </a:t>
            </a:r>
            <a:r>
              <a:rPr lang="tr-TR" sz="1800" dirty="0">
                <a:latin typeface="Calibri" pitchFamily="34" charset="0"/>
                <a:cs typeface="Calibri" pitchFamily="34" charset="0"/>
              </a:rPr>
              <a:t>ve acı veren bir süreçtir ancak bir hastalık değildir</a:t>
            </a:r>
            <a:r>
              <a:rPr lang="tr-TR" sz="1800" dirty="0" smtClean="0">
                <a:latin typeface="Calibri" pitchFamily="34" charset="0"/>
                <a:cs typeface="Calibri" pitchFamily="34" charset="0"/>
              </a:rPr>
              <a:t>. Her </a:t>
            </a:r>
            <a:r>
              <a:rPr lang="tr-TR" sz="1800" dirty="0">
                <a:latin typeface="Calibri" pitchFamily="34" charset="0"/>
                <a:cs typeface="Calibri" pitchFamily="34" charset="0"/>
              </a:rPr>
              <a:t>birey bu süreci farklı şekillerde </a:t>
            </a:r>
            <a:r>
              <a:rPr lang="tr-TR" sz="1800" dirty="0" smtClean="0">
                <a:latin typeface="Calibri" pitchFamily="34" charset="0"/>
                <a:cs typeface="Calibri" pitchFamily="34" charset="0"/>
              </a:rPr>
              <a:t>deneyimleyebilir. </a:t>
            </a:r>
          </a:p>
          <a:p>
            <a:r>
              <a:rPr lang="tr-TR" sz="1800" dirty="0" smtClean="0">
                <a:latin typeface="Calibri" pitchFamily="34" charset="0"/>
                <a:cs typeface="Calibri" pitchFamily="34" charset="0"/>
              </a:rPr>
              <a:t>Bazı </a:t>
            </a:r>
            <a:r>
              <a:rPr lang="tr-TR" sz="1800" dirty="0">
                <a:latin typeface="Calibri" pitchFamily="34" charset="0"/>
                <a:cs typeface="Calibri" pitchFamily="34" charset="0"/>
              </a:rPr>
              <a:t>kişiler durumu sakin ve kabullenici yaşarken bazıları ciddi kriz tepkileri gösterebilirler</a:t>
            </a:r>
            <a:r>
              <a:rPr lang="tr-TR" sz="1800" dirty="0" smtClean="0">
                <a:latin typeface="Calibri" pitchFamily="34" charset="0"/>
                <a:cs typeface="Calibri" pitchFamily="34" charset="0"/>
              </a:rPr>
              <a:t>. Yaşanılan </a:t>
            </a:r>
            <a:r>
              <a:rPr lang="tr-TR" sz="1800" dirty="0">
                <a:latin typeface="Calibri" pitchFamily="34" charset="0"/>
                <a:cs typeface="Calibri" pitchFamily="34" charset="0"/>
              </a:rPr>
              <a:t>acı ve stresi kimisi dışa vururken </a:t>
            </a:r>
            <a:r>
              <a:rPr lang="tr-TR" sz="1800" dirty="0" smtClean="0">
                <a:latin typeface="Calibri" pitchFamily="34" charset="0"/>
                <a:cs typeface="Calibri" pitchFamily="34" charset="0"/>
              </a:rPr>
              <a:t>kimisi </a:t>
            </a:r>
            <a:r>
              <a:rPr lang="tr-TR" sz="1800" dirty="0">
                <a:latin typeface="Calibri" pitchFamily="34" charset="0"/>
                <a:cs typeface="Calibri" pitchFamily="34" charset="0"/>
              </a:rPr>
              <a:t>içinde gizli </a:t>
            </a:r>
            <a:r>
              <a:rPr lang="tr-TR" sz="1800" dirty="0" smtClean="0">
                <a:latin typeface="Calibri" pitchFamily="34" charset="0"/>
                <a:cs typeface="Calibri" pitchFamily="34" charset="0"/>
              </a:rPr>
              <a:t>yaşayabilir. </a:t>
            </a:r>
          </a:p>
          <a:p>
            <a:r>
              <a:rPr lang="tr-TR" sz="1800" dirty="0" smtClean="0">
                <a:latin typeface="Calibri" pitchFamily="34" charset="0"/>
                <a:cs typeface="Calibri" pitchFamily="34" charset="0"/>
              </a:rPr>
              <a:t>Ancak </a:t>
            </a:r>
            <a:r>
              <a:rPr lang="tr-TR" sz="1800" dirty="0">
                <a:latin typeface="Calibri" pitchFamily="34" charset="0"/>
                <a:cs typeface="Calibri" pitchFamily="34" charset="0"/>
              </a:rPr>
              <a:t>bazı benzer fiziksel</a:t>
            </a:r>
            <a:r>
              <a:rPr lang="tr-TR" sz="1800" dirty="0" smtClean="0">
                <a:latin typeface="Calibri" pitchFamily="34" charset="0"/>
                <a:cs typeface="Calibri" pitchFamily="34" charset="0"/>
              </a:rPr>
              <a:t>, bilişsel, davranışsal </a:t>
            </a:r>
            <a:r>
              <a:rPr lang="tr-TR" sz="1800" dirty="0">
                <a:latin typeface="Calibri" pitchFamily="34" charset="0"/>
                <a:cs typeface="Calibri" pitchFamily="34" charset="0"/>
              </a:rPr>
              <a:t>ve duygusal tepkilerde görülmektedir</a:t>
            </a:r>
            <a:r>
              <a:rPr lang="tr-TR" sz="1800" dirty="0" smtClean="0">
                <a:latin typeface="Calibri" pitchFamily="34" charset="0"/>
                <a:cs typeface="Calibri" pitchFamily="34" charset="0"/>
              </a:rPr>
              <a:t>. </a:t>
            </a:r>
          </a:p>
          <a:p>
            <a:r>
              <a:rPr lang="tr-TR" sz="1800" dirty="0" smtClean="0">
                <a:latin typeface="Calibri" pitchFamily="34" charset="0"/>
                <a:cs typeface="Calibri" pitchFamily="34" charset="0"/>
              </a:rPr>
              <a:t>Süreç </a:t>
            </a:r>
            <a:r>
              <a:rPr lang="tr-TR" sz="1800" dirty="0">
                <a:latin typeface="Calibri" pitchFamily="34" charset="0"/>
                <a:cs typeface="Calibri" pitchFamily="34" charset="0"/>
              </a:rPr>
              <a:t>6-24 ay arası sürmektedir. 24 ayı aşan yas süreci patolojik olabilir ve kişinin destek alması gerekebilir.</a:t>
            </a:r>
          </a:p>
        </p:txBody>
      </p:sp>
      <p:sp>
        <p:nvSpPr>
          <p:cNvPr id="4" name="3 Slayt Numarası Yer Tutucusu"/>
          <p:cNvSpPr>
            <a:spLocks noGrp="1"/>
          </p:cNvSpPr>
          <p:nvPr>
            <p:ph type="sldNum" sz="quarter" idx="12"/>
          </p:nvPr>
        </p:nvSpPr>
        <p:spPr/>
        <p:txBody>
          <a:bodyPr/>
          <a:lstStyle/>
          <a:p>
            <a:fld id="{DDFF2563-9677-4CA2-9625-21C4E4B88632}" type="slidenum">
              <a:rPr lang="tr-TR" smtClean="0"/>
              <a:pPr/>
              <a:t>80</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38571077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908720"/>
            <a:ext cx="8229600" cy="864096"/>
          </a:xfrm>
        </p:spPr>
        <p:txBody>
          <a:bodyPr/>
          <a:lstStyle/>
          <a:p>
            <a:r>
              <a:rPr lang="tr-TR" i="1" dirty="0" smtClean="0"/>
              <a:t>Yasın</a:t>
            </a:r>
            <a:r>
              <a:rPr lang="tr-TR" dirty="0"/>
              <a:t> </a:t>
            </a:r>
            <a:r>
              <a:rPr lang="tr-TR" i="1" dirty="0" smtClean="0"/>
              <a:t>evreleri</a:t>
            </a:r>
            <a:endParaRPr lang="tr-TR" i="1" dirty="0"/>
          </a:p>
        </p:txBody>
      </p:sp>
      <p:sp>
        <p:nvSpPr>
          <p:cNvPr id="3" name="İçerik Yer Tutucusu 2"/>
          <p:cNvSpPr>
            <a:spLocks noGrp="1"/>
          </p:cNvSpPr>
          <p:nvPr>
            <p:ph idx="1"/>
          </p:nvPr>
        </p:nvSpPr>
        <p:spPr>
          <a:xfrm>
            <a:off x="457200" y="1916832"/>
            <a:ext cx="4330824" cy="4464496"/>
          </a:xfrm>
        </p:spPr>
        <p:txBody>
          <a:bodyPr>
            <a:normAutofit fontScale="47500" lnSpcReduction="20000"/>
          </a:bodyPr>
          <a:lstStyle/>
          <a:p>
            <a:pPr marL="109728" indent="0">
              <a:buNone/>
            </a:pPr>
            <a:r>
              <a:rPr lang="tr-TR" dirty="0"/>
              <a:t> </a:t>
            </a:r>
            <a:r>
              <a:rPr lang="tr-TR" dirty="0" smtClean="0"/>
              <a:t>    </a:t>
            </a:r>
          </a:p>
          <a:p>
            <a:pPr marL="109728" indent="0">
              <a:buNone/>
            </a:pPr>
            <a:r>
              <a:rPr lang="tr-TR" dirty="0" smtClean="0"/>
              <a:t>      1</a:t>
            </a:r>
            <a:r>
              <a:rPr lang="tr-TR" dirty="0"/>
              <a:t>) </a:t>
            </a:r>
            <a:r>
              <a:rPr lang="tr-TR" i="1" dirty="0" smtClean="0"/>
              <a:t>Şok </a:t>
            </a:r>
            <a:r>
              <a:rPr lang="tr-TR" i="1" dirty="0"/>
              <a:t>ve inkar: </a:t>
            </a:r>
            <a:r>
              <a:rPr lang="tr-TR" dirty="0"/>
              <a:t>Kaybın hemen arkasından yaşanan şok ve hissizlik dönemidir. Bu dönemde inkar </a:t>
            </a:r>
            <a:r>
              <a:rPr lang="tr-TR" dirty="0" smtClean="0"/>
              <a:t>ve inanmama </a:t>
            </a:r>
            <a:r>
              <a:rPr lang="tr-TR" dirty="0"/>
              <a:t>gözlenir</a:t>
            </a:r>
            <a:r>
              <a:rPr lang="tr-TR" dirty="0" smtClean="0"/>
              <a:t>.</a:t>
            </a:r>
            <a:endParaRPr lang="tr-TR" dirty="0"/>
          </a:p>
          <a:p>
            <a:endParaRPr lang="tr-TR" dirty="0" smtClean="0"/>
          </a:p>
          <a:p>
            <a:pPr marL="109728" indent="0">
              <a:buNone/>
            </a:pPr>
            <a:r>
              <a:rPr lang="tr-TR" dirty="0"/>
              <a:t> </a:t>
            </a:r>
            <a:r>
              <a:rPr lang="tr-TR" dirty="0" smtClean="0"/>
              <a:t>     2</a:t>
            </a:r>
            <a:r>
              <a:rPr lang="tr-TR" dirty="0"/>
              <a:t>) </a:t>
            </a:r>
            <a:r>
              <a:rPr lang="tr-TR" i="1" dirty="0" smtClean="0"/>
              <a:t>Kızgınlık </a:t>
            </a:r>
            <a:r>
              <a:rPr lang="tr-TR" i="1" dirty="0"/>
              <a:t>ve isyan : </a:t>
            </a:r>
            <a:r>
              <a:rPr lang="tr-TR" dirty="0"/>
              <a:t>Bu dönemde kaybeden kişiye özlem kızgınlıkla kendini gösterir, kişi her yerde kaybettiğini arar.</a:t>
            </a:r>
          </a:p>
          <a:p>
            <a:pPr marL="109728" indent="0">
              <a:buNone/>
            </a:pPr>
            <a:endParaRPr lang="tr-TR" dirty="0"/>
          </a:p>
          <a:p>
            <a:pPr marL="109728" indent="0">
              <a:buNone/>
            </a:pPr>
            <a:r>
              <a:rPr lang="tr-TR" dirty="0" smtClean="0"/>
              <a:t>      3</a:t>
            </a:r>
            <a:r>
              <a:rPr lang="tr-TR" dirty="0"/>
              <a:t>) </a:t>
            </a:r>
            <a:r>
              <a:rPr lang="tr-TR" i="1" dirty="0"/>
              <a:t>Pazarlık: </a:t>
            </a:r>
            <a:r>
              <a:rPr lang="tr-TR" dirty="0"/>
              <a:t>Bu dönemde kişi Tanrı ile pazarlık etme girişimlerinde bulunur. Bu aşamada temel düşünce “başıma gelenleri kabul edeceğim ancak bazı şartlarını var” şeklindedir. </a:t>
            </a:r>
          </a:p>
          <a:p>
            <a:endParaRPr lang="tr-TR" dirty="0" smtClean="0"/>
          </a:p>
          <a:p>
            <a:pPr marL="109728" indent="0">
              <a:buNone/>
            </a:pPr>
            <a:r>
              <a:rPr lang="tr-TR" dirty="0" smtClean="0"/>
              <a:t>     4</a:t>
            </a:r>
            <a:r>
              <a:rPr lang="tr-TR" dirty="0"/>
              <a:t>) </a:t>
            </a:r>
            <a:r>
              <a:rPr lang="tr-TR" i="1" dirty="0"/>
              <a:t>Depresyon : </a:t>
            </a:r>
            <a:r>
              <a:rPr lang="tr-TR" dirty="0"/>
              <a:t>Kişi kendini büyük bir boşlukta gibi hissedebilir. Ruh halinde düzensizlikler, yalnızlık duygusu, sosyal çevreden uzaklaşma görülebilir. Bununla birlikte ağlama</a:t>
            </a:r>
            <a:r>
              <a:rPr lang="tr-TR" dirty="0" smtClean="0"/>
              <a:t>, iştah </a:t>
            </a:r>
            <a:r>
              <a:rPr lang="tr-TR" dirty="0"/>
              <a:t>bozuldukları, kayıptan önceki gibi iş </a:t>
            </a:r>
            <a:r>
              <a:rPr lang="tr-TR" dirty="0" smtClean="0"/>
              <a:t>yapamama </a:t>
            </a:r>
            <a:r>
              <a:rPr lang="tr-TR" dirty="0"/>
              <a:t>görülebilir. Bu belirtiler bireysel farklılıklarla kişiden kişiye göre değişebilir.</a:t>
            </a:r>
          </a:p>
          <a:p>
            <a:endParaRPr lang="tr-TR" dirty="0" smtClean="0"/>
          </a:p>
          <a:p>
            <a:pPr marL="109728" indent="0">
              <a:buNone/>
            </a:pPr>
            <a:r>
              <a:rPr lang="tr-TR" dirty="0" smtClean="0"/>
              <a:t>     5</a:t>
            </a:r>
            <a:r>
              <a:rPr lang="tr-TR" dirty="0"/>
              <a:t>) </a:t>
            </a:r>
            <a:r>
              <a:rPr lang="tr-TR" i="1" dirty="0"/>
              <a:t>Kabullenme: </a:t>
            </a:r>
            <a:r>
              <a:rPr lang="tr-TR" dirty="0"/>
              <a:t>Kişi yaşanılan kaybı kabullenir ve eski yaşamına geri döner.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5" y="2996952"/>
            <a:ext cx="3019425" cy="19442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4 Slayt Numarası Yer Tutucusu"/>
          <p:cNvSpPr>
            <a:spLocks noGrp="1"/>
          </p:cNvSpPr>
          <p:nvPr>
            <p:ph type="sldNum" sz="quarter" idx="12"/>
          </p:nvPr>
        </p:nvSpPr>
        <p:spPr/>
        <p:txBody>
          <a:bodyPr/>
          <a:lstStyle/>
          <a:p>
            <a:fld id="{DDFF2563-9677-4CA2-9625-21C4E4B88632}" type="slidenum">
              <a:rPr lang="tr-TR" smtClean="0"/>
              <a:pPr/>
              <a:t>81</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289489426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2960" y="476672"/>
            <a:ext cx="3639858" cy="4313692"/>
          </a:xfrm>
        </p:spPr>
        <p:txBody>
          <a:bodyPr>
            <a:normAutofit fontScale="62500" lnSpcReduction="20000"/>
          </a:bodyPr>
          <a:lstStyle/>
          <a:p>
            <a:r>
              <a:rPr lang="tr-TR" b="0" i="1" u="sng" dirty="0" smtClean="0">
                <a:solidFill>
                  <a:schemeClr val="tx1"/>
                </a:solidFill>
              </a:rPr>
              <a:t>NORMAL </a:t>
            </a:r>
            <a:r>
              <a:rPr lang="tr-TR" b="0" i="1" u="sng" dirty="0">
                <a:solidFill>
                  <a:schemeClr val="tx1"/>
                </a:solidFill>
              </a:rPr>
              <a:t>YAS İLE PATOLOJİK YAS NASIL </a:t>
            </a:r>
            <a:r>
              <a:rPr lang="tr-TR" b="0" i="1" u="sng" dirty="0" smtClean="0">
                <a:solidFill>
                  <a:schemeClr val="tx1"/>
                </a:solidFill>
              </a:rPr>
              <a:t>AYRILIR</a:t>
            </a:r>
            <a:endParaRPr lang="tr-TR" b="0" i="1" u="sng" dirty="0">
              <a:solidFill>
                <a:schemeClr val="tx1"/>
              </a:solidFill>
            </a:endParaRPr>
          </a:p>
          <a:p>
            <a:pPr marL="0" indent="0" algn="just">
              <a:buNone/>
            </a:pPr>
            <a:endParaRPr lang="tr-TR" dirty="0" smtClean="0"/>
          </a:p>
          <a:p>
            <a:pPr algn="just"/>
            <a:r>
              <a:rPr lang="tr-TR" b="0" dirty="0" smtClean="0"/>
              <a:t>Genel </a:t>
            </a:r>
            <a:r>
              <a:rPr lang="tr-TR" b="0" dirty="0"/>
              <a:t>olarak bakıldığında, normal yastan patolojik yası ayıran durum, </a:t>
            </a:r>
            <a:r>
              <a:rPr lang="tr-TR" b="0" dirty="0" smtClean="0"/>
              <a:t>kişinin beklenenden </a:t>
            </a:r>
            <a:r>
              <a:rPr lang="tr-TR" b="0" dirty="0"/>
              <a:t>uzun süre yas yaşaması ve bu yas tepkilerinin, içinde yaşanılan </a:t>
            </a:r>
            <a:r>
              <a:rPr lang="tr-TR" dirty="0"/>
              <a:t>k</a:t>
            </a:r>
            <a:r>
              <a:rPr lang="tr-TR" b="0" dirty="0" smtClean="0"/>
              <a:t>ültürde normal </a:t>
            </a:r>
            <a:r>
              <a:rPr lang="tr-TR" b="0" dirty="0"/>
              <a:t>karşılanmayacak derecede olmasıdır. </a:t>
            </a:r>
            <a:endParaRPr lang="tr-TR" b="0" dirty="0" smtClean="0"/>
          </a:p>
          <a:p>
            <a:pPr algn="just"/>
            <a:r>
              <a:rPr lang="tr-TR" b="0" dirty="0" smtClean="0"/>
              <a:t>Patolojik </a:t>
            </a:r>
            <a:r>
              <a:rPr lang="tr-TR" b="0" dirty="0"/>
              <a:t>yas; </a:t>
            </a:r>
            <a:r>
              <a:rPr lang="tr-TR" b="0" dirty="0" smtClean="0"/>
              <a:t>aşırı suçluluk </a:t>
            </a:r>
            <a:r>
              <a:rPr lang="tr-TR" b="0" dirty="0"/>
              <a:t>hissi ve kendini suçlama, değersizlik hissi, yaşamın gereklerini </a:t>
            </a:r>
            <a:r>
              <a:rPr lang="tr-TR" b="0" dirty="0" smtClean="0"/>
              <a:t>uzun süre sürdürememe ve </a:t>
            </a:r>
            <a:r>
              <a:rPr lang="tr-TR" b="0" dirty="0"/>
              <a:t>hatta intihar düşüncelerinin de varlığıdır. </a:t>
            </a:r>
            <a:endParaRPr lang="tr-TR" b="0" dirty="0" smtClean="0"/>
          </a:p>
          <a:p>
            <a:pPr algn="just"/>
            <a:r>
              <a:rPr lang="tr-TR" b="0" dirty="0" smtClean="0"/>
              <a:t>Bunlar normal bir </a:t>
            </a:r>
            <a:r>
              <a:rPr lang="tr-TR" b="0" dirty="0"/>
              <a:t>yas sürecinin bulguları değildir ve genellikle tedavi gerektirirler.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2996952"/>
            <a:ext cx="3381375" cy="3381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Slayt Numarası Yer Tutucusu"/>
          <p:cNvSpPr>
            <a:spLocks noGrp="1"/>
          </p:cNvSpPr>
          <p:nvPr>
            <p:ph type="sldNum" sz="quarter" idx="12"/>
          </p:nvPr>
        </p:nvSpPr>
        <p:spPr/>
        <p:txBody>
          <a:bodyPr/>
          <a:lstStyle/>
          <a:p>
            <a:fld id="{DDFF2563-9677-4CA2-9625-21C4E4B88632}" type="slidenum">
              <a:rPr lang="tr-TR" smtClean="0"/>
              <a:pPr/>
              <a:t>82</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405564251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71600" y="1484784"/>
            <a:ext cx="5648672" cy="496416"/>
          </a:xfrm>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çocuk ve ölüm</a:t>
            </a:r>
            <a:endParaRPr lang="tr-TR" dirty="0"/>
          </a:p>
        </p:txBody>
      </p:sp>
      <p:sp>
        <p:nvSpPr>
          <p:cNvPr id="3" name="İçerik Yer Tutucusu 2"/>
          <p:cNvSpPr>
            <a:spLocks noGrp="1"/>
          </p:cNvSpPr>
          <p:nvPr>
            <p:ph idx="1"/>
          </p:nvPr>
        </p:nvSpPr>
        <p:spPr>
          <a:xfrm>
            <a:off x="1043492" y="2019870"/>
            <a:ext cx="6777317" cy="3812760"/>
          </a:xfrm>
        </p:spPr>
        <p:txBody>
          <a:bodyPr>
            <a:normAutofit fontScale="85000" lnSpcReduction="10000"/>
          </a:bodyPr>
          <a:lstStyle/>
          <a:p>
            <a:endParaRPr lang="tr-TR" dirty="0" smtClean="0"/>
          </a:p>
          <a:p>
            <a:r>
              <a:rPr lang="tr-TR" dirty="0" smtClean="0"/>
              <a:t>Çocuklarla </a:t>
            </a:r>
            <a:r>
              <a:rPr lang="tr-TR" dirty="0"/>
              <a:t>ölüm üzerine konuşulurken bilinmesi gereken en önemli şeylerden ilki, çocukların bu konuda neyi bildikleri diğeri ise neyi bilmedikleridir. </a:t>
            </a:r>
            <a:endParaRPr lang="tr-TR" dirty="0" smtClean="0"/>
          </a:p>
          <a:p>
            <a:r>
              <a:rPr lang="tr-TR" dirty="0" smtClean="0"/>
              <a:t>Eğer </a:t>
            </a:r>
            <a:r>
              <a:rPr lang="tr-TR" dirty="0"/>
              <a:t>korkulan, rahatsızlıkları ve yanlış bilgileri varsa, gerekli bilgiler verilerek korku, endişe ve şaşkınlıkları </a:t>
            </a:r>
            <a:r>
              <a:rPr lang="tr-TR" dirty="0" smtClean="0"/>
              <a:t>giderebilmek mümkündür</a:t>
            </a:r>
            <a:r>
              <a:rPr lang="tr-TR" dirty="0"/>
              <a:t>. Konuşmak her zaman bütün sorunları çözmeyebilir </a:t>
            </a:r>
            <a:r>
              <a:rPr lang="tr-TR" dirty="0" smtClean="0"/>
              <a:t>ancak </a:t>
            </a:r>
            <a:r>
              <a:rPr lang="tr-TR" dirty="0"/>
              <a:t>sınırlı da olsa </a:t>
            </a:r>
            <a:r>
              <a:rPr lang="tr-TR" dirty="0" smtClean="0"/>
              <a:t>anlamalarını </a:t>
            </a:r>
            <a:r>
              <a:rPr lang="tr-TR" dirty="0"/>
              <a:t>sağlayabilir. </a:t>
            </a:r>
            <a:endParaRPr lang="tr-TR" dirty="0" smtClean="0"/>
          </a:p>
          <a:p>
            <a:r>
              <a:rPr lang="tr-TR" dirty="0" smtClean="0"/>
              <a:t>Çocuklarla </a:t>
            </a:r>
            <a:r>
              <a:rPr lang="tr-TR" dirty="0"/>
              <a:t>ölüm üzerine konuşulurken söylenecekte "çocuğun </a:t>
            </a:r>
            <a:r>
              <a:rPr lang="tr-TR" dirty="0" smtClean="0"/>
              <a:t>yaşına</a:t>
            </a:r>
            <a:r>
              <a:rPr lang="tr-TR" dirty="0"/>
              <a:t>" ve "çocuğun </a:t>
            </a:r>
            <a:r>
              <a:rPr lang="tr-TR" dirty="0" smtClean="0"/>
              <a:t>geçmiş yaşam </a:t>
            </a:r>
            <a:r>
              <a:rPr lang="tr-TR" dirty="0"/>
              <a:t>deneyimlerine" bağlı olarak belirlenebilir. </a:t>
            </a:r>
            <a:endParaRPr lang="tr-TR" dirty="0" smtClean="0"/>
          </a:p>
          <a:p>
            <a:r>
              <a:rPr lang="tr-TR" dirty="0" smtClean="0"/>
              <a:t>Ayrıca </a:t>
            </a:r>
            <a:r>
              <a:rPr lang="tr-TR" dirty="0"/>
              <a:t>bireysel farklılıklar göz </a:t>
            </a:r>
            <a:r>
              <a:rPr lang="tr-TR" dirty="0" smtClean="0"/>
              <a:t>önüne </a:t>
            </a:r>
            <a:r>
              <a:rPr lang="tr-TR" dirty="0"/>
              <a:t>alındığında deneyimler, inançlar, duygular ve durumlar farklılaşabilir</a:t>
            </a:r>
            <a:r>
              <a:rPr lang="tr-TR" dirty="0" smtClean="0"/>
              <a:t>.</a:t>
            </a:r>
            <a:endParaRPr lang="tr-TR" dirty="0"/>
          </a:p>
        </p:txBody>
      </p:sp>
      <p:sp>
        <p:nvSpPr>
          <p:cNvPr id="4" name="3 Slayt Numarası Yer Tutucusu"/>
          <p:cNvSpPr>
            <a:spLocks noGrp="1"/>
          </p:cNvSpPr>
          <p:nvPr>
            <p:ph type="sldNum" sz="quarter" idx="12"/>
          </p:nvPr>
        </p:nvSpPr>
        <p:spPr/>
        <p:txBody>
          <a:bodyPr/>
          <a:lstStyle/>
          <a:p>
            <a:fld id="{DDFF2563-9677-4CA2-9625-21C4E4B88632}" type="slidenum">
              <a:rPr lang="tr-TR" smtClean="0"/>
              <a:pPr/>
              <a:t>83</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263957632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C9900"/>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2" y="1196752"/>
            <a:ext cx="7488832" cy="4464496"/>
          </a:xfrm>
        </p:spPr>
        <p:txBody>
          <a:bodyPr>
            <a:normAutofit lnSpcReduction="10000"/>
          </a:bodyPr>
          <a:lstStyle/>
          <a:p>
            <a:pPr marL="109728" indent="0">
              <a:buNone/>
            </a:pPr>
            <a:r>
              <a:rPr lang="tr-TR" sz="2000" dirty="0" err="1">
                <a:latin typeface="Calibri" pitchFamily="34" charset="0"/>
                <a:cs typeface="Calibri" pitchFamily="34" charset="0"/>
              </a:rPr>
              <a:t>Worden'a</a:t>
            </a:r>
            <a:r>
              <a:rPr lang="tr-TR" sz="2000" dirty="0">
                <a:latin typeface="Calibri" pitchFamily="34" charset="0"/>
                <a:cs typeface="Calibri" pitchFamily="34" charset="0"/>
              </a:rPr>
              <a:t> göre yapılacak açıklamalar şu basamakları </a:t>
            </a:r>
            <a:r>
              <a:rPr lang="tr-TR" sz="2000" dirty="0" smtClean="0">
                <a:latin typeface="Calibri" pitchFamily="34" charset="0"/>
                <a:cs typeface="Calibri" pitchFamily="34" charset="0"/>
              </a:rPr>
              <a:t>içermelidir</a:t>
            </a:r>
            <a:r>
              <a:rPr lang="tr-TR" sz="2000" dirty="0">
                <a:latin typeface="Calibri" pitchFamily="34" charset="0"/>
                <a:cs typeface="Calibri" pitchFamily="34" charset="0"/>
              </a:rPr>
              <a:t>:</a:t>
            </a:r>
          </a:p>
          <a:p>
            <a:endParaRPr lang="tr-TR" sz="2000" dirty="0" smtClean="0">
              <a:latin typeface="Calibri" pitchFamily="34" charset="0"/>
              <a:cs typeface="Calibri" pitchFamily="34" charset="0"/>
            </a:endParaRPr>
          </a:p>
          <a:p>
            <a:r>
              <a:rPr lang="tr-TR" sz="2000" dirty="0" smtClean="0">
                <a:latin typeface="Calibri" pitchFamily="34" charset="0"/>
                <a:cs typeface="Calibri" pitchFamily="34" charset="0"/>
              </a:rPr>
              <a:t>Çocuk </a:t>
            </a:r>
            <a:r>
              <a:rPr lang="tr-TR" sz="2000" dirty="0">
                <a:latin typeface="Calibri" pitchFamily="34" charset="0"/>
                <a:cs typeface="Calibri" pitchFamily="34" charset="0"/>
              </a:rPr>
              <a:t>hazır olduğunda iletişim kurma isteğine karşı duyarlı olmak,</a:t>
            </a:r>
          </a:p>
          <a:p>
            <a:r>
              <a:rPr lang="tr-TR" sz="2000" dirty="0" smtClean="0">
                <a:latin typeface="Calibri" pitchFamily="34" charset="0"/>
                <a:cs typeface="Calibri" pitchFamily="34" charset="0"/>
              </a:rPr>
              <a:t>İletişim </a:t>
            </a:r>
            <a:r>
              <a:rPr lang="tr-TR" sz="2000" dirty="0">
                <a:latin typeface="Calibri" pitchFamily="34" charset="0"/>
                <a:cs typeface="Calibri" pitchFamily="34" charset="0"/>
              </a:rPr>
              <a:t>girişimlerini engellememek</a:t>
            </a:r>
            <a:r>
              <a:rPr lang="tr-TR" sz="2000" dirty="0" smtClean="0">
                <a:latin typeface="Calibri" pitchFamily="34" charset="0"/>
                <a:cs typeface="Calibri" pitchFamily="34" charset="0"/>
              </a:rPr>
              <a:t>,</a:t>
            </a:r>
            <a:endParaRPr lang="tr-TR" sz="2000" dirty="0">
              <a:latin typeface="Calibri" pitchFamily="34" charset="0"/>
              <a:cs typeface="Calibri" pitchFamily="34" charset="0"/>
            </a:endParaRPr>
          </a:p>
          <a:p>
            <a:r>
              <a:rPr lang="tr-TR" sz="2000" dirty="0" smtClean="0">
                <a:latin typeface="Calibri" pitchFamily="34" charset="0"/>
                <a:cs typeface="Calibri" pitchFamily="34" charset="0"/>
              </a:rPr>
              <a:t>Dürüst </a:t>
            </a:r>
            <a:r>
              <a:rPr lang="tr-TR" sz="2000" dirty="0">
                <a:latin typeface="Calibri" pitchFamily="34" charset="0"/>
                <a:cs typeface="Calibri" pitchFamily="34" charset="0"/>
              </a:rPr>
              <a:t>açıklamalarla yaklaşmak, </a:t>
            </a:r>
          </a:p>
          <a:p>
            <a:r>
              <a:rPr lang="tr-TR" sz="2000" dirty="0" smtClean="0">
                <a:latin typeface="Calibri" pitchFamily="34" charset="0"/>
                <a:cs typeface="Calibri" pitchFamily="34" charset="0"/>
              </a:rPr>
              <a:t>Dinlemek </a:t>
            </a:r>
            <a:r>
              <a:rPr lang="tr-TR" sz="2000" dirty="0">
                <a:latin typeface="Calibri" pitchFamily="34" charset="0"/>
                <a:cs typeface="Calibri" pitchFamily="34" charset="0"/>
              </a:rPr>
              <a:t>ve duygularını kabul etmek</a:t>
            </a:r>
            <a:r>
              <a:rPr lang="tr-TR" sz="2000" dirty="0" smtClean="0">
                <a:latin typeface="Calibri" pitchFamily="34" charset="0"/>
                <a:cs typeface="Calibri" pitchFamily="34" charset="0"/>
              </a:rPr>
              <a:t>,</a:t>
            </a:r>
            <a:endParaRPr lang="tr-TR" sz="2000" dirty="0">
              <a:latin typeface="Calibri" pitchFamily="34" charset="0"/>
              <a:cs typeface="Calibri" pitchFamily="34" charset="0"/>
            </a:endParaRPr>
          </a:p>
          <a:p>
            <a:r>
              <a:rPr lang="tr-TR" sz="2000" dirty="0" smtClean="0">
                <a:latin typeface="Calibri" pitchFamily="34" charset="0"/>
                <a:cs typeface="Calibri" pitchFamily="34" charset="0"/>
              </a:rPr>
              <a:t>Çok </a:t>
            </a:r>
            <a:r>
              <a:rPr lang="tr-TR" sz="2000" dirty="0">
                <a:latin typeface="Calibri" pitchFamily="34" charset="0"/>
                <a:cs typeface="Calibri" pitchFamily="34" charset="0"/>
              </a:rPr>
              <a:t>küçük olduklarını söyleyerek sorularını ertelememek,</a:t>
            </a:r>
          </a:p>
          <a:p>
            <a:r>
              <a:rPr lang="tr-TR" sz="2000" dirty="0" smtClean="0">
                <a:latin typeface="Calibri" pitchFamily="34" charset="0"/>
                <a:cs typeface="Calibri" pitchFamily="34" charset="0"/>
              </a:rPr>
              <a:t>Kısa</a:t>
            </a:r>
            <a:r>
              <a:rPr lang="tr-TR" sz="2000" dirty="0">
                <a:latin typeface="Calibri" pitchFamily="34" charset="0"/>
                <a:cs typeface="Calibri" pitchFamily="34" charset="0"/>
              </a:rPr>
              <a:t>, basit açıklamalarla sorularına </a:t>
            </a:r>
            <a:r>
              <a:rPr lang="tr-TR" sz="2000" dirty="0" smtClean="0">
                <a:latin typeface="Calibri" pitchFamily="34" charset="0"/>
                <a:cs typeface="Calibri" pitchFamily="34" charset="0"/>
              </a:rPr>
              <a:t>yanıt vererek </a:t>
            </a:r>
            <a:r>
              <a:rPr lang="tr-TR" sz="2000" dirty="0">
                <a:latin typeface="Calibri" pitchFamily="34" charset="0"/>
                <a:cs typeface="Calibri" pitchFamily="34" charset="0"/>
              </a:rPr>
              <a:t>kafalarında daha </a:t>
            </a:r>
            <a:r>
              <a:rPr lang="tr-TR" sz="2000" dirty="0" smtClean="0">
                <a:latin typeface="Calibri" pitchFamily="34" charset="0"/>
                <a:cs typeface="Calibri" pitchFamily="34" charset="0"/>
              </a:rPr>
              <a:t>da </a:t>
            </a:r>
            <a:r>
              <a:rPr lang="tr-TR" sz="2000" dirty="0">
                <a:latin typeface="Calibri" pitchFamily="34" charset="0"/>
                <a:cs typeface="Calibri" pitchFamily="34" charset="0"/>
              </a:rPr>
              <a:t>karmaşıklık yaratacak açıklamalardan kaçınmak</a:t>
            </a:r>
            <a:r>
              <a:rPr lang="tr-TR" sz="2000" dirty="0" smtClean="0">
                <a:latin typeface="Calibri" pitchFamily="34" charset="0"/>
                <a:cs typeface="Calibri" pitchFamily="34" charset="0"/>
              </a:rPr>
              <a:t>.</a:t>
            </a:r>
            <a:endParaRPr lang="tr-TR" sz="2000"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fld id="{DDFF2563-9677-4CA2-9625-21C4E4B88632}" type="slidenum">
              <a:rPr lang="tr-TR" smtClean="0"/>
              <a:pPr/>
              <a:t>84</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238431107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Çocuklara ölüm olayı nasıl anlatılır?</a:t>
            </a:r>
            <a:endParaRPr lang="tr-TR" dirty="0"/>
          </a:p>
        </p:txBody>
      </p:sp>
      <p:sp>
        <p:nvSpPr>
          <p:cNvPr id="3" name="İçerik Yer Tutucusu 2"/>
          <p:cNvSpPr>
            <a:spLocks noGrp="1"/>
          </p:cNvSpPr>
          <p:nvPr>
            <p:ph sz="quarter" idx="1"/>
          </p:nvPr>
        </p:nvSpPr>
        <p:spPr>
          <a:xfrm>
            <a:off x="914400" y="1447800"/>
            <a:ext cx="4089648" cy="4429472"/>
          </a:xfrm>
        </p:spPr>
        <p:txBody>
          <a:bodyPr>
            <a:normAutofit fontScale="85000" lnSpcReduction="20000"/>
          </a:bodyPr>
          <a:lstStyle/>
          <a:p>
            <a:pPr algn="just"/>
            <a:endParaRPr lang="tr-TR" dirty="0" smtClean="0"/>
          </a:p>
          <a:p>
            <a:pPr algn="just"/>
            <a:r>
              <a:rPr lang="tr-TR" dirty="0" smtClean="0"/>
              <a:t>Çocuğa olup bitenlerin anlatılması ertelenmemelidir.</a:t>
            </a:r>
            <a:endParaRPr lang="tr-TR" dirty="0"/>
          </a:p>
          <a:p>
            <a:pPr algn="just"/>
            <a:r>
              <a:rPr lang="tr-TR" dirty="0" smtClean="0"/>
              <a:t>Ebeveyni </a:t>
            </a:r>
            <a:r>
              <a:rPr lang="tr-TR" dirty="0"/>
              <a:t>ya da birinci derece </a:t>
            </a:r>
            <a:r>
              <a:rPr lang="tr-TR" dirty="0" smtClean="0"/>
              <a:t>yakınları, </a:t>
            </a:r>
            <a:r>
              <a:rPr lang="tr-TR" dirty="0"/>
              <a:t>ölüm haberi vermek konusunda çocuğun arkadaşlarından veya diğer </a:t>
            </a:r>
            <a:r>
              <a:rPr lang="tr-TR" dirty="0" smtClean="0"/>
              <a:t>yakınlarından daha </a:t>
            </a:r>
            <a:r>
              <a:rPr lang="tr-TR" dirty="0"/>
              <a:t>çabuk davranmalı, çocuğa öncelikle onlar ulaşmalıdır</a:t>
            </a:r>
            <a:r>
              <a:rPr lang="tr-TR" dirty="0" smtClean="0"/>
              <a:t>.</a:t>
            </a:r>
          </a:p>
          <a:p>
            <a:pPr algn="just"/>
            <a:r>
              <a:rPr lang="tr-TR" dirty="0" smtClean="0"/>
              <a:t>Eğer anlatan kişi de bu olaydan çok etkilenmişse kendisini toparlayana kadar kısa süre beklemelidir ya da çocuğun güvendiği başka birinden çocuğa açıklamasını istemelidir.</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4714" y="1916832"/>
            <a:ext cx="2567726" cy="33964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Slayt Numarası Yer Tutucusu"/>
          <p:cNvSpPr>
            <a:spLocks noGrp="1"/>
          </p:cNvSpPr>
          <p:nvPr>
            <p:ph type="sldNum" sz="quarter" idx="12"/>
          </p:nvPr>
        </p:nvSpPr>
        <p:spPr/>
        <p:txBody>
          <a:bodyPr/>
          <a:lstStyle/>
          <a:p>
            <a:fld id="{DDFF2563-9677-4CA2-9625-21C4E4B88632}" type="slidenum">
              <a:rPr lang="tr-TR" smtClean="0"/>
              <a:pPr/>
              <a:t>85</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66863206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95536" y="836712"/>
            <a:ext cx="4032448" cy="3528392"/>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just"/>
            <a:r>
              <a:rPr lang="tr-TR" sz="1800" dirty="0">
                <a:latin typeface="Calibri" pitchFamily="34" charset="0"/>
                <a:cs typeface="Calibri" pitchFamily="34" charset="0"/>
              </a:rPr>
              <a:t>Çocuğa durumu açıklarken imalardan </a:t>
            </a:r>
            <a:r>
              <a:rPr lang="tr-TR" sz="1800" dirty="0" smtClean="0">
                <a:latin typeface="Calibri" pitchFamily="34" charset="0"/>
                <a:cs typeface="Calibri" pitchFamily="34" charset="0"/>
              </a:rPr>
              <a:t>yararlanılmamalıdır</a:t>
            </a:r>
            <a:r>
              <a:rPr lang="tr-TR" sz="1800" dirty="0">
                <a:latin typeface="Calibri" pitchFamily="34" charset="0"/>
                <a:cs typeface="Calibri" pitchFamily="34" charset="0"/>
              </a:rPr>
              <a:t>. Aslında çocuk büyürken çocuk ve </a:t>
            </a:r>
            <a:r>
              <a:rPr lang="tr-TR" sz="1800" dirty="0" smtClean="0">
                <a:latin typeface="Calibri" pitchFamily="34" charset="0"/>
                <a:cs typeface="Calibri" pitchFamily="34" charset="0"/>
              </a:rPr>
              <a:t>yetişkinler </a:t>
            </a:r>
            <a:r>
              <a:rPr lang="tr-TR" sz="1800" dirty="0">
                <a:latin typeface="Calibri" pitchFamily="34" charset="0"/>
                <a:cs typeface="Calibri" pitchFamily="34" charset="0"/>
              </a:rPr>
              <a:t>arasında güvenli bir ilişkinin kurulabilmesi için olaylar açıkça konuşulmalıdır</a:t>
            </a:r>
            <a:r>
              <a:rPr lang="tr-TR" sz="1800" dirty="0" smtClean="0">
                <a:latin typeface="Calibri" pitchFamily="34" charset="0"/>
                <a:cs typeface="Calibri" pitchFamily="34" charset="0"/>
              </a:rPr>
              <a:t>.</a:t>
            </a:r>
          </a:p>
          <a:p>
            <a:pPr algn="just"/>
            <a:endParaRPr lang="tr-TR" sz="1800" dirty="0">
              <a:latin typeface="Calibri" pitchFamily="34" charset="0"/>
              <a:cs typeface="Calibri" pitchFamily="34" charset="0"/>
            </a:endParaRPr>
          </a:p>
          <a:p>
            <a:pPr algn="just"/>
            <a:r>
              <a:rPr lang="tr-TR" sz="1800" dirty="0" smtClean="0">
                <a:latin typeface="Calibri" pitchFamily="34" charset="0"/>
                <a:cs typeface="Calibri" pitchFamily="34" charset="0"/>
              </a:rPr>
              <a:t>Çocuğa</a:t>
            </a:r>
            <a:r>
              <a:rPr lang="tr-TR" sz="1800" dirty="0">
                <a:latin typeface="Calibri" pitchFamily="34" charset="0"/>
                <a:cs typeface="Calibri" pitchFamily="34" charset="0"/>
              </a:rPr>
              <a:t>, onun yanında olduğunuz ve size bir şey olmayacağı konusunda güvence verilmelidir</a:t>
            </a:r>
            <a:r>
              <a:rPr lang="tr-TR" sz="1800" dirty="0" smtClean="0">
                <a:latin typeface="Calibri" pitchFamily="34" charset="0"/>
                <a:cs typeface="Calibri" pitchFamily="34" charset="0"/>
              </a:rPr>
              <a:t>.</a:t>
            </a:r>
          </a:p>
          <a:p>
            <a:pPr algn="just">
              <a:buNone/>
            </a:pPr>
            <a:endParaRPr lang="tr-TR" sz="1800" dirty="0">
              <a:latin typeface="Calibri" pitchFamily="34" charset="0"/>
              <a:cs typeface="Calibri" pitchFamily="34" charset="0"/>
            </a:endParaRPr>
          </a:p>
          <a:p>
            <a:pPr algn="just"/>
            <a:r>
              <a:rPr lang="tr-TR" sz="1800" dirty="0" smtClean="0">
                <a:latin typeface="Calibri" pitchFamily="34" charset="0"/>
                <a:cs typeface="Calibri" pitchFamily="34" charset="0"/>
              </a:rPr>
              <a:t>Çocukların </a:t>
            </a:r>
            <a:r>
              <a:rPr lang="tr-TR" sz="1800" dirty="0">
                <a:latin typeface="Calibri" pitchFamily="34" charset="0"/>
                <a:cs typeface="Calibri" pitchFamily="34" charset="0"/>
              </a:rPr>
              <a:t>ölümle ilgili somut ama eksik bir anlayışları olduğundan sorulan sorulara somut cevaplar verilmelidir</a:t>
            </a:r>
            <a:r>
              <a:rPr lang="tr-TR" sz="1800" dirty="0" smtClean="0">
                <a:latin typeface="Calibri" pitchFamily="34" charset="0"/>
                <a:cs typeface="Calibri" pitchFamily="34" charset="0"/>
              </a:rPr>
              <a:t>.</a:t>
            </a:r>
            <a:endParaRPr lang="tr-TR" sz="1800" dirty="0">
              <a:latin typeface="Calibri" pitchFamily="34" charset="0"/>
              <a:cs typeface="Calibri"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80843">
            <a:off x="5209268" y="3328662"/>
            <a:ext cx="2932813"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Slayt Numarası Yer Tutucusu"/>
          <p:cNvSpPr>
            <a:spLocks noGrp="1"/>
          </p:cNvSpPr>
          <p:nvPr>
            <p:ph type="sldNum" sz="quarter" idx="15"/>
          </p:nvPr>
        </p:nvSpPr>
        <p:spPr/>
        <p:txBody>
          <a:bodyPr/>
          <a:lstStyle/>
          <a:p>
            <a:fld id="{DDFF2563-9677-4CA2-9625-21C4E4B88632}" type="slidenum">
              <a:rPr lang="tr-TR" smtClean="0"/>
              <a:pPr/>
              <a:t>86</a:t>
            </a:fld>
            <a:endParaRPr lang="tr-TR"/>
          </a:p>
        </p:txBody>
      </p:sp>
      <p:sp>
        <p:nvSpPr>
          <p:cNvPr id="6" name="5 Altbilgi Yer Tutucusu"/>
          <p:cNvSpPr>
            <a:spLocks noGrp="1"/>
          </p:cNvSpPr>
          <p:nvPr>
            <p:ph type="ftr" sz="quarter" idx="16"/>
          </p:nvPr>
        </p:nvSpPr>
        <p:spPr/>
        <p:txBody>
          <a:bodyPr/>
          <a:lstStyle/>
          <a:p>
            <a:r>
              <a:rPr lang="tr-TR" smtClean="0"/>
              <a:t>Psk.Dan.Nida ÖZALP</a:t>
            </a:r>
            <a:endParaRPr lang="tr-TR"/>
          </a:p>
        </p:txBody>
      </p:sp>
    </p:spTree>
    <p:extLst>
      <p:ext uri="{BB962C8B-B14F-4D97-AF65-F5344CB8AC3E}">
        <p14:creationId xmlns:p14="http://schemas.microsoft.com/office/powerpoint/2010/main" val="405800684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457200" y="332656"/>
            <a:ext cx="8003232" cy="3600400"/>
          </a:xfrm>
        </p:spPr>
        <p:txBody>
          <a:bodyPr>
            <a:normAutofit/>
          </a:bodyPr>
          <a:lstStyle/>
          <a:p>
            <a:r>
              <a:rPr lang="tr-TR" sz="2000" dirty="0">
                <a:latin typeface="Calibri" pitchFamily="34" charset="0"/>
                <a:cs typeface="Calibri" pitchFamily="34" charset="0"/>
              </a:rPr>
              <a:t>Ölümden korkmasına sebep olacak söz ve davranışlardan kaçınmak gerekir.</a:t>
            </a:r>
          </a:p>
          <a:p>
            <a:r>
              <a:rPr lang="tr-TR" sz="2000" dirty="0">
                <a:latin typeface="Calibri" pitchFamily="34" charset="0"/>
                <a:cs typeface="Calibri" pitchFamily="34" charset="0"/>
              </a:rPr>
              <a:t>Çocuğun üzüntüsünü gidermek için, ölen kişinin geri geleceği gibi yanlış açıklamalardan kaçınılmalıdır.</a:t>
            </a:r>
          </a:p>
          <a:p>
            <a:r>
              <a:rPr lang="tr-TR" sz="2000" dirty="0">
                <a:latin typeface="Calibri" pitchFamily="34" charset="0"/>
                <a:cs typeface="Calibri" pitchFamily="34" charset="0"/>
              </a:rPr>
              <a:t>Ölüm haberi alelacele her ortamda verilmemeli, sessiz bir ortam tercih edilmeli, bu sırada olabildiğince sakin ve şefkatli davranılmalıdır.</a:t>
            </a:r>
          </a:p>
          <a:p>
            <a:r>
              <a:rPr lang="tr-TR" sz="2000" dirty="0">
                <a:latin typeface="Calibri" pitchFamily="34" charset="0"/>
                <a:cs typeface="Calibri" pitchFamily="34" charset="0"/>
              </a:rPr>
              <a:t>Daha ilk cümlede haberi vermek yerine, alıştırıcı bir ifadeyle söze girilebilir, örneğin ‘Çok üzücü bir olay oldu. ’ diye başlanabilir.</a:t>
            </a:r>
          </a:p>
          <a:p>
            <a:endParaRPr lang="tr-TR" sz="2000" dirty="0">
              <a:latin typeface="Calibri" pitchFamily="34" charset="0"/>
              <a:cs typeface="Calibri"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3789040"/>
            <a:ext cx="4935298" cy="2768394"/>
          </a:xfrm>
          <a:prstGeom prst="ellipse">
            <a:avLst/>
          </a:prstGeom>
          <a:ln>
            <a:noFill/>
          </a:ln>
          <a:effectLst>
            <a:softEdge rad="112500"/>
          </a:effectLst>
        </p:spPr>
      </p:pic>
      <p:sp>
        <p:nvSpPr>
          <p:cNvPr id="5" name="4 Slayt Numarası Yer Tutucusu"/>
          <p:cNvSpPr>
            <a:spLocks noGrp="1"/>
          </p:cNvSpPr>
          <p:nvPr>
            <p:ph type="sldNum" sz="quarter" idx="12"/>
          </p:nvPr>
        </p:nvSpPr>
        <p:spPr/>
        <p:txBody>
          <a:bodyPr/>
          <a:lstStyle/>
          <a:p>
            <a:fld id="{DDFF2563-9677-4CA2-9625-21C4E4B88632}" type="slidenum">
              <a:rPr lang="tr-TR" smtClean="0"/>
              <a:pPr/>
              <a:t>87</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332604891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899592" y="731520"/>
            <a:ext cx="6644208" cy="5721816"/>
          </a:xfrm>
        </p:spPr>
        <p:txBody>
          <a:bodyPr>
            <a:noAutofit/>
          </a:bodyPr>
          <a:lstStyle/>
          <a:p>
            <a:r>
              <a:rPr lang="tr-TR" sz="1800" dirty="0" smtClean="0">
                <a:latin typeface="Calibri" pitchFamily="34" charset="0"/>
                <a:cs typeface="Calibri" pitchFamily="34" charset="0"/>
              </a:rPr>
              <a:t>Çocuklara ölüm haberi verirken, ‘uykuya daldı’, ‘seyahate çıktı’, ‘artık bizimle değil’, ‘gitti’ gibi muğlak ifadeler yerine ‘ölüm’, ‘öldü’ veya ‘kalbi durdu’ gibi açık ve anlaşılır bir dil tercih etmek gerekir.</a:t>
            </a:r>
          </a:p>
          <a:p>
            <a:endParaRPr lang="tr-TR" sz="1800" dirty="0" smtClean="0">
              <a:latin typeface="Calibri" pitchFamily="34" charset="0"/>
              <a:cs typeface="Calibri" pitchFamily="34" charset="0"/>
            </a:endParaRPr>
          </a:p>
          <a:p>
            <a:r>
              <a:rPr lang="tr-TR" sz="1800" dirty="0" smtClean="0">
                <a:latin typeface="Calibri" pitchFamily="34" charset="0"/>
                <a:cs typeface="Calibri" pitchFamily="34" charset="0"/>
              </a:rPr>
              <a:t>Çocuklara ölüm haberi verildiği sırada basit, kısa, gerçeği dile getiren ifadeler kullanılmalı, eğer çocuk ayrıntı öğrenmek isterse, ayrıntıların soru şeklinde sorulmasına imkan sağlanmalıdır.</a:t>
            </a:r>
          </a:p>
          <a:p>
            <a:endParaRPr lang="tr-TR" sz="1800" dirty="0" smtClean="0">
              <a:latin typeface="Calibri" pitchFamily="34" charset="0"/>
              <a:cs typeface="Calibri" pitchFamily="34" charset="0"/>
            </a:endParaRPr>
          </a:p>
          <a:p>
            <a:r>
              <a:rPr lang="tr-TR" sz="1800" dirty="0" smtClean="0">
                <a:latin typeface="Calibri" pitchFamily="34" charset="0"/>
                <a:cs typeface="Calibri" pitchFamily="34" charset="0"/>
              </a:rPr>
              <a:t>Ölüm haberi sonrasında çocuğun vereceği duygusal tepkilere karşı izin verici, sabırlı bir tutum alınmalıdır.</a:t>
            </a:r>
          </a:p>
          <a:p>
            <a:endParaRPr lang="tr-TR" sz="1800" dirty="0" smtClean="0">
              <a:latin typeface="Calibri" pitchFamily="34" charset="0"/>
              <a:cs typeface="Calibri" pitchFamily="34" charset="0"/>
            </a:endParaRPr>
          </a:p>
          <a:p>
            <a:r>
              <a:rPr lang="tr-TR" sz="1800" dirty="0" smtClean="0">
                <a:latin typeface="Calibri" pitchFamily="34" charset="0"/>
                <a:cs typeface="Calibri" pitchFamily="34" charset="0"/>
              </a:rPr>
              <a:t>Ölüm haberini verdikten sonra dil döndüğünce ama mutlaka onun anlayabileceği bir şekilde . çocuğa ölüm olayının ardından neler yapılacağını anlatmak gerekir.</a:t>
            </a:r>
          </a:p>
          <a:p>
            <a:endParaRPr lang="tr-TR" sz="1800" dirty="0" smtClean="0">
              <a:latin typeface="Calibri" pitchFamily="34" charset="0"/>
              <a:cs typeface="Calibri" pitchFamily="34" charset="0"/>
            </a:endParaRPr>
          </a:p>
          <a:p>
            <a:r>
              <a:rPr lang="tr-TR" sz="1800" dirty="0" smtClean="0">
                <a:latin typeface="Calibri" pitchFamily="34" charset="0"/>
                <a:cs typeface="Calibri" pitchFamily="34" charset="0"/>
              </a:rPr>
              <a:t>Ölüm </a:t>
            </a:r>
            <a:r>
              <a:rPr lang="tr-TR" sz="1800" dirty="0">
                <a:latin typeface="Calibri" pitchFamily="34" charset="0"/>
                <a:cs typeface="Calibri" pitchFamily="34" charset="0"/>
              </a:rPr>
              <a:t>haberi verilirken çocuğa mutlaka söylenmesi gereken bir husus da bu zor günlerin </a:t>
            </a:r>
            <a:r>
              <a:rPr lang="tr-TR" sz="1800" dirty="0" smtClean="0">
                <a:latin typeface="Calibri" pitchFamily="34" charset="0"/>
                <a:cs typeface="Calibri" pitchFamily="34" charset="0"/>
              </a:rPr>
              <a:t>geçeceği</a:t>
            </a:r>
            <a:r>
              <a:rPr lang="tr-TR" sz="1800" dirty="0">
                <a:latin typeface="Calibri" pitchFamily="34" charset="0"/>
                <a:cs typeface="Calibri" pitchFamily="34" charset="0"/>
              </a:rPr>
              <a:t>, yaşantınızın yeniden düzene gireceğidir.</a:t>
            </a:r>
          </a:p>
        </p:txBody>
      </p:sp>
      <p:sp>
        <p:nvSpPr>
          <p:cNvPr id="4" name="3 Slayt Numarası Yer Tutucusu"/>
          <p:cNvSpPr>
            <a:spLocks noGrp="1"/>
          </p:cNvSpPr>
          <p:nvPr>
            <p:ph type="sldNum" sz="quarter" idx="12"/>
          </p:nvPr>
        </p:nvSpPr>
        <p:spPr/>
        <p:txBody>
          <a:bodyPr/>
          <a:lstStyle/>
          <a:p>
            <a:fld id="{DDFF2563-9677-4CA2-9625-21C4E4B88632}" type="slidenum">
              <a:rPr lang="tr-TR" smtClean="0"/>
              <a:pPr/>
              <a:t>88</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47623692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91680" y="4581128"/>
            <a:ext cx="6614120" cy="1152128"/>
          </a:xfrm>
        </p:spPr>
        <p:txBody>
          <a:bodyPr/>
          <a:lstStyle/>
          <a:p>
            <a:pPr marL="0" indent="0">
              <a:buNone/>
            </a:pPr>
            <a:r>
              <a:rPr lang="tr-TR" dirty="0" smtClean="0">
                <a:solidFill>
                  <a:srgbClr val="00B050"/>
                </a:solidFill>
              </a:rPr>
              <a:t>Ebeveyn ne yapmalıdır</a:t>
            </a:r>
            <a:endParaRPr lang="tr-TR" dirty="0">
              <a:solidFill>
                <a:srgbClr val="00B050"/>
              </a:solidFill>
            </a:endParaRPr>
          </a:p>
        </p:txBody>
      </p:sp>
      <p:sp>
        <p:nvSpPr>
          <p:cNvPr id="3" name="İçerik Yer Tutucusu 2"/>
          <p:cNvSpPr>
            <a:spLocks noGrp="1"/>
          </p:cNvSpPr>
          <p:nvPr>
            <p:ph sz="quarter" idx="13"/>
          </p:nvPr>
        </p:nvSpPr>
        <p:spPr/>
        <p:txBody>
          <a:bodyPr>
            <a:normAutofit fontScale="85000" lnSpcReduction="20000"/>
          </a:bodyPr>
          <a:lstStyle/>
          <a:p>
            <a:r>
              <a:rPr lang="tr-TR" dirty="0">
                <a:latin typeface="Calibri" pitchFamily="34" charset="0"/>
                <a:cs typeface="Calibri" pitchFamily="34" charset="0"/>
              </a:rPr>
              <a:t>Ölüm kavramı üzerinde konuşurken </a:t>
            </a:r>
            <a:r>
              <a:rPr lang="tr-TR" dirty="0" smtClean="0">
                <a:latin typeface="Calibri" pitchFamily="34" charset="0"/>
                <a:cs typeface="Calibri" pitchFamily="34" charset="0"/>
              </a:rPr>
              <a:t>ebeveyn </a:t>
            </a:r>
            <a:r>
              <a:rPr lang="tr-TR" dirty="0">
                <a:latin typeface="Calibri" pitchFamily="34" charset="0"/>
                <a:cs typeface="Calibri" pitchFamily="34" charset="0"/>
              </a:rPr>
              <a:t>olabildiğince açık, sade ve basit bir şekilde konuya </a:t>
            </a:r>
            <a:r>
              <a:rPr lang="tr-TR" dirty="0" smtClean="0">
                <a:latin typeface="Calibri" pitchFamily="34" charset="0"/>
                <a:cs typeface="Calibri" pitchFamily="34" charset="0"/>
              </a:rPr>
              <a:t>yaklaşmalıdır.</a:t>
            </a:r>
          </a:p>
          <a:p>
            <a:pPr>
              <a:buNone/>
            </a:pPr>
            <a:endParaRPr lang="tr-TR" dirty="0" smtClean="0">
              <a:latin typeface="Calibri" pitchFamily="34" charset="0"/>
              <a:cs typeface="Calibri" pitchFamily="34" charset="0"/>
            </a:endParaRPr>
          </a:p>
          <a:p>
            <a:r>
              <a:rPr lang="tr-TR" dirty="0" smtClean="0">
                <a:latin typeface="Calibri" pitchFamily="34" charset="0"/>
                <a:cs typeface="Calibri" pitchFamily="34" charset="0"/>
              </a:rPr>
              <a:t>Çocuğun </a:t>
            </a:r>
            <a:r>
              <a:rPr lang="tr-TR" dirty="0">
                <a:latin typeface="Calibri" pitchFamily="34" charset="0"/>
                <a:cs typeface="Calibri" pitchFamily="34" charset="0"/>
              </a:rPr>
              <a:t>ölüme ilişkin kafasındaki var olan kavramsal </a:t>
            </a:r>
            <a:r>
              <a:rPr lang="tr-TR" dirty="0" smtClean="0">
                <a:latin typeface="Calibri" pitchFamily="34" charset="0"/>
                <a:cs typeface="Calibri" pitchFamily="34" charset="0"/>
              </a:rPr>
              <a:t>yanlışlar (uykuya daldı, uzağa gitti </a:t>
            </a:r>
            <a:r>
              <a:rPr lang="tr-TR" dirty="0" err="1" smtClean="0">
                <a:latin typeface="Calibri" pitchFamily="34" charset="0"/>
                <a:cs typeface="Calibri" pitchFamily="34" charset="0"/>
              </a:rPr>
              <a:t>vb</a:t>
            </a:r>
            <a:r>
              <a:rPr lang="tr-TR" dirty="0">
                <a:latin typeface="Calibri" pitchFamily="34" charset="0"/>
                <a:cs typeface="Calibri" pitchFamily="34" charset="0"/>
              </a:rPr>
              <a:t>) düzeltilmelidir. Sorun yaratan başka bir konu da hasta </a:t>
            </a:r>
            <a:r>
              <a:rPr lang="tr-TR" dirty="0" smtClean="0">
                <a:latin typeface="Calibri" pitchFamily="34" charset="0"/>
                <a:cs typeface="Calibri" pitchFamily="34" charset="0"/>
              </a:rPr>
              <a:t>olmaktır; her </a:t>
            </a:r>
            <a:r>
              <a:rPr lang="tr-TR" dirty="0">
                <a:latin typeface="Calibri" pitchFamily="34" charset="0"/>
                <a:cs typeface="Calibri" pitchFamily="34" charset="0"/>
              </a:rPr>
              <a:t>hasta </a:t>
            </a:r>
            <a:r>
              <a:rPr lang="tr-TR" dirty="0" smtClean="0">
                <a:latin typeface="Calibri" pitchFamily="34" charset="0"/>
                <a:cs typeface="Calibri" pitchFamily="34" charset="0"/>
              </a:rPr>
              <a:t>olan </a:t>
            </a:r>
            <a:r>
              <a:rPr lang="tr-TR" dirty="0">
                <a:latin typeface="Calibri" pitchFamily="34" charset="0"/>
                <a:cs typeface="Calibri" pitchFamily="34" charset="0"/>
              </a:rPr>
              <a:t>kişinin öleceğini sanan çocuk kendisi veya ebeveyni hastalandığında öleceğini düşünebilir</a:t>
            </a:r>
            <a:r>
              <a:rPr lang="tr-TR" dirty="0" smtClean="0">
                <a:latin typeface="Calibri" pitchFamily="34" charset="0"/>
                <a:cs typeface="Calibri" pitchFamily="34" charset="0"/>
              </a:rPr>
              <a:t>.</a:t>
            </a:r>
          </a:p>
          <a:p>
            <a:pPr>
              <a:buNone/>
            </a:pPr>
            <a:endParaRPr lang="tr-TR" dirty="0">
              <a:latin typeface="Calibri" pitchFamily="34" charset="0"/>
              <a:cs typeface="Calibri" pitchFamily="34" charset="0"/>
            </a:endParaRPr>
          </a:p>
          <a:p>
            <a:r>
              <a:rPr lang="tr-TR" dirty="0">
                <a:latin typeface="Calibri" pitchFamily="34" charset="0"/>
                <a:cs typeface="Calibri" pitchFamily="34" charset="0"/>
              </a:rPr>
              <a:t>Sadece yaşlı insanların </a:t>
            </a:r>
            <a:r>
              <a:rPr lang="tr-TR" dirty="0" smtClean="0">
                <a:latin typeface="Calibri" pitchFamily="34" charset="0"/>
                <a:cs typeface="Calibri" pitchFamily="34" charset="0"/>
              </a:rPr>
              <a:t>öldüğü konusunda </a:t>
            </a:r>
            <a:r>
              <a:rPr lang="tr-TR" dirty="0">
                <a:latin typeface="Calibri" pitchFamily="34" charset="0"/>
                <a:cs typeface="Calibri" pitchFamily="34" charset="0"/>
              </a:rPr>
              <a:t>çocuk bilgilendirilmişse genç </a:t>
            </a:r>
            <a:r>
              <a:rPr lang="tr-TR" dirty="0" smtClean="0">
                <a:latin typeface="Calibri" pitchFamily="34" charset="0"/>
                <a:cs typeface="Calibri" pitchFamily="34" charset="0"/>
              </a:rPr>
              <a:t>bir </a:t>
            </a:r>
            <a:r>
              <a:rPr lang="tr-TR" dirty="0">
                <a:latin typeface="Calibri" pitchFamily="34" charset="0"/>
                <a:cs typeface="Calibri" pitchFamily="34" charset="0"/>
              </a:rPr>
              <a:t>insan </a:t>
            </a:r>
            <a:r>
              <a:rPr lang="tr-TR" dirty="0" smtClean="0">
                <a:latin typeface="Calibri" pitchFamily="34" charset="0"/>
                <a:cs typeface="Calibri" pitchFamily="34" charset="0"/>
              </a:rPr>
              <a:t>veya </a:t>
            </a:r>
            <a:r>
              <a:rPr lang="tr-TR" dirty="0">
                <a:latin typeface="Calibri" pitchFamily="34" charset="0"/>
                <a:cs typeface="Calibri" pitchFamily="34" charset="0"/>
              </a:rPr>
              <a:t>bir çocuk öldüğünde bunu duyduğunda şaşırabilir ve bildiklerine inancını </a:t>
            </a:r>
            <a:r>
              <a:rPr lang="tr-TR" dirty="0" smtClean="0">
                <a:latin typeface="Calibri" pitchFamily="34" charset="0"/>
                <a:cs typeface="Calibri" pitchFamily="34" charset="0"/>
              </a:rPr>
              <a:t>yitirebilir</a:t>
            </a:r>
            <a:endParaRPr lang="tr-TR" dirty="0">
              <a:latin typeface="Calibri" pitchFamily="34" charset="0"/>
              <a:cs typeface="Calibri" pitchFamily="34" charset="0"/>
            </a:endParaRPr>
          </a:p>
          <a:p>
            <a:endParaRPr lang="tr-TR"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fld id="{DDFF2563-9677-4CA2-9625-21C4E4B88632}" type="slidenum">
              <a:rPr lang="tr-TR" smtClean="0"/>
              <a:pPr/>
              <a:t>89</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347448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899592" y="548680"/>
          <a:ext cx="698477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Slayt Numarası Yer Tutucusu"/>
          <p:cNvSpPr>
            <a:spLocks noGrp="1"/>
          </p:cNvSpPr>
          <p:nvPr>
            <p:ph type="sldNum" sz="quarter" idx="12"/>
          </p:nvPr>
        </p:nvSpPr>
        <p:spPr/>
        <p:txBody>
          <a:bodyPr/>
          <a:lstStyle/>
          <a:p>
            <a:fld id="{DDFF2563-9677-4CA2-9625-21C4E4B88632}" type="slidenum">
              <a:rPr lang="tr-TR" smtClean="0"/>
              <a:pPr/>
              <a:t>9</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395536" y="620688"/>
            <a:ext cx="8229600" cy="5184576"/>
          </a:xfrm>
        </p:spPr>
        <p:txBody>
          <a:bodyPr>
            <a:normAutofit/>
          </a:bodyPr>
          <a:lstStyle/>
          <a:p>
            <a:r>
              <a:rPr lang="tr-TR" sz="2000" dirty="0">
                <a:latin typeface="Calibri" pitchFamily="34" charset="0"/>
                <a:cs typeface="Calibri" pitchFamily="34" charset="0"/>
              </a:rPr>
              <a:t>Kayıp yaşayan bir çocuk için en önemli nokta, ebeveyninin acı çeken çocuğu ciddiye almasıdır.</a:t>
            </a:r>
          </a:p>
          <a:p>
            <a:r>
              <a:rPr lang="tr-TR" sz="2000" dirty="0">
                <a:latin typeface="Calibri" pitchFamily="34" charset="0"/>
                <a:cs typeface="Calibri" pitchFamily="34" charset="0"/>
              </a:rPr>
              <a:t>Ailede ölüm olduğunda bazen yetişkinler çocukların kendileri kadar acı </a:t>
            </a:r>
            <a:r>
              <a:rPr lang="tr-TR" sz="2000" dirty="0" smtClean="0">
                <a:latin typeface="Calibri" pitchFamily="34" charset="0"/>
                <a:cs typeface="Calibri" pitchFamily="34" charset="0"/>
              </a:rPr>
              <a:t>çekmediklerini </a:t>
            </a:r>
            <a:r>
              <a:rPr lang="tr-TR" sz="2000" dirty="0">
                <a:latin typeface="Calibri" pitchFamily="34" charset="0"/>
                <a:cs typeface="Calibri" pitchFamily="34" charset="0"/>
              </a:rPr>
              <a:t>düşünürler. Çocukların bu süreçten ne kadar ve nasıl etkilendiklerini anlamayabilirler</a:t>
            </a:r>
            <a:r>
              <a:rPr lang="tr-TR" sz="2000" dirty="0" smtClean="0">
                <a:latin typeface="Calibri" pitchFamily="34" charset="0"/>
                <a:cs typeface="Calibri" pitchFamily="34" charset="0"/>
              </a:rPr>
              <a:t>,</a:t>
            </a:r>
            <a:endParaRPr lang="tr-TR" sz="2000" dirty="0">
              <a:latin typeface="Calibri" pitchFamily="34" charset="0"/>
              <a:cs typeface="Calibri" pitchFamily="34" charset="0"/>
            </a:endParaRPr>
          </a:p>
          <a:p>
            <a:r>
              <a:rPr lang="tr-TR" sz="2000" dirty="0">
                <a:latin typeface="Calibri" pitchFamily="34" charset="0"/>
                <a:cs typeface="Calibri" pitchFamily="34" charset="0"/>
              </a:rPr>
              <a:t>Ebeveyn öncelikle çocuğun duygularım dile getirmesine yardımcı olmalıdır</a:t>
            </a:r>
            <a:r>
              <a:rPr lang="tr-TR" sz="2000" dirty="0" smtClean="0">
                <a:latin typeface="Calibri" pitchFamily="34" charset="0"/>
                <a:cs typeface="Calibri" pitchFamily="34" charset="0"/>
              </a:rPr>
              <a:t>.</a:t>
            </a:r>
          </a:p>
          <a:p>
            <a:r>
              <a:rPr lang="tr-TR" sz="2000" dirty="0">
                <a:latin typeface="Calibri" pitchFamily="34" charset="0"/>
                <a:cs typeface="Calibri" pitchFamily="34" charset="0"/>
              </a:rPr>
              <a:t>Yaşanılan olaylar, duyulan yalnızlık ve </a:t>
            </a:r>
            <a:r>
              <a:rPr lang="tr-TR" sz="2000" dirty="0" smtClean="0">
                <a:latin typeface="Calibri" pitchFamily="34" charset="0"/>
                <a:cs typeface="Calibri" pitchFamily="34" charset="0"/>
              </a:rPr>
              <a:t>üzüntü, </a:t>
            </a:r>
            <a:r>
              <a:rPr lang="tr-TR" sz="2000" dirty="0">
                <a:latin typeface="Calibri" pitchFamily="34" charset="0"/>
                <a:cs typeface="Calibri" pitchFamily="34" charset="0"/>
              </a:rPr>
              <a:t>geçmişte yaşanılan mutlu (zamanlar, geleceğe </a:t>
            </a:r>
            <a:r>
              <a:rPr lang="tr-TR" sz="2000" dirty="0" smtClean="0">
                <a:latin typeface="Calibri" pitchFamily="34" charset="0"/>
                <a:cs typeface="Calibri" pitchFamily="34" charset="0"/>
              </a:rPr>
              <a:t>ilişkin </a:t>
            </a:r>
            <a:r>
              <a:rPr lang="tr-TR" sz="2000" dirty="0">
                <a:latin typeface="Calibri" pitchFamily="34" charset="0"/>
                <a:cs typeface="Calibri" pitchFamily="34" charset="0"/>
              </a:rPr>
              <a:t>planlar üzerine konuşmak h</a:t>
            </a:r>
            <a:r>
              <a:rPr lang="tr-TR" sz="2000" dirty="0" smtClean="0">
                <a:latin typeface="Calibri" pitchFamily="34" charset="0"/>
                <a:cs typeface="Calibri" pitchFamily="34" charset="0"/>
              </a:rPr>
              <a:t>em </a:t>
            </a:r>
            <a:r>
              <a:rPr lang="tr-TR" sz="2000" dirty="0">
                <a:latin typeface="Calibri" pitchFamily="34" charset="0"/>
                <a:cs typeface="Calibri" pitchFamily="34" charset="0"/>
              </a:rPr>
              <a:t>çocuk hem de diğer aile üyeleri için oldukça yardımcıdır,</a:t>
            </a:r>
          </a:p>
        </p:txBody>
      </p:sp>
      <p:pic>
        <p:nvPicPr>
          <p:cNvPr id="4" name="3 Resim" descr="1384785733954060.jpg"/>
          <p:cNvPicPr>
            <a:picLocks noChangeAspect="1"/>
          </p:cNvPicPr>
          <p:nvPr/>
        </p:nvPicPr>
        <p:blipFill>
          <a:blip r:embed="rId2" cstate="print"/>
          <a:stretch>
            <a:fillRect/>
          </a:stretch>
        </p:blipFill>
        <p:spPr>
          <a:xfrm>
            <a:off x="5220072" y="3933056"/>
            <a:ext cx="3224510" cy="2708129"/>
          </a:xfrm>
          <a:prstGeom prst="rect">
            <a:avLst/>
          </a:prstGeom>
          <a:ln>
            <a:noFill/>
          </a:ln>
          <a:effectLst>
            <a:softEdge rad="112500"/>
          </a:effectLst>
        </p:spPr>
      </p:pic>
      <p:sp>
        <p:nvSpPr>
          <p:cNvPr id="5" name="4 Slayt Numarası Yer Tutucusu"/>
          <p:cNvSpPr>
            <a:spLocks noGrp="1"/>
          </p:cNvSpPr>
          <p:nvPr>
            <p:ph type="sldNum" sz="quarter" idx="12"/>
          </p:nvPr>
        </p:nvSpPr>
        <p:spPr/>
        <p:txBody>
          <a:bodyPr/>
          <a:lstStyle/>
          <a:p>
            <a:fld id="{DDFF2563-9677-4CA2-9625-21C4E4B88632}" type="slidenum">
              <a:rPr lang="tr-TR" smtClean="0"/>
              <a:pPr/>
              <a:t>90</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81232324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3600" dirty="0"/>
              <a:t>BİR YAKININI KAYBEDEN ÇOCUĞA NASIL DAVRANMALIYIZ?</a:t>
            </a:r>
          </a:p>
        </p:txBody>
      </p:sp>
      <p:sp>
        <p:nvSpPr>
          <p:cNvPr id="2" name="İçerik Yer Tutucusu 1"/>
          <p:cNvSpPr>
            <a:spLocks noGrp="1"/>
          </p:cNvSpPr>
          <p:nvPr>
            <p:ph idx="1"/>
          </p:nvPr>
        </p:nvSpPr>
        <p:spPr/>
        <p:txBody>
          <a:bodyPr>
            <a:normAutofit/>
          </a:bodyPr>
          <a:lstStyle/>
          <a:p>
            <a:pPr algn="just"/>
            <a:r>
              <a:rPr lang="tr-TR" sz="2000" dirty="0">
                <a:latin typeface="Calibri" pitchFamily="34" charset="0"/>
                <a:cs typeface="Calibri" pitchFamily="34" charset="0"/>
              </a:rPr>
              <a:t>Çocuk, ölüm sonrası dönemde başka bir şehre gönderilmemelidir. Bu süreci en yakınlarıyla birlikte atlatmalıdır.</a:t>
            </a:r>
          </a:p>
          <a:p>
            <a:pPr algn="just"/>
            <a:r>
              <a:rPr lang="tr-TR" sz="2000" dirty="0" smtClean="0">
                <a:latin typeface="Calibri" pitchFamily="34" charset="0"/>
                <a:cs typeface="Calibri" pitchFamily="34" charset="0"/>
              </a:rPr>
              <a:t>En </a:t>
            </a:r>
            <a:r>
              <a:rPr lang="tr-TR" sz="2000" dirty="0">
                <a:latin typeface="Calibri" pitchFamily="34" charset="0"/>
                <a:cs typeface="Calibri" pitchFamily="34" charset="0"/>
              </a:rPr>
              <a:t>sık rastlanan yanlış tutumlardan birisi de çocuğu eğlendirmeye çalışmaktır. Bu tutum, yaslı havayı gören bir çocuk için </a:t>
            </a:r>
            <a:r>
              <a:rPr lang="tr-TR" sz="2000" dirty="0" smtClean="0">
                <a:latin typeface="Calibri" pitchFamily="34" charset="0"/>
                <a:cs typeface="Calibri" pitchFamily="34" charset="0"/>
              </a:rPr>
              <a:t>kafa karışıklığına </a:t>
            </a:r>
            <a:r>
              <a:rPr lang="tr-TR" sz="2000" dirty="0">
                <a:latin typeface="Calibri" pitchFamily="34" charset="0"/>
                <a:cs typeface="Calibri" pitchFamily="34" charset="0"/>
              </a:rPr>
              <a:t>sebep </a:t>
            </a:r>
            <a:r>
              <a:rPr lang="tr-TR" sz="2000" dirty="0" smtClean="0">
                <a:latin typeface="Calibri" pitchFamily="34" charset="0"/>
                <a:cs typeface="Calibri" pitchFamily="34" charset="0"/>
              </a:rPr>
              <a:t>olur.</a:t>
            </a:r>
            <a:endParaRPr lang="tr-TR" sz="2000" dirty="0">
              <a:latin typeface="Calibri" pitchFamily="34" charset="0"/>
              <a:cs typeface="Calibri" pitchFamily="34" charset="0"/>
            </a:endParaRPr>
          </a:p>
          <a:p>
            <a:pPr algn="just"/>
            <a:r>
              <a:rPr lang="tr-TR" sz="2000" dirty="0" smtClean="0">
                <a:latin typeface="Calibri" pitchFamily="34" charset="0"/>
                <a:cs typeface="Calibri" pitchFamily="34" charset="0"/>
              </a:rPr>
              <a:t>Çocuğun </a:t>
            </a:r>
            <a:r>
              <a:rPr lang="tr-TR" sz="2000" dirty="0">
                <a:latin typeface="Calibri" pitchFamily="34" charset="0"/>
                <a:cs typeface="Calibri" pitchFamily="34" charset="0"/>
              </a:rPr>
              <a:t>yetişkinler gibi yas tepkisi göstermediği unutulmamalı, çocuğun taşkın hareketlerini ya da ü</a:t>
            </a:r>
            <a:r>
              <a:rPr lang="tr-TR" sz="2000" dirty="0" smtClean="0">
                <a:latin typeface="Calibri" pitchFamily="34" charset="0"/>
                <a:cs typeface="Calibri" pitchFamily="34" charset="0"/>
              </a:rPr>
              <a:t>zgün </a:t>
            </a:r>
            <a:r>
              <a:rPr lang="tr-TR" sz="2000" dirty="0">
                <a:latin typeface="Calibri" pitchFamily="34" charset="0"/>
                <a:cs typeface="Calibri" pitchFamily="34" charset="0"/>
              </a:rPr>
              <a:t>görünmemesini suçlamaktan kaçınmak </a:t>
            </a:r>
            <a:r>
              <a:rPr lang="tr-TR" sz="2000" dirty="0" smtClean="0">
                <a:latin typeface="Calibri" pitchFamily="34" charset="0"/>
                <a:cs typeface="Calibri" pitchFamily="34" charset="0"/>
              </a:rPr>
              <a:t>gerekir.</a:t>
            </a:r>
            <a:endParaRPr lang="tr-TR" sz="2000"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fld id="{DDFF2563-9677-4CA2-9625-21C4E4B88632}" type="slidenum">
              <a:rPr lang="tr-TR" smtClean="0"/>
              <a:pPr/>
              <a:t>91</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181462871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685799"/>
            <a:ext cx="4032448" cy="3967337"/>
          </a:xfrm>
        </p:spPr>
        <p:txBody>
          <a:bodyPr>
            <a:normAutofit fontScale="85000" lnSpcReduction="10000"/>
          </a:bodyPr>
          <a:lstStyle/>
          <a:p>
            <a:pPr algn="just"/>
            <a:r>
              <a:rPr lang="tr-TR" sz="2000" dirty="0">
                <a:latin typeface="Calibri" pitchFamily="34" charset="0"/>
                <a:cs typeface="Calibri" pitchFamily="34" charset="0"/>
              </a:rPr>
              <a:t>Bu durumda üzüntü göstermenin ve ağlamanın ayıp olmadığını, büyükler gibi belli etmese de </a:t>
            </a:r>
            <a:r>
              <a:rPr lang="tr-TR" sz="2000" dirty="0" smtClean="0">
                <a:latin typeface="Calibri" pitchFamily="34" charset="0"/>
                <a:cs typeface="Calibri" pitchFamily="34" charset="0"/>
              </a:rPr>
              <a:t>içten üzüntülü </a:t>
            </a:r>
            <a:r>
              <a:rPr lang="tr-TR" sz="2000" dirty="0">
                <a:latin typeface="Calibri" pitchFamily="34" charset="0"/>
                <a:cs typeface="Calibri" pitchFamily="34" charset="0"/>
              </a:rPr>
              <a:t>olduğunun bilindiği söylenmelidir</a:t>
            </a:r>
            <a:r>
              <a:rPr lang="tr-TR" sz="2000" dirty="0" smtClean="0">
                <a:latin typeface="Calibri" pitchFamily="34" charset="0"/>
                <a:cs typeface="Calibri" pitchFamily="34" charset="0"/>
              </a:rPr>
              <a:t>.</a:t>
            </a:r>
          </a:p>
          <a:p>
            <a:pPr algn="just">
              <a:buNone/>
            </a:pPr>
            <a:endParaRPr lang="tr-TR" sz="2000" dirty="0">
              <a:latin typeface="Calibri" pitchFamily="34" charset="0"/>
              <a:cs typeface="Calibri" pitchFamily="34" charset="0"/>
            </a:endParaRPr>
          </a:p>
          <a:p>
            <a:pPr algn="just"/>
            <a:r>
              <a:rPr lang="tr-TR" sz="2000" dirty="0" smtClean="0">
                <a:latin typeface="Calibri" pitchFamily="34" charset="0"/>
                <a:cs typeface="Calibri" pitchFamily="34" charset="0"/>
              </a:rPr>
              <a:t>Özellikle </a:t>
            </a:r>
            <a:r>
              <a:rPr lang="tr-TR" sz="2000" dirty="0">
                <a:latin typeface="Calibri" pitchFamily="34" charset="0"/>
                <a:cs typeface="Calibri" pitchFamily="34" charset="0"/>
              </a:rPr>
              <a:t>okul çağına </a:t>
            </a:r>
            <a:r>
              <a:rPr lang="tr-TR" sz="2000" dirty="0" smtClean="0">
                <a:latin typeface="Calibri" pitchFamily="34" charset="0"/>
                <a:cs typeface="Calibri" pitchFamily="34" charset="0"/>
              </a:rPr>
              <a:t>girmemiş çocuklar </a:t>
            </a:r>
            <a:r>
              <a:rPr lang="tr-TR" sz="2000" dirty="0">
                <a:latin typeface="Calibri" pitchFamily="34" charset="0"/>
                <a:cs typeface="Calibri" pitchFamily="34" charset="0"/>
              </a:rPr>
              <a:t>gömme törenlerinden uzak tutulmalıdır</a:t>
            </a:r>
            <a:r>
              <a:rPr lang="tr-TR" sz="2000" dirty="0" smtClean="0">
                <a:latin typeface="Calibri" pitchFamily="34" charset="0"/>
                <a:cs typeface="Calibri" pitchFamily="34" charset="0"/>
              </a:rPr>
              <a:t>.</a:t>
            </a:r>
          </a:p>
          <a:p>
            <a:pPr algn="just">
              <a:buNone/>
            </a:pPr>
            <a:endParaRPr lang="tr-TR" sz="2000" dirty="0">
              <a:latin typeface="Calibri" pitchFamily="34" charset="0"/>
              <a:cs typeface="Calibri" pitchFamily="34" charset="0"/>
            </a:endParaRPr>
          </a:p>
          <a:p>
            <a:pPr algn="just"/>
            <a:r>
              <a:rPr lang="tr-TR" sz="2000" dirty="0" smtClean="0">
                <a:latin typeface="Calibri" pitchFamily="34" charset="0"/>
                <a:cs typeface="Calibri" pitchFamily="34" charset="0"/>
              </a:rPr>
              <a:t>Ölümü </a:t>
            </a:r>
            <a:r>
              <a:rPr lang="tr-TR" sz="2000" dirty="0">
                <a:latin typeface="Calibri" pitchFamily="34" charset="0"/>
                <a:cs typeface="Calibri" pitchFamily="34" charset="0"/>
              </a:rPr>
              <a:t>daha iyi anlamlandırmak için çocukla beraber fotoğraf albümlerine bakılabilir</a:t>
            </a:r>
            <a:r>
              <a:rPr lang="tr-TR" sz="2000" dirty="0" smtClean="0">
                <a:latin typeface="Calibri" pitchFamily="34" charset="0"/>
                <a:cs typeface="Calibri" pitchFamily="34" charset="0"/>
              </a:rPr>
              <a:t>.</a:t>
            </a:r>
          </a:p>
          <a:p>
            <a:pPr algn="just">
              <a:buNone/>
            </a:pPr>
            <a:endParaRPr lang="tr-TR" sz="2000" dirty="0">
              <a:latin typeface="Calibri" pitchFamily="34" charset="0"/>
              <a:cs typeface="Calibri" pitchFamily="34" charset="0"/>
            </a:endParaRPr>
          </a:p>
          <a:p>
            <a:pPr algn="just"/>
            <a:r>
              <a:rPr lang="tr-TR" sz="2000" dirty="0" smtClean="0">
                <a:latin typeface="Calibri" pitchFamily="34" charset="0"/>
                <a:cs typeface="Calibri" pitchFamily="34" charset="0"/>
              </a:rPr>
              <a:t>Kaybın </a:t>
            </a:r>
            <a:r>
              <a:rPr lang="tr-TR" sz="2000" dirty="0">
                <a:latin typeface="Calibri" pitchFamily="34" charset="0"/>
                <a:cs typeface="Calibri" pitchFamily="34" charset="0"/>
              </a:rPr>
              <a:t>ardından çocuğun çelmesinde, ilişkilerinde ve günlük aktivitelerinde herhangi bir değişiklik yapılmamalıdır</a:t>
            </a:r>
            <a:r>
              <a:rPr lang="tr-TR" sz="2000" dirty="0" smtClean="0">
                <a:latin typeface="Calibri" pitchFamily="34" charset="0"/>
                <a:cs typeface="Calibri" pitchFamily="34" charset="0"/>
              </a:rPr>
              <a:t>.</a:t>
            </a:r>
            <a:endParaRPr lang="tr-TR" sz="2000" dirty="0">
              <a:latin typeface="Calibri" pitchFamily="34" charset="0"/>
              <a:cs typeface="Calibri" pitchFamily="34" charset="0"/>
            </a:endParaRPr>
          </a:p>
        </p:txBody>
      </p:sp>
      <p:pic>
        <p:nvPicPr>
          <p:cNvPr id="4" name="3 Resim" descr="mutsuz-cocuk-depresyon.jpg"/>
          <p:cNvPicPr>
            <a:picLocks noChangeAspect="1"/>
          </p:cNvPicPr>
          <p:nvPr/>
        </p:nvPicPr>
        <p:blipFill>
          <a:blip r:embed="rId2" cstate="print"/>
          <a:stretch>
            <a:fillRect/>
          </a:stretch>
        </p:blipFill>
        <p:spPr>
          <a:xfrm>
            <a:off x="4788024" y="2996952"/>
            <a:ext cx="3672408" cy="26440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Slayt Numarası Yer Tutucusu"/>
          <p:cNvSpPr>
            <a:spLocks noGrp="1"/>
          </p:cNvSpPr>
          <p:nvPr>
            <p:ph type="sldNum" sz="quarter" idx="12"/>
          </p:nvPr>
        </p:nvSpPr>
        <p:spPr/>
        <p:txBody>
          <a:bodyPr/>
          <a:lstStyle/>
          <a:p>
            <a:fld id="{DDFF2563-9677-4CA2-9625-21C4E4B88632}" type="slidenum">
              <a:rPr lang="tr-TR" smtClean="0"/>
              <a:pPr/>
              <a:t>92</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extLst>
      <p:ext uri="{BB962C8B-B14F-4D97-AF65-F5344CB8AC3E}">
        <p14:creationId xmlns:p14="http://schemas.microsoft.com/office/powerpoint/2010/main" val="3770172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0.jpeg"/></Relationships>
</file>

<file path=ppt/theme/_rels/theme11.xml.rels><?xml version="1.0" encoding="UTF-8" standalone="yes"?>
<Relationships xmlns="http://schemas.openxmlformats.org/package/2006/relationships"><Relationship Id="rId1" Type="http://schemas.openxmlformats.org/officeDocument/2006/relationships/image" Target="../media/image13.jpeg"/></Relationships>
</file>

<file path=ppt/theme/_rels/theme13.xml.rels><?xml version="1.0" encoding="UTF-8" standalone="yes"?>
<Relationships xmlns="http://schemas.openxmlformats.org/package/2006/relationships"><Relationship Id="rId1" Type="http://schemas.openxmlformats.org/officeDocument/2006/relationships/image" Target="../media/image14.jpeg"/></Relationships>
</file>

<file path=ppt/theme/_rels/theme14.xml.rels><?xml version="1.0" encoding="UTF-8" standalone="yes"?>
<Relationships xmlns="http://schemas.openxmlformats.org/package/2006/relationships"><Relationship Id="rId1" Type="http://schemas.openxmlformats.org/officeDocument/2006/relationships/image" Target="../media/image15.jpeg"/></Relationships>
</file>

<file path=ppt/theme/_rels/theme15.xml.rels><?xml version="1.0" encoding="UTF-8" standalone="yes"?>
<Relationships xmlns="http://schemas.openxmlformats.org/package/2006/relationships"><Relationship Id="rId1" Type="http://schemas.openxmlformats.org/officeDocument/2006/relationships/image" Target="../media/image16.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7.jpeg"/></Relationships>
</file>

<file path=ppt/theme/_rels/them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1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2.xml><?xml version="1.0" encoding="utf-8"?>
<a:theme xmlns:a="http://schemas.openxmlformats.org/drawingml/2006/main" name="Hava Akım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3.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14.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5.xml><?xml version="1.0" encoding="utf-8"?>
<a:theme xmlns:a="http://schemas.openxmlformats.org/drawingml/2006/main" name="Görünüş">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örünüş">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1_Şehir Hayatı">
  <a:themeElements>
    <a:clrScheme name="Şehir Hayatı">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Şehir Hayatı">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1242</TotalTime>
  <Words>5520</Words>
  <Application>Microsoft Office PowerPoint</Application>
  <PresentationFormat>Ekran Gösterisi (4:3)</PresentationFormat>
  <Paragraphs>870</Paragraphs>
  <Slides>92</Slides>
  <Notes>1</Notes>
  <HiddenSlides>0</HiddenSlides>
  <MMClips>0</MMClips>
  <ScaleCrop>false</ScaleCrop>
  <HeadingPairs>
    <vt:vector size="4" baseType="variant">
      <vt:variant>
        <vt:lpstr>Tema</vt:lpstr>
      </vt:variant>
      <vt:variant>
        <vt:i4>15</vt:i4>
      </vt:variant>
      <vt:variant>
        <vt:lpstr>Slayt Başlıkları</vt:lpstr>
      </vt:variant>
      <vt:variant>
        <vt:i4>92</vt:i4>
      </vt:variant>
    </vt:vector>
  </HeadingPairs>
  <TitlesOfParts>
    <vt:vector size="107" baseType="lpstr">
      <vt:lpstr>Kalabalık</vt:lpstr>
      <vt:lpstr>Cumba</vt:lpstr>
      <vt:lpstr>Ofis Teması</vt:lpstr>
      <vt:lpstr>Zengin</vt:lpstr>
      <vt:lpstr>1_Şehir Hayatı</vt:lpstr>
      <vt:lpstr>Gündönümü</vt:lpstr>
      <vt:lpstr>Üst Düzey</vt:lpstr>
      <vt:lpstr>Austin</vt:lpstr>
      <vt:lpstr>Açılar</vt:lpstr>
      <vt:lpstr>Moda Tasarımı</vt:lpstr>
      <vt:lpstr>Hisse Senedi</vt:lpstr>
      <vt:lpstr>Hava Akımı</vt:lpstr>
      <vt:lpstr>NewsPrint</vt:lpstr>
      <vt:lpstr>Akış</vt:lpstr>
      <vt:lpstr>Görünüş</vt:lpstr>
      <vt:lpstr>RİSK ALTINDAKİ ÇOCUKLARIMIZ</vt:lpstr>
      <vt:lpstr>Sunum planı</vt:lpstr>
      <vt:lpstr>PowerPoint Sunusu</vt:lpstr>
      <vt:lpstr>PowerPoint Sunusu</vt:lpstr>
      <vt:lpstr>PowerPoint Sunusu</vt:lpstr>
      <vt:lpstr>PowerPoint Sunusu</vt:lpstr>
      <vt:lpstr>PowerPoint Sunusu</vt:lpstr>
      <vt:lpstr>PowerPoint Sunusu</vt:lpstr>
      <vt:lpstr>PowerPoint Sunusu</vt:lpstr>
      <vt:lpstr>1) Şiddete maruz kalanlar</vt:lpstr>
      <vt:lpstr>PowerPoint Sunusu</vt:lpstr>
      <vt:lpstr>PowerPoint Sunusu</vt:lpstr>
      <vt:lpstr>PowerPoint Sunusu</vt:lpstr>
      <vt:lpstr>PowerPoint Sunusu</vt:lpstr>
      <vt:lpstr>2) Madde bağımlıları</vt:lpstr>
      <vt:lpstr>PowerPoint Sunusu</vt:lpstr>
      <vt:lpstr>Madde bağımlılığı(devam…)</vt:lpstr>
      <vt:lpstr>PowerPoint Sunusu</vt:lpstr>
      <vt:lpstr>PowerPoint Sunusu</vt:lpstr>
      <vt:lpstr>PowerPoint Sunusu</vt:lpstr>
      <vt:lpstr>      Önleme çalışmaları</vt:lpstr>
      <vt:lpstr>PowerPoint Sunusu</vt:lpstr>
      <vt:lpstr>Önlemenin biçimleri ve aşamaları</vt:lpstr>
      <vt:lpstr>            AİLELERE YAPILABİLECEK ÖNERİLER</vt:lpstr>
      <vt:lpstr>PowerPoint Sunusu</vt:lpstr>
      <vt:lpstr>PowerPoint Sunusu</vt:lpstr>
      <vt:lpstr>PowerPoint Sunusu</vt:lpstr>
      <vt:lpstr>PowerPoint Sunusu</vt:lpstr>
      <vt:lpstr>PowerPoint Sunusu</vt:lpstr>
      <vt:lpstr>PowerPoint Sunusu</vt:lpstr>
      <vt:lpstr>3) Devamsızlık yapan öğrenciler</vt:lpstr>
      <vt:lpstr>PowerPoint Sunusu</vt:lpstr>
      <vt:lpstr>PowerPoint Sunusu</vt:lpstr>
      <vt:lpstr>PowerPoint Sunusu</vt:lpstr>
      <vt:lpstr>PowerPoint Sunusu</vt:lpstr>
      <vt:lpstr>PowerPoint Sunusu</vt:lpstr>
      <vt:lpstr>PowerPoint Sunusu</vt:lpstr>
      <vt:lpstr>PowerPoint Sunusu</vt:lpstr>
      <vt:lpstr>4) İhmal ve İstismara maruz              kalanlar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Neler yapılmalıdır </vt:lpstr>
      <vt:lpstr>PowerPoint Sunusu</vt:lpstr>
      <vt:lpstr>PowerPoint Sunusu</vt:lpstr>
      <vt:lpstr>PowerPoint Sunusu</vt:lpstr>
      <vt:lpstr>PowerPoint Sunusu</vt:lpstr>
      <vt:lpstr>PowerPoint Sunusu</vt:lpstr>
      <vt:lpstr>5) TV ve İnternet bağımlıları</vt:lpstr>
      <vt:lpstr>PowerPoint Sunusu</vt:lpstr>
      <vt:lpstr>NELER YAPILABİLİR ?</vt:lpstr>
      <vt:lpstr>PowerPoint Sunusu</vt:lpstr>
      <vt:lpstr>PowerPoint Sunusu</vt:lpstr>
      <vt:lpstr>İnternet bağımlılığı</vt:lpstr>
      <vt:lpstr>PowerPoint Sunusu</vt:lpstr>
      <vt:lpstr>PowerPoint Sunusu</vt:lpstr>
      <vt:lpstr>PowerPoint Sunusu</vt:lpstr>
      <vt:lpstr>PowerPoint Sunusu</vt:lpstr>
      <vt:lpstr>PowerPoint Sunusu</vt:lpstr>
      <vt:lpstr>PowerPoint Sunusu</vt:lpstr>
      <vt:lpstr>           6)parçalanmış aile çocukları</vt:lpstr>
      <vt:lpstr>PowerPoint Sunusu</vt:lpstr>
      <vt:lpstr>PowerPoint Sunusu</vt:lpstr>
      <vt:lpstr>PowerPoint Sunusu</vt:lpstr>
      <vt:lpstr>PowerPoint Sunusu</vt:lpstr>
      <vt:lpstr>PowerPoint Sunusu</vt:lpstr>
      <vt:lpstr>PowerPoint Sunusu</vt:lpstr>
      <vt:lpstr>PowerPoint Sunusu</vt:lpstr>
      <vt:lpstr>7) Yas Sürecinde Olanlar</vt:lpstr>
      <vt:lpstr>PowerPoint Sunusu</vt:lpstr>
      <vt:lpstr>Yasın evreleri</vt:lpstr>
      <vt:lpstr>PowerPoint Sunusu</vt:lpstr>
      <vt:lpstr>        çocuk ve ölüm</vt:lpstr>
      <vt:lpstr>PowerPoint Sunusu</vt:lpstr>
      <vt:lpstr>Çocuklara ölüm olayı nasıl anlatılır?</vt:lpstr>
      <vt:lpstr>PowerPoint Sunusu</vt:lpstr>
      <vt:lpstr>PowerPoint Sunusu</vt:lpstr>
      <vt:lpstr>PowerPoint Sunusu</vt:lpstr>
      <vt:lpstr>Ebeveyn ne yapmalıdır</vt:lpstr>
      <vt:lpstr>PowerPoint Sunusu</vt:lpstr>
      <vt:lpstr>BİR YAKININI KAYBEDEN ÇOCUĞA NASIL DAVRANMALIYIZ?</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ACER</cp:lastModifiedBy>
  <cp:revision>98</cp:revision>
  <dcterms:created xsi:type="dcterms:W3CDTF">2017-09-20T06:15:43Z</dcterms:created>
  <dcterms:modified xsi:type="dcterms:W3CDTF">2017-10-17T13:15:42Z</dcterms:modified>
</cp:coreProperties>
</file>