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36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 id="344"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78" autoAdjust="0"/>
  </p:normalViewPr>
  <p:slideViewPr>
    <p:cSldViewPr>
      <p:cViewPr>
        <p:scale>
          <a:sx n="78" d="100"/>
          <a:sy n="78" d="100"/>
        </p:scale>
        <p:origin x="-111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6679C-3A16-44C9-8378-3069203A2CFD}" type="datetimeFigureOut">
              <a:rPr lang="tr-TR" smtClean="0"/>
              <a:pPr/>
              <a:t>20.10.2017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E5A07-EEB7-40E5-92C5-CC86350BE08A}" type="slidenum">
              <a:rPr lang="tr-TR" smtClean="0"/>
              <a:pPr/>
              <a:t>‹#›</a:t>
            </a:fld>
            <a:endParaRPr lang="tr-TR"/>
          </a:p>
        </p:txBody>
      </p:sp>
    </p:spTree>
    <p:extLst>
      <p:ext uri="{BB962C8B-B14F-4D97-AF65-F5344CB8AC3E}">
        <p14:creationId xmlns:p14="http://schemas.microsoft.com/office/powerpoint/2010/main" val="374340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8676" name="3 Slayt Numarası Yer Tutucusu"/>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CF1C1625-80C6-4FB8-99C7-FEA084A3AEA6}" type="slidenum">
              <a:rPr lang="tr-TR" altLang="tr-TR">
                <a:latin typeface="Calibri" pitchFamily="34" charset="0"/>
              </a:rPr>
              <a:pPr fontAlgn="base">
                <a:spcBef>
                  <a:spcPct val="0"/>
                </a:spcBef>
                <a:spcAft>
                  <a:spcPct val="0"/>
                </a:spcAft>
                <a:defRPr/>
              </a:pPr>
              <a:t>104</a:t>
            </a:fld>
            <a:endParaRPr lang="tr-TR" altLang="tr-TR">
              <a:latin typeface="Calibri" pitchFamily="34" charset="0"/>
            </a:endParaRPr>
          </a:p>
        </p:txBody>
      </p:sp>
    </p:spTree>
    <p:extLst>
      <p:ext uri="{BB962C8B-B14F-4D97-AF65-F5344CB8AC3E}">
        <p14:creationId xmlns:p14="http://schemas.microsoft.com/office/powerpoint/2010/main" val="298823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046FB3C-92AE-4535-A1B2-50964B1A5CEC}" type="datetimeFigureOut">
              <a:rPr lang="tr-TR" smtClean="0">
                <a:solidFill>
                  <a:srgbClr val="DBF5F9">
                    <a:shade val="90000"/>
                  </a:srgbClr>
                </a:solidFill>
              </a:rPr>
              <a:pPr/>
              <a:t>20.10.2017</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4474A47D-26A1-467E-97EE-86857FEA2B11}"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2453201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6017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71514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0072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046FB3C-92AE-4535-A1B2-50964B1A5CEC}" type="datetimeFigureOut">
              <a:rPr lang="tr-TR" smtClean="0">
                <a:solidFill>
                  <a:srgbClr val="DBF5F9">
                    <a:shade val="90000"/>
                  </a:srgbClr>
                </a:solidFill>
              </a:rPr>
              <a:pPr/>
              <a:t>20.10.2017</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4474A47D-26A1-467E-97EE-86857FEA2B11}"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280669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88736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436538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34828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698807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550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3224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46FB3C-92AE-4535-A1B2-50964B1A5CEC}" type="datetimeFigureOut">
              <a:rPr lang="tr-TR" smtClean="0">
                <a:solidFill>
                  <a:srgbClr val="04617B">
                    <a:shade val="90000"/>
                  </a:srgbClr>
                </a:solidFill>
              </a:rPr>
              <a:pPr/>
              <a:t>20.10.2017</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74A47D-26A1-467E-97EE-86857FEA2B11}"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6432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isvesosyalguvenlik.com/wp-content/uploads/2013/03/mobbing_3.png"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arastiralim.net/com/wp-content/uploads/2013/05/Batac&#305;sa-Futbol.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subTitle" idx="1"/>
          </p:nvPr>
        </p:nvSpPr>
        <p:spPr>
          <a:xfrm>
            <a:off x="1025861" y="1772817"/>
            <a:ext cx="7854696" cy="2592287"/>
          </a:xfrm>
        </p:spPr>
        <p:txBody>
          <a:bodyPr>
            <a:normAutofit fontScale="25000" lnSpcReduction="20000"/>
          </a:bodyPr>
          <a:lstStyle/>
          <a:p>
            <a:r>
              <a:rPr lang="tr-TR" sz="14400" dirty="0" smtClean="0"/>
              <a:t>SALDIRGANLIK VE ŞİDDET</a:t>
            </a:r>
          </a:p>
          <a:p>
            <a:r>
              <a:rPr lang="tr-TR" sz="14400" dirty="0" smtClean="0"/>
              <a:t>AİLE İÇİ ŞİDDET</a:t>
            </a:r>
          </a:p>
          <a:p>
            <a:r>
              <a:rPr lang="tr-TR" sz="14400" dirty="0" smtClean="0"/>
              <a:t>OKULLARDA ŞİDDET VE ZORBALIK</a:t>
            </a:r>
          </a:p>
          <a:p>
            <a:r>
              <a:rPr lang="tr-TR" sz="14400" dirty="0" smtClean="0"/>
              <a:t>SPORDA ŞİDDET </a:t>
            </a:r>
          </a:p>
          <a:p>
            <a:r>
              <a:rPr lang="tr-TR" sz="14400" dirty="0" smtClean="0"/>
              <a:t>İŞ YERİNDE ŞİDDET</a:t>
            </a:r>
          </a:p>
          <a:p>
            <a:endParaRPr lang="tr-TR" sz="4000" dirty="0" smtClean="0"/>
          </a:p>
          <a:p>
            <a:pPr algn="ctr">
              <a:buNone/>
            </a:pPr>
            <a:endParaRPr lang="tr-TR" dirty="0" smtClean="0"/>
          </a:p>
          <a:p>
            <a:pPr algn="ctr">
              <a:buNone/>
            </a:pPr>
            <a:endParaRPr lang="tr-TR" dirty="0"/>
          </a:p>
        </p:txBody>
      </p:sp>
      <p:pic>
        <p:nvPicPr>
          <p:cNvPr id="1026" name="Picture 2" descr="C:\Users\Fatmanur\Desktop\photo598110110530153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
            <a:ext cx="2051718" cy="1772816"/>
          </a:xfrm>
          <a:prstGeom prst="rect">
            <a:avLst/>
          </a:prstGeom>
          <a:noFill/>
          <a:extLst>
            <a:ext uri="{909E8E84-426E-40DD-AFC4-6F175D3DCCD1}">
              <a14:hiddenFill xmlns:a14="http://schemas.microsoft.com/office/drawing/2010/main">
                <a:solidFill>
                  <a:srgbClr val="FFFFFF"/>
                </a:solidFill>
              </a14:hiddenFill>
            </a:ext>
          </a:extLst>
        </p:spPr>
      </p:pic>
      <p:sp>
        <p:nvSpPr>
          <p:cNvPr id="2" name="Akış Çizelgesi: Delikli Teyp 1"/>
          <p:cNvSpPr/>
          <p:nvPr/>
        </p:nvSpPr>
        <p:spPr>
          <a:xfrm>
            <a:off x="4499992" y="4869160"/>
            <a:ext cx="4392488" cy="1656184"/>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400" b="1" smtClean="0">
                <a:solidFill>
                  <a:schemeClr val="accent1">
                    <a:lumMod val="75000"/>
                  </a:schemeClr>
                </a:solidFill>
              </a:rPr>
              <a:t>FATMA NUR  </a:t>
            </a:r>
            <a:r>
              <a:rPr lang="tr-TR" sz="2400" b="1" dirty="0" smtClean="0">
                <a:solidFill>
                  <a:schemeClr val="accent1">
                    <a:lumMod val="75000"/>
                  </a:schemeClr>
                </a:solidFill>
              </a:rPr>
              <a:t>ARAS</a:t>
            </a:r>
            <a:endParaRPr lang="tr-TR" sz="2400"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219256" cy="5505475"/>
          </a:xfrm>
        </p:spPr>
        <p:txBody>
          <a:bodyPr>
            <a:normAutofit/>
          </a:bodyPr>
          <a:lstStyle/>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1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8</a:t>
            </a:r>
            <a:r>
              <a:rPr lang="tr-TR" sz="1800" dirty="0">
                <a:solidFill>
                  <a:srgbClr val="FF0000"/>
                </a:solidFill>
                <a:latin typeface="Times New Roman" panose="02020603050405020304" pitchFamily="18" charset="0"/>
                <a:cs typeface="Times New Roman" panose="02020603050405020304" pitchFamily="18" charset="0"/>
              </a:rPr>
              <a:t>. Kan davası: </a:t>
            </a:r>
            <a:r>
              <a:rPr lang="tr-TR" sz="1800" dirty="0">
                <a:latin typeface="Times New Roman" panose="02020603050405020304" pitchFamily="18" charset="0"/>
                <a:cs typeface="Times New Roman" panose="02020603050405020304" pitchFamily="18" charset="0"/>
              </a:rPr>
              <a:t>Daha çok kırsal bir şiddet türü olmasına rağmen, yoğun göçler </a:t>
            </a:r>
            <a:r>
              <a:rPr lang="tr-TR" sz="1800" dirty="0" smtClean="0">
                <a:latin typeface="Times New Roman" panose="02020603050405020304" pitchFamily="18" charset="0"/>
                <a:cs typeface="Times New Roman" panose="02020603050405020304" pitchFamily="18" charset="0"/>
              </a:rPr>
              <a:t>sayesinde </a:t>
            </a:r>
            <a:r>
              <a:rPr lang="tr-TR" sz="1800" dirty="0">
                <a:latin typeface="Times New Roman" panose="02020603050405020304" pitchFamily="18" charset="0"/>
                <a:cs typeface="Times New Roman" panose="02020603050405020304" pitchFamily="18" charset="0"/>
              </a:rPr>
              <a:t>kentlerde de yoğunluklu olarak işlenmektedir. </a:t>
            </a:r>
            <a:r>
              <a:rPr lang="tr-TR" sz="1800" dirty="0" smtClean="0">
                <a:latin typeface="Times New Roman" panose="02020603050405020304" pitchFamily="18" charset="0"/>
                <a:cs typeface="Times New Roman" panose="02020603050405020304" pitchFamily="18" charset="0"/>
              </a:rPr>
              <a:t>Kan </a:t>
            </a:r>
            <a:r>
              <a:rPr lang="tr-TR" sz="1800" dirty="0">
                <a:latin typeface="Times New Roman" panose="02020603050405020304" pitchFamily="18" charset="0"/>
                <a:cs typeface="Times New Roman" panose="02020603050405020304" pitchFamily="18" charset="0"/>
              </a:rPr>
              <a:t>davasının temelinde; arazi ve sınır </a:t>
            </a:r>
            <a:r>
              <a:rPr lang="tr-TR" sz="1800" dirty="0" smtClean="0">
                <a:latin typeface="Times New Roman" panose="02020603050405020304" pitchFamily="18" charset="0"/>
                <a:cs typeface="Times New Roman" panose="02020603050405020304" pitchFamily="18" charset="0"/>
              </a:rPr>
              <a:t>anlaşmazlıkları</a:t>
            </a:r>
            <a:r>
              <a:rPr lang="tr-TR" sz="1800" dirty="0">
                <a:latin typeface="Times New Roman" panose="02020603050405020304" pitchFamily="18" charset="0"/>
                <a:cs typeface="Times New Roman" panose="02020603050405020304" pitchFamily="18" charset="0"/>
              </a:rPr>
              <a:t>, kız kaçırma, tecavüz olayları gibi önemli faktörler vardır</a:t>
            </a:r>
            <a:r>
              <a:rPr lang="tr-TR" sz="1800" dirty="0" smtClean="0">
                <a:latin typeface="Times New Roman" panose="02020603050405020304" pitchFamily="18" charset="0"/>
                <a:cs typeface="Times New Roman" panose="02020603050405020304" pitchFamily="18" charset="0"/>
              </a:rPr>
              <a:t>.</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9</a:t>
            </a:r>
            <a:r>
              <a:rPr lang="tr-TR" sz="1800" dirty="0">
                <a:solidFill>
                  <a:srgbClr val="FF0000"/>
                </a:solidFill>
                <a:latin typeface="Times New Roman" panose="02020603050405020304" pitchFamily="18" charset="0"/>
                <a:cs typeface="Times New Roman" panose="02020603050405020304" pitchFamily="18" charset="0"/>
              </a:rPr>
              <a:t>. Namusa ilişkin algılamalar: </a:t>
            </a:r>
            <a:r>
              <a:rPr lang="tr-TR" sz="1800" dirty="0">
                <a:latin typeface="Times New Roman" panose="02020603050405020304" pitchFamily="18" charset="0"/>
                <a:cs typeface="Times New Roman" panose="02020603050405020304" pitchFamily="18" charset="0"/>
              </a:rPr>
              <a:t>Toplumuzda önemli bir şiddet nedenidir. Namusa </a:t>
            </a:r>
            <a:r>
              <a:rPr lang="tr-TR" sz="1800" dirty="0" smtClean="0">
                <a:latin typeface="Times New Roman" panose="02020603050405020304" pitchFamily="18" charset="0"/>
                <a:cs typeface="Times New Roman" panose="02020603050405020304" pitchFamily="18" charset="0"/>
              </a:rPr>
              <a:t>ilişkin </a:t>
            </a:r>
            <a:r>
              <a:rPr lang="tr-TR" sz="1800" dirty="0">
                <a:latin typeface="Times New Roman" panose="02020603050405020304" pitchFamily="18" charset="0"/>
                <a:cs typeface="Times New Roman" panose="02020603050405020304" pitchFamily="18" charset="0"/>
              </a:rPr>
              <a:t>algılama biçimi, ülkemizde işlenen cinayet olaylarının en önde gelen </a:t>
            </a:r>
            <a:r>
              <a:rPr lang="tr-TR" sz="1800" dirty="0" smtClean="0">
                <a:latin typeface="Times New Roman" panose="02020603050405020304" pitchFamily="18" charset="0"/>
                <a:cs typeface="Times New Roman" panose="02020603050405020304" pitchFamily="18" charset="0"/>
              </a:rPr>
              <a:t>gerekçesini oluşturmaktadır.</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10</a:t>
            </a:r>
            <a:r>
              <a:rPr lang="tr-TR" sz="1800" dirty="0">
                <a:solidFill>
                  <a:srgbClr val="FF0000"/>
                </a:solidFill>
                <a:latin typeface="Times New Roman" panose="02020603050405020304" pitchFamily="18" charset="0"/>
                <a:cs typeface="Times New Roman" panose="02020603050405020304" pitchFamily="18" charset="0"/>
              </a:rPr>
              <a:t>. Futbol fanatikliği: </a:t>
            </a:r>
            <a:r>
              <a:rPr lang="tr-TR" sz="1800" dirty="0">
                <a:latin typeface="Times New Roman" panose="02020603050405020304" pitchFamily="18" charset="0"/>
                <a:cs typeface="Times New Roman" panose="02020603050405020304" pitchFamily="18" charset="0"/>
              </a:rPr>
              <a:t>Takım çekişmesi, takım aleyhinde yapılan kötü tezahüratlar </a:t>
            </a:r>
            <a:r>
              <a:rPr lang="tr-TR" sz="1800" dirty="0" smtClean="0">
                <a:latin typeface="Times New Roman" panose="02020603050405020304" pitchFamily="18" charset="0"/>
                <a:cs typeface="Times New Roman" panose="02020603050405020304" pitchFamily="18" charset="0"/>
              </a:rPr>
              <a:t>genelde </a:t>
            </a:r>
            <a:r>
              <a:rPr lang="tr-TR" sz="1800" dirty="0">
                <a:latin typeface="Times New Roman" panose="02020603050405020304" pitchFamily="18" charset="0"/>
                <a:cs typeface="Times New Roman" panose="02020603050405020304" pitchFamily="18" charset="0"/>
              </a:rPr>
              <a:t>ergenler ve gençler arasında şiddet olaylarının yaşanmasına yol </a:t>
            </a:r>
            <a:r>
              <a:rPr lang="tr-TR" sz="1800" dirty="0" smtClean="0">
                <a:latin typeface="Times New Roman" panose="02020603050405020304" pitchFamily="18" charset="0"/>
                <a:cs typeface="Times New Roman" panose="02020603050405020304" pitchFamily="18" charset="0"/>
              </a:rPr>
              <a:t>açmaktadır.</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11</a:t>
            </a:r>
            <a:r>
              <a:rPr lang="tr-TR" sz="1800" dirty="0">
                <a:solidFill>
                  <a:srgbClr val="FF0000"/>
                </a:solidFill>
                <a:latin typeface="Times New Roman" panose="02020603050405020304" pitchFamily="18" charset="0"/>
                <a:cs typeface="Times New Roman" panose="02020603050405020304" pitchFamily="18" charset="0"/>
              </a:rPr>
              <a:t>. Uyuşturucu, alkol ve uçucu maddelerin etkisi:</a:t>
            </a:r>
            <a:r>
              <a:rPr lang="tr-TR" sz="1800" dirty="0">
                <a:latin typeface="Times New Roman" panose="02020603050405020304" pitchFamily="18" charset="0"/>
                <a:cs typeface="Times New Roman" panose="02020603050405020304" pitchFamily="18" charset="0"/>
              </a:rPr>
              <a:t> Bireyler tarafından kullanılan </a:t>
            </a:r>
            <a:r>
              <a:rPr lang="tr-TR" sz="1800" dirty="0" smtClean="0">
                <a:latin typeface="Times New Roman" panose="02020603050405020304" pitchFamily="18" charset="0"/>
                <a:cs typeface="Times New Roman" panose="02020603050405020304" pitchFamily="18" charset="0"/>
              </a:rPr>
              <a:t>alkol </a:t>
            </a:r>
            <a:r>
              <a:rPr lang="tr-TR" sz="1800" dirty="0">
                <a:latin typeface="Times New Roman" panose="02020603050405020304" pitchFamily="18" charset="0"/>
                <a:cs typeface="Times New Roman" panose="02020603050405020304" pitchFamily="18" charset="0"/>
              </a:rPr>
              <a:t>ve uyuşturucu gibi madde, şiddet eyleminin gerçekleşmesinde etkili olmaktadır. </a:t>
            </a:r>
            <a:r>
              <a:rPr lang="tr-TR" sz="1800" dirty="0" smtClean="0">
                <a:latin typeface="Times New Roman" panose="02020603050405020304" pitchFamily="18" charset="0"/>
                <a:cs typeface="Times New Roman" panose="02020603050405020304" pitchFamily="18" charset="0"/>
              </a:rPr>
              <a:t>Günümüzde </a:t>
            </a:r>
            <a:r>
              <a:rPr lang="tr-TR" sz="1800" dirty="0">
                <a:latin typeface="Times New Roman" panose="02020603050405020304" pitchFamily="18" charset="0"/>
                <a:cs typeface="Times New Roman" panose="02020603050405020304" pitchFamily="18" charset="0"/>
              </a:rPr>
              <a:t>uyuşturucu veya alkol faktörlerinin şiddet davranışını kolaylaştıran veya </a:t>
            </a:r>
          </a:p>
          <a:p>
            <a:pPr marL="0" indent="0" algn="just">
              <a:buNone/>
            </a:pPr>
            <a:r>
              <a:rPr lang="tr-TR" sz="1800" dirty="0">
                <a:latin typeface="Times New Roman" panose="02020603050405020304" pitchFamily="18" charset="0"/>
                <a:cs typeface="Times New Roman" panose="02020603050405020304" pitchFamily="18" charset="0"/>
              </a:rPr>
              <a:t>hızlandıran bir etki yaptığını söylemek mümkündür. </a:t>
            </a:r>
          </a:p>
        </p:txBody>
      </p:sp>
    </p:spTree>
    <p:extLst>
      <p:ext uri="{BB962C8B-B14F-4D97-AF65-F5344CB8AC3E}">
        <p14:creationId xmlns:p14="http://schemas.microsoft.com/office/powerpoint/2010/main" val="228358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title"/>
          </p:nvPr>
        </p:nvSpPr>
        <p:spPr>
          <a:xfrm>
            <a:off x="468313" y="1268413"/>
            <a:ext cx="8229600" cy="431800"/>
          </a:xfrm>
        </p:spPr>
        <p:txBody>
          <a:bodyPr>
            <a:normAutofit fontScale="90000"/>
          </a:bodyPr>
          <a:lstStyle/>
          <a:p>
            <a:r>
              <a:rPr lang="tr-TR" altLang="tr-TR" sz="3200" smtClean="0"/>
              <a:t>İş yerinde şiddet çeşitli biçimlerde kendini gösterebilir :</a:t>
            </a:r>
          </a:p>
        </p:txBody>
      </p:sp>
      <p:sp>
        <p:nvSpPr>
          <p:cNvPr id="3" name="İçerik Yer Tutucusu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tr-TR" dirty="0" smtClean="0"/>
              <a:t>Kuruluşla </a:t>
            </a:r>
            <a:r>
              <a:rPr lang="tr-TR" dirty="0"/>
              <a:t>veya çalışanlarıyla ilgisi olmayan kişiler iş yerinden para veya ticari mal çalma amacıyla şiddete başvurabilir veya başka suçlar işleyebilirler.</a:t>
            </a:r>
          </a:p>
          <a:p>
            <a:pPr marL="274320" indent="-274320" fontAlgn="auto">
              <a:spcAft>
                <a:spcPts val="0"/>
              </a:spcAft>
              <a:buClr>
                <a:schemeClr val="accent3"/>
              </a:buClr>
              <a:buFont typeface="Wingdings 2"/>
              <a:buChar char=""/>
              <a:defRPr/>
            </a:pPr>
            <a:r>
              <a:rPr lang="tr-TR" dirty="0" smtClean="0"/>
              <a:t>Kuruluşla </a:t>
            </a:r>
            <a:r>
              <a:rPr lang="tr-TR" dirty="0"/>
              <a:t>doğrudan ilgisi olmayan ancak bir çalışanın yakını olan kişiler diğer bir çalışana karşı şiddete başvurabilirler.</a:t>
            </a:r>
          </a:p>
          <a:p>
            <a:pPr marL="274320" indent="-274320" fontAlgn="auto">
              <a:spcAft>
                <a:spcPts val="0"/>
              </a:spcAft>
              <a:buClr>
                <a:schemeClr val="accent3"/>
              </a:buClr>
              <a:buFont typeface="Wingdings 2"/>
              <a:buChar char=""/>
              <a:defRPr/>
            </a:pPr>
            <a:r>
              <a:rPr lang="tr-TR" dirty="0" smtClean="0"/>
              <a:t>Kuruluştan </a:t>
            </a:r>
            <a:r>
              <a:rPr lang="tr-TR" dirty="0"/>
              <a:t>ürün veya hizmet almış bir müşteri yaşadığı sorunlar nedeniyle şiddete başvurabilir.</a:t>
            </a:r>
          </a:p>
          <a:p>
            <a:pPr marL="274320" indent="-274320" fontAlgn="auto">
              <a:spcAft>
                <a:spcPts val="0"/>
              </a:spcAft>
              <a:buClr>
                <a:schemeClr val="accent3"/>
              </a:buClr>
              <a:buFont typeface="Wingdings 2"/>
              <a:buChar char=""/>
              <a:defRPr/>
            </a:pPr>
            <a:r>
              <a:rPr lang="tr-TR" dirty="0" smtClean="0"/>
              <a:t>Çalışanlar </a:t>
            </a:r>
            <a:r>
              <a:rPr lang="tr-TR" dirty="0"/>
              <a:t>kendilerine veya çalışma arkadaşlarına adil davranılmadığını düşündükleri durumlarda veya çıkar amacıyla şiddete başvurabilirler.</a:t>
            </a:r>
          </a:p>
          <a:p>
            <a:pPr marL="274320" indent="-274320" fontAlgn="auto">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145600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6 Dikdörtgen"/>
          <p:cNvSpPr>
            <a:spLocks noChangeArrowheads="1"/>
          </p:cNvSpPr>
          <p:nvPr/>
        </p:nvSpPr>
        <p:spPr bwMode="auto">
          <a:xfrm>
            <a:off x="468313" y="1695450"/>
            <a:ext cx="32400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charset="0"/>
              </a:defRPr>
            </a:lvl1pPr>
            <a:lvl2pPr marL="742950" indent="-285750" eaLnBrk="0" hangingPunct="0">
              <a:defRPr>
                <a:solidFill>
                  <a:schemeClr val="tx1"/>
                </a:solidFill>
                <a:latin typeface="Constantia" pitchFamily="18" charset="0"/>
                <a:cs typeface="Arial" charset="0"/>
              </a:defRPr>
            </a:lvl2pPr>
            <a:lvl3pPr marL="1143000" indent="-228600" eaLnBrk="0" hangingPunct="0">
              <a:defRPr>
                <a:solidFill>
                  <a:schemeClr val="tx1"/>
                </a:solidFill>
                <a:latin typeface="Constantia" pitchFamily="18" charset="0"/>
                <a:cs typeface="Arial" charset="0"/>
              </a:defRPr>
            </a:lvl3pPr>
            <a:lvl4pPr marL="1600200" indent="-228600" eaLnBrk="0" hangingPunct="0">
              <a:defRPr>
                <a:solidFill>
                  <a:schemeClr val="tx1"/>
                </a:solidFill>
                <a:latin typeface="Constantia" pitchFamily="18" charset="0"/>
                <a:cs typeface="Arial" charset="0"/>
              </a:defRPr>
            </a:lvl4pPr>
            <a:lvl5pPr marL="2057400" indent="-228600" eaLnBrk="0" hangingPunct="0">
              <a:defRPr>
                <a:solidFill>
                  <a:schemeClr val="tx1"/>
                </a:solidFill>
                <a:latin typeface="Constantia" pitchFamily="18" charset="0"/>
                <a:cs typeface="Arial" charset="0"/>
              </a:defRPr>
            </a:lvl5pPr>
            <a:lvl6pPr marL="2514600" indent="-228600" eaLnBrk="0" fontAlgn="base" hangingPunct="0">
              <a:spcBef>
                <a:spcPct val="0"/>
              </a:spcBef>
              <a:spcAft>
                <a:spcPct val="0"/>
              </a:spcAft>
              <a:defRPr>
                <a:solidFill>
                  <a:schemeClr val="tx1"/>
                </a:solidFill>
                <a:latin typeface="Constantia" pitchFamily="18" charset="0"/>
                <a:cs typeface="Arial" charset="0"/>
              </a:defRPr>
            </a:lvl6pPr>
            <a:lvl7pPr marL="2971800" indent="-228600" eaLnBrk="0" fontAlgn="base" hangingPunct="0">
              <a:spcBef>
                <a:spcPct val="0"/>
              </a:spcBef>
              <a:spcAft>
                <a:spcPct val="0"/>
              </a:spcAft>
              <a:defRPr>
                <a:solidFill>
                  <a:schemeClr val="tx1"/>
                </a:solidFill>
                <a:latin typeface="Constantia" pitchFamily="18" charset="0"/>
                <a:cs typeface="Arial" charset="0"/>
              </a:defRPr>
            </a:lvl7pPr>
            <a:lvl8pPr marL="3429000" indent="-228600" eaLnBrk="0" fontAlgn="base" hangingPunct="0">
              <a:spcBef>
                <a:spcPct val="0"/>
              </a:spcBef>
              <a:spcAft>
                <a:spcPct val="0"/>
              </a:spcAft>
              <a:defRPr>
                <a:solidFill>
                  <a:schemeClr val="tx1"/>
                </a:solidFill>
                <a:latin typeface="Constantia" pitchFamily="18" charset="0"/>
                <a:cs typeface="Arial" charset="0"/>
              </a:defRPr>
            </a:lvl8pPr>
            <a:lvl9pPr marL="3886200" indent="-228600" eaLnBrk="0" fontAlgn="base" hangingPunct="0">
              <a:spcBef>
                <a:spcPct val="0"/>
              </a:spcBef>
              <a:spcAft>
                <a:spcPct val="0"/>
              </a:spcAft>
              <a:defRPr>
                <a:solidFill>
                  <a:schemeClr val="tx1"/>
                </a:solidFill>
                <a:latin typeface="Constantia" pitchFamily="18" charset="0"/>
                <a:cs typeface="Arial" charset="0"/>
              </a:defRPr>
            </a:lvl9pPr>
          </a:lstStyle>
          <a:p>
            <a:pPr algn="just" eaLnBrk="1" hangingPunct="1"/>
            <a:r>
              <a:rPr lang="tr-TR" altLang="tr-TR" sz="2400" b="1">
                <a:latin typeface="Calibri" pitchFamily="34" charset="0"/>
              </a:rPr>
              <a:t>“</a:t>
            </a:r>
            <a:r>
              <a:rPr lang="tr-TR" altLang="tr-TR" sz="2800">
                <a:latin typeface="Calibri" pitchFamily="34" charset="0"/>
              </a:rPr>
              <a:t>Bireylere; işyerindeki üstleri, eşit düzeyde çalışanlar ya da astları tarafından sistematik biçimde uygulanan her tür kötü muamele, tehdit, şiddet, aşağılama gibi davranışlar”</a:t>
            </a:r>
          </a:p>
        </p:txBody>
      </p:sp>
      <p:sp>
        <p:nvSpPr>
          <p:cNvPr id="5" name="Başlık 4"/>
          <p:cNvSpPr>
            <a:spLocks noGrp="1"/>
          </p:cNvSpPr>
          <p:nvPr>
            <p:ph type="title"/>
          </p:nvPr>
        </p:nvSpPr>
        <p:spPr>
          <a:xfrm>
            <a:off x="457200" y="704850"/>
            <a:ext cx="8229600" cy="779463"/>
          </a:xfrm>
        </p:spPr>
        <p:txBody>
          <a:bodyPr>
            <a:normAutofit fontScale="90000"/>
          </a:bodyPr>
          <a:lstStyle/>
          <a:p>
            <a:pPr fontAlgn="auto">
              <a:spcAft>
                <a:spcPts val="0"/>
              </a:spcAft>
              <a:defRPr/>
            </a:pPr>
            <a:r>
              <a:rPr lang="tr-TR" dirty="0" err="1" smtClean="0"/>
              <a:t>Mobbing</a:t>
            </a:r>
            <a:r>
              <a:rPr lang="tr-TR" dirty="0" smtClean="0"/>
              <a:t> nedir ?(psikolojik taciz )</a:t>
            </a:r>
            <a:endParaRPr lang="tr-TR" dirty="0"/>
          </a:p>
        </p:txBody>
      </p:sp>
      <p:pic>
        <p:nvPicPr>
          <p:cNvPr id="22532" name="Picture 3" descr="mobbing_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695450"/>
            <a:ext cx="489743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464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850" y="692150"/>
            <a:ext cx="8229600" cy="5740400"/>
          </a:xfrm>
        </p:spPr>
        <p:txBody>
          <a:bodyPr rtlCol="0">
            <a:normAutofit/>
          </a:bodyPr>
          <a:lstStyle/>
          <a:p>
            <a:pPr marL="274320" indent="-274320" fontAlgn="auto">
              <a:spcAft>
                <a:spcPts val="0"/>
              </a:spcAft>
              <a:buClr>
                <a:schemeClr val="accent3"/>
              </a:buClr>
              <a:buFont typeface="Arial" pitchFamily="34" charset="0"/>
              <a:buNone/>
              <a:defRPr/>
            </a:pPr>
            <a:endParaRPr lang="tr-TR" dirty="0" smtClean="0">
              <a:solidFill>
                <a:schemeClr val="accent6">
                  <a:lumMod val="50000"/>
                </a:schemeClr>
              </a:solidFill>
            </a:endParaRPr>
          </a:p>
          <a:p>
            <a:pPr marL="274320" indent="-274320" fontAlgn="auto">
              <a:spcAft>
                <a:spcPts val="0"/>
              </a:spcAft>
              <a:buClr>
                <a:schemeClr val="accent3"/>
              </a:buClr>
              <a:buFont typeface="Arial" pitchFamily="34" charset="0"/>
              <a:buNone/>
              <a:defRPr/>
            </a:pPr>
            <a:r>
              <a:rPr lang="tr-TR" dirty="0" smtClean="0">
                <a:solidFill>
                  <a:schemeClr val="accent6">
                    <a:lumMod val="50000"/>
                  </a:schemeClr>
                </a:solidFill>
              </a:rPr>
              <a:t>	</a:t>
            </a:r>
            <a:r>
              <a:rPr lang="tr-TR" sz="3600" b="1" dirty="0" smtClean="0">
                <a:solidFill>
                  <a:srgbClr val="C00000"/>
                </a:solidFill>
              </a:rPr>
              <a:t>LEYMANN’A GÖRE;</a:t>
            </a:r>
          </a:p>
          <a:p>
            <a:pPr marL="274320" indent="-274320" algn="just" fontAlgn="auto">
              <a:spcAft>
                <a:spcPts val="0"/>
              </a:spcAft>
              <a:buClr>
                <a:schemeClr val="accent3"/>
              </a:buClr>
              <a:buFont typeface="Arial" pitchFamily="34" charset="0"/>
              <a:buNone/>
              <a:defRPr/>
            </a:pPr>
            <a:r>
              <a:rPr lang="tr-TR" dirty="0" smtClean="0"/>
              <a:t> 		</a:t>
            </a:r>
          </a:p>
          <a:p>
            <a:pPr marL="274320" indent="-274320" algn="just" fontAlgn="auto">
              <a:spcAft>
                <a:spcPts val="0"/>
              </a:spcAft>
              <a:buClr>
                <a:schemeClr val="accent3"/>
              </a:buClr>
              <a:buFont typeface="Arial" pitchFamily="34" charset="0"/>
              <a:buNone/>
              <a:defRPr/>
            </a:pPr>
            <a:r>
              <a:rPr lang="tr-TR" dirty="0" smtClean="0"/>
              <a:t>   Bir ya da birden fazla kişinin genellikle bir kişi ile sistematik olarak (en az haftada bir), uzun dönemde (en az altı ay) düşmanca ya da etik olmayan iletişim kurması ve devam eden bu iletişim sonucunda, düşmanca davranışlara maruz kalan kişinin kendini yardıma muhtaç ve savunmasız hissetmesidir.</a:t>
            </a:r>
            <a:endParaRPr lang="tr-TR" dirty="0"/>
          </a:p>
        </p:txBody>
      </p:sp>
    </p:spTree>
    <p:extLst>
      <p:ext uri="{BB962C8B-B14F-4D97-AF65-F5344CB8AC3E}">
        <p14:creationId xmlns:p14="http://schemas.microsoft.com/office/powerpoint/2010/main" val="332420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smtClean="0">
                <a:solidFill>
                  <a:srgbClr val="C00000"/>
                </a:solidFill>
              </a:rPr>
              <a:t>ÖRNEK OLARAK;</a:t>
            </a:r>
          </a:p>
        </p:txBody>
      </p:sp>
      <p:sp>
        <p:nvSpPr>
          <p:cNvPr id="24579" name="2 İçerik Yer Tutucusu"/>
          <p:cNvSpPr>
            <a:spLocks noGrp="1"/>
          </p:cNvSpPr>
          <p:nvPr>
            <p:ph idx="1"/>
          </p:nvPr>
        </p:nvSpPr>
        <p:spPr/>
        <p:txBody>
          <a:bodyPr/>
          <a:lstStyle/>
          <a:p>
            <a:pPr>
              <a:buFont typeface="Wingdings" pitchFamily="2" charset="2"/>
              <a:buChar char="ü"/>
            </a:pPr>
            <a:r>
              <a:rPr lang="tr-TR" altLang="tr-TR" smtClean="0"/>
              <a:t>Bireyi gruptan hariç tutma</a:t>
            </a:r>
          </a:p>
          <a:p>
            <a:pPr>
              <a:buFont typeface="Wingdings" pitchFamily="2" charset="2"/>
              <a:buChar char="ü"/>
            </a:pPr>
            <a:r>
              <a:rPr lang="tr-TR" altLang="tr-TR" smtClean="0"/>
              <a:t>Aşağılama, alay etme,</a:t>
            </a:r>
          </a:p>
          <a:p>
            <a:pPr>
              <a:buFont typeface="Wingdings" pitchFamily="2" charset="2"/>
              <a:buChar char="ü"/>
            </a:pPr>
            <a:r>
              <a:rPr lang="tr-TR" altLang="tr-TR" smtClean="0"/>
              <a:t>Dedikodu yapma,</a:t>
            </a:r>
          </a:p>
          <a:p>
            <a:pPr>
              <a:buFont typeface="Wingdings" pitchFamily="2" charset="2"/>
              <a:buChar char="ü"/>
            </a:pPr>
            <a:r>
              <a:rPr lang="tr-TR" altLang="tr-TR" smtClean="0"/>
              <a:t>Kurbana karşı meslektaşlarını kışkırtma,</a:t>
            </a:r>
          </a:p>
          <a:p>
            <a:pPr>
              <a:buFont typeface="Wingdings" pitchFamily="2" charset="2"/>
              <a:buChar char="ü"/>
            </a:pPr>
            <a:r>
              <a:rPr lang="tr-TR" altLang="tr-TR" smtClean="0"/>
              <a:t>Etrafa yalan bilgi yayma(İFTİRA)</a:t>
            </a:r>
          </a:p>
          <a:p>
            <a:pPr>
              <a:buFont typeface="Wingdings" pitchFamily="2" charset="2"/>
              <a:buChar char="ü"/>
            </a:pPr>
            <a:r>
              <a:rPr lang="tr-TR" altLang="tr-TR" smtClean="0"/>
              <a:t>Tehdit ve şiddet,</a:t>
            </a:r>
          </a:p>
          <a:p>
            <a:pPr>
              <a:buFont typeface="Wingdings" pitchFamily="2" charset="2"/>
              <a:buChar char="ü"/>
            </a:pPr>
            <a:r>
              <a:rPr lang="tr-TR" altLang="tr-TR" smtClean="0"/>
              <a:t>Sözel taciz şeklinde mobbing yapılabilir.</a:t>
            </a:r>
          </a:p>
          <a:p>
            <a:pPr>
              <a:buFont typeface="Arial" charset="0"/>
              <a:buNone/>
            </a:pPr>
            <a:endParaRPr lang="tr-TR" altLang="tr-TR" smtClean="0"/>
          </a:p>
        </p:txBody>
      </p:sp>
      <p:pic>
        <p:nvPicPr>
          <p:cNvPr id="24580" name="3 Resim" descr="C:\Users\mesudecigdem\Desktop\İçer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71500"/>
            <a:ext cx="22875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08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700088" y="764704"/>
            <a:ext cx="8229600" cy="1296144"/>
          </a:xfrm>
        </p:spPr>
        <p:txBody>
          <a:bodyPr>
            <a:normAutofit/>
          </a:bodyPr>
          <a:lstStyle/>
          <a:p>
            <a:pPr algn="ctr"/>
            <a:r>
              <a:rPr lang="tr-TR" altLang="tr-TR" sz="3600" b="1" dirty="0" err="1" smtClean="0">
                <a:solidFill>
                  <a:srgbClr val="FF0000"/>
                </a:solidFill>
              </a:rPr>
              <a:t>Mobbingle</a:t>
            </a:r>
            <a:r>
              <a:rPr lang="tr-TR" altLang="tr-TR" sz="3600" b="1" dirty="0" smtClean="0">
                <a:solidFill>
                  <a:srgbClr val="FF0000"/>
                </a:solidFill>
              </a:rPr>
              <a:t> Başa Çıkma Yolları Ve Çözüm Teknikleri</a:t>
            </a:r>
          </a:p>
        </p:txBody>
      </p:sp>
      <p:sp>
        <p:nvSpPr>
          <p:cNvPr id="25603" name="2 İçerik Yer Tutucusu"/>
          <p:cNvSpPr>
            <a:spLocks noGrp="1"/>
          </p:cNvSpPr>
          <p:nvPr>
            <p:ph idx="1"/>
          </p:nvPr>
        </p:nvSpPr>
        <p:spPr>
          <a:xfrm>
            <a:off x="457200" y="2060848"/>
            <a:ext cx="8229600" cy="4263752"/>
          </a:xfrm>
        </p:spPr>
        <p:txBody>
          <a:bodyPr/>
          <a:lstStyle/>
          <a:p>
            <a:r>
              <a:rPr lang="tr-TR" altLang="tr-TR" sz="3600" dirty="0" err="1" smtClean="0"/>
              <a:t>Mobbingin</a:t>
            </a:r>
            <a:r>
              <a:rPr lang="tr-TR" altLang="tr-TR" sz="3600" dirty="0" smtClean="0"/>
              <a:t> öncelikle </a:t>
            </a:r>
            <a:r>
              <a:rPr lang="tr-TR" altLang="tr-TR" sz="3600" dirty="0" smtClean="0">
                <a:solidFill>
                  <a:srgbClr val="FF0000"/>
                </a:solidFill>
              </a:rPr>
              <a:t>bilgilenme</a:t>
            </a:r>
            <a:r>
              <a:rPr lang="tr-TR" altLang="tr-TR" sz="3600" dirty="0" smtClean="0"/>
              <a:t> ve tüm çalışanların </a:t>
            </a:r>
            <a:r>
              <a:rPr lang="tr-TR" altLang="tr-TR" sz="3600" dirty="0" smtClean="0">
                <a:solidFill>
                  <a:srgbClr val="FF0000"/>
                </a:solidFill>
              </a:rPr>
              <a:t>seminerler</a:t>
            </a:r>
            <a:r>
              <a:rPr lang="tr-TR" altLang="tr-TR" sz="3600" dirty="0" smtClean="0"/>
              <a:t>, </a:t>
            </a:r>
            <a:r>
              <a:rPr lang="tr-TR" altLang="tr-TR" sz="3600" dirty="0" smtClean="0">
                <a:solidFill>
                  <a:srgbClr val="FF0000"/>
                </a:solidFill>
              </a:rPr>
              <a:t>yayınlar</a:t>
            </a:r>
            <a:r>
              <a:rPr lang="tr-TR" altLang="tr-TR" sz="3600" dirty="0" smtClean="0"/>
              <a:t>, </a:t>
            </a:r>
            <a:r>
              <a:rPr lang="tr-TR" altLang="tr-TR" sz="3600" dirty="0" smtClean="0">
                <a:solidFill>
                  <a:srgbClr val="FF0000"/>
                </a:solidFill>
              </a:rPr>
              <a:t>makaleler</a:t>
            </a:r>
            <a:r>
              <a:rPr lang="tr-TR" altLang="tr-TR" sz="3600" dirty="0" smtClean="0"/>
              <a:t> ve </a:t>
            </a:r>
            <a:r>
              <a:rPr lang="tr-TR" altLang="tr-TR" sz="3600" dirty="0" smtClean="0">
                <a:solidFill>
                  <a:srgbClr val="FF0000"/>
                </a:solidFill>
              </a:rPr>
              <a:t>tartışma</a:t>
            </a:r>
            <a:r>
              <a:rPr lang="tr-TR" altLang="tr-TR" sz="3600" dirty="0" smtClean="0"/>
              <a:t> toplantıları ile bilgilendirilmesi gerektiğini </a:t>
            </a:r>
            <a:r>
              <a:rPr lang="tr-TR" altLang="tr-TR" sz="3600" dirty="0" err="1" smtClean="0"/>
              <a:t>mobbingin</a:t>
            </a:r>
            <a:r>
              <a:rPr lang="tr-TR" altLang="tr-TR" sz="3600" dirty="0" smtClean="0"/>
              <a:t> ortaya çıkmasının ardından da mağdurun desteklenmesi gerektiğini vurgulamaktadır. </a:t>
            </a:r>
          </a:p>
          <a:p>
            <a:pPr>
              <a:buFont typeface="Wingdings 2" pitchFamily="18" charset="2"/>
              <a:buNone/>
            </a:pPr>
            <a:endParaRPr lang="tr-TR" altLang="tr-TR" dirty="0" smtClean="0"/>
          </a:p>
          <a:p>
            <a:endParaRPr lang="tr-TR" altLang="tr-TR" dirty="0" smtClean="0"/>
          </a:p>
        </p:txBody>
      </p:sp>
      <p:pic>
        <p:nvPicPr>
          <p:cNvPr id="25604" name="3 Resim" descr="C:\Users\mesudecigdem\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214938"/>
            <a:ext cx="9286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81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457200" y="1124743"/>
            <a:ext cx="8229600" cy="5001419"/>
          </a:xfrm>
        </p:spPr>
        <p:txBody>
          <a:bodyPr/>
          <a:lstStyle/>
          <a:p>
            <a:pPr algn="ctr">
              <a:buFont typeface="Arial" charset="0"/>
              <a:buNone/>
            </a:pPr>
            <a:r>
              <a:rPr lang="tr-TR" altLang="tr-TR" b="1" dirty="0" smtClean="0">
                <a:solidFill>
                  <a:srgbClr val="FF0000"/>
                </a:solidFill>
              </a:rPr>
              <a:t>6098 sayılı Borçlar Kanunun 417. Maddesinde, </a:t>
            </a:r>
          </a:p>
          <a:p>
            <a:pPr algn="ctr">
              <a:buFont typeface="Arial" charset="0"/>
              <a:buNone/>
            </a:pPr>
            <a:endParaRPr lang="tr-TR" altLang="tr-TR" b="1" dirty="0" smtClean="0">
              <a:solidFill>
                <a:srgbClr val="FF0000"/>
              </a:solidFill>
            </a:endParaRPr>
          </a:p>
          <a:p>
            <a:pPr algn="just">
              <a:buFont typeface="Arial" charset="0"/>
              <a:buNone/>
            </a:pPr>
            <a:r>
              <a:rPr lang="tr-TR" altLang="tr-TR" dirty="0" smtClean="0"/>
              <a:t>    İşveren, hizmet ilişkisinde işçinin kişiliğini korumak ve saygı göstermek ve işyerinde dürüstlük ilkelerine uygun bir düzeni sağlamakla, özellikle işçilerin psikolojik ve cinsel tacize uğramamaları ve bu tür tacizlere uğramış olanların daha fazla zarar görmemeleri için gerekli önlemleri almakla yükümlüdür.</a:t>
            </a:r>
          </a:p>
        </p:txBody>
      </p:sp>
    </p:spTree>
    <p:extLst>
      <p:ext uri="{BB962C8B-B14F-4D97-AF65-F5344CB8AC3E}">
        <p14:creationId xmlns:p14="http://schemas.microsoft.com/office/powerpoint/2010/main" val="208835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p:txBody>
          <a:bodyPr/>
          <a:lstStyle/>
          <a:p>
            <a:r>
              <a:rPr lang="tr-TR" altLang="tr-TR" sz="3200" smtClean="0"/>
              <a:t>Çalışanların yarıdan fazlası iş yerinde şiddete maruz kalıyor</a:t>
            </a:r>
          </a:p>
        </p:txBody>
      </p:sp>
      <p:sp>
        <p:nvSpPr>
          <p:cNvPr id="27651" name="İçerik Yer Tutucusu 2"/>
          <p:cNvSpPr>
            <a:spLocks noGrp="1"/>
          </p:cNvSpPr>
          <p:nvPr>
            <p:ph idx="1"/>
          </p:nvPr>
        </p:nvSpPr>
        <p:spPr/>
        <p:txBody>
          <a:bodyPr>
            <a:normAutofit lnSpcReduction="10000"/>
          </a:bodyPr>
          <a:lstStyle/>
          <a:p>
            <a:r>
              <a:rPr lang="tr-TR" altLang="tr-TR" sz="2400" smtClean="0"/>
              <a:t>Uludağ Üniversitesi’nden Prof. Dr. Serpil Aytaç ile araştırma görevlisi Salih Dursun, geçen ay Başbakanlık genelgesi ile yeniden gündeme gelen mobbing (iş yerinde şiddet, taciz) konusunda bir araştırma yaptı. İş yerinde şiddet davranışlarının çalışanların üzerindeki etkilerine yönelik, hizmet, otomotiv ve tekstil olmak üzere üç farklı sektörde toplam 204 kişiyle görüşülerek yapılan ve TİSK Akademi’de yayımlanan araştırmaya göre, çalışanların yüzde 54,4’ü iş yerinde fiziksel, duygusal, sözlü veya cinsel şiddet türlerinden birine maruz kalıyor.</a:t>
            </a:r>
            <a:br>
              <a:rPr lang="tr-TR" altLang="tr-TR" sz="2400" smtClean="0"/>
            </a:br>
            <a:r>
              <a:rPr lang="tr-TR" altLang="tr-TR" sz="2400" smtClean="0"/>
              <a:t/>
            </a:r>
            <a:br>
              <a:rPr lang="tr-TR" altLang="tr-TR" sz="2400" smtClean="0"/>
            </a:br>
            <a:r>
              <a:rPr lang="tr-TR" altLang="tr-TR" sz="2400" smtClean="0"/>
              <a:t/>
            </a:r>
            <a:br>
              <a:rPr lang="tr-TR" altLang="tr-TR" sz="2400" smtClean="0"/>
            </a:br>
            <a:endParaRPr lang="tr-TR" altLang="tr-TR" sz="2400" smtClean="0"/>
          </a:p>
        </p:txBody>
      </p:sp>
    </p:spTree>
    <p:extLst>
      <p:ext uri="{BB962C8B-B14F-4D97-AF65-F5344CB8AC3E}">
        <p14:creationId xmlns:p14="http://schemas.microsoft.com/office/powerpoint/2010/main" val="2076784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çerik Yer Tutucusu 2"/>
          <p:cNvSpPr>
            <a:spLocks noGrp="1"/>
          </p:cNvSpPr>
          <p:nvPr>
            <p:ph idx="1"/>
          </p:nvPr>
        </p:nvSpPr>
        <p:spPr>
          <a:xfrm>
            <a:off x="457200" y="1196975"/>
            <a:ext cx="8229600" cy="3240088"/>
          </a:xfrm>
        </p:spPr>
        <p:txBody>
          <a:bodyPr>
            <a:normAutofit fontScale="92500" lnSpcReduction="10000"/>
          </a:bodyPr>
          <a:lstStyle/>
          <a:p>
            <a:r>
              <a:rPr lang="tr-TR" altLang="tr-TR" sz="2400" smtClean="0">
                <a:solidFill>
                  <a:srgbClr val="000000"/>
                </a:solidFill>
              </a:rPr>
              <a:t>En fazla maruz kalınan şiddet türü yüzde 44,8 ile sözel şiddet olurken, bunu yüzde 15,8 ile duygusal baskı ve yıldırma davranışları takip etti. En az oranda maruz kalınan şiddet türü ise yüzde 3,5 ile cinsel şiddet ve yüzde 4,4 fiziksel şiddet oldu.</a:t>
            </a:r>
            <a:br>
              <a:rPr lang="tr-TR" altLang="tr-TR" sz="2400" smtClean="0">
                <a:solidFill>
                  <a:srgbClr val="000000"/>
                </a:solidFill>
              </a:rPr>
            </a:br>
            <a:r>
              <a:rPr lang="tr-TR" altLang="tr-TR" sz="2400" smtClean="0">
                <a:solidFill>
                  <a:srgbClr val="000000"/>
                </a:solidFill>
              </a:rPr>
              <a:t/>
            </a:r>
            <a:br>
              <a:rPr lang="tr-TR" altLang="tr-TR" sz="2400" smtClean="0">
                <a:solidFill>
                  <a:srgbClr val="000000"/>
                </a:solidFill>
              </a:rPr>
            </a:br>
            <a:r>
              <a:rPr lang="tr-TR" altLang="tr-TR" sz="2400" smtClean="0">
                <a:solidFill>
                  <a:srgbClr val="000000"/>
                </a:solidFill>
              </a:rPr>
              <a:t>Araştırma iş yerinde erkeklerin yüzde 40’nın, kadınların ise yüzde 67,5’inin şiddet davranışlarına maruz kaldığını ortaya koydu. İş yerinde, erkekler daha çok fiziksel şiddete (yüzde 55,6) maruz kalırken, kadınların ise daha fazla karşılaştığı şiddet türü, duygusal baskı, sözel ve cinsel şiddet oldu.</a:t>
            </a:r>
            <a:endParaRPr lang="tr-TR" altLang="tr-TR" sz="2400" smtClean="0"/>
          </a:p>
        </p:txBody>
      </p:sp>
    </p:spTree>
    <p:extLst>
      <p:ext uri="{BB962C8B-B14F-4D97-AF65-F5344CB8AC3E}">
        <p14:creationId xmlns:p14="http://schemas.microsoft.com/office/powerpoint/2010/main" val="340798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fbcdn-sphotos-h-a.akamaihd.net/hphotos-ak-xpa1/v/t34.0-12/8956_344532335721527_7854645099788537020_n.jpg?oh=1220dbe89689e97ea07a27dd7aeada24&amp;oe=54526EE5&amp;__gda__=1414709351_be006bae12798419a323328e19ca58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79216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73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a:xfrm>
            <a:off x="468313" y="981075"/>
            <a:ext cx="8229600" cy="781050"/>
          </a:xfrm>
        </p:spPr>
        <p:txBody>
          <a:bodyPr>
            <a:normAutofit fontScale="90000"/>
          </a:bodyPr>
          <a:lstStyle/>
          <a:p>
            <a:r>
              <a:rPr lang="tr-TR" altLang="tr-TR" sz="3600" smtClean="0"/>
              <a:t>Şiddet Gören Bir Yakınınıza Nasıl Yardım Edersiniz?</a:t>
            </a:r>
          </a:p>
        </p:txBody>
      </p:sp>
      <p:sp>
        <p:nvSpPr>
          <p:cNvPr id="3" name="İçerik Yer Tutucusu 2"/>
          <p:cNvSpPr>
            <a:spLocks noGrp="1"/>
          </p:cNvSpPr>
          <p:nvPr>
            <p:ph idx="1"/>
          </p:nvPr>
        </p:nvSpPr>
        <p:spPr>
          <a:xfrm>
            <a:off x="468313" y="1916113"/>
            <a:ext cx="8229600" cy="4840287"/>
          </a:xfrm>
        </p:spPr>
        <p:txBody>
          <a:bodyPr>
            <a:normAutofit fontScale="77500" lnSpcReduction="20000"/>
          </a:bodyPr>
          <a:lstStyle/>
          <a:p>
            <a:pPr marL="274320" indent="-274320" fontAlgn="auto">
              <a:spcAft>
                <a:spcPts val="0"/>
              </a:spcAft>
              <a:buClr>
                <a:schemeClr val="accent3"/>
              </a:buClr>
              <a:buFont typeface="Wingdings 2"/>
              <a:buChar char=""/>
              <a:defRPr/>
            </a:pPr>
            <a:r>
              <a:rPr lang="tr-TR" dirty="0"/>
              <a:t>Güven verin ve sizinle konuşmasını </a:t>
            </a:r>
            <a:r>
              <a:rPr lang="tr-TR" dirty="0" smtClean="0"/>
              <a:t>sağlayın </a:t>
            </a:r>
            <a:endParaRPr lang="tr-TR" dirty="0"/>
          </a:p>
          <a:p>
            <a:pPr marL="274320" indent="-274320" fontAlgn="auto">
              <a:spcAft>
                <a:spcPts val="0"/>
              </a:spcAft>
              <a:buClr>
                <a:schemeClr val="accent3"/>
              </a:buClr>
              <a:buFont typeface="Wingdings 2"/>
              <a:buChar char=""/>
              <a:defRPr/>
            </a:pPr>
            <a:r>
              <a:rPr lang="tr-TR" dirty="0" smtClean="0"/>
              <a:t>Dinleyin</a:t>
            </a:r>
            <a:endParaRPr lang="tr-TR" dirty="0"/>
          </a:p>
          <a:p>
            <a:pPr marL="274320" indent="-274320" fontAlgn="auto">
              <a:spcAft>
                <a:spcPts val="0"/>
              </a:spcAft>
              <a:buClr>
                <a:schemeClr val="accent3"/>
              </a:buClr>
              <a:buFont typeface="Wingdings 2"/>
              <a:buChar char=""/>
              <a:defRPr/>
            </a:pPr>
            <a:r>
              <a:rPr lang="tr-TR" dirty="0" smtClean="0"/>
              <a:t>İlgilenin</a:t>
            </a:r>
            <a:endParaRPr lang="tr-TR" dirty="0"/>
          </a:p>
          <a:p>
            <a:pPr marL="274320" indent="-274320" fontAlgn="auto">
              <a:spcAft>
                <a:spcPts val="0"/>
              </a:spcAft>
              <a:buClr>
                <a:schemeClr val="accent3"/>
              </a:buClr>
              <a:buFont typeface="Wingdings 2"/>
              <a:buChar char=""/>
              <a:defRPr/>
            </a:pPr>
            <a:r>
              <a:rPr lang="tr-TR" dirty="0"/>
              <a:t>Yardım alması için destek </a:t>
            </a:r>
            <a:r>
              <a:rPr lang="tr-TR" dirty="0" smtClean="0"/>
              <a:t>olun</a:t>
            </a:r>
            <a:endParaRPr lang="tr-TR" dirty="0"/>
          </a:p>
          <a:p>
            <a:pPr marL="274320" indent="-274320" fontAlgn="auto">
              <a:spcAft>
                <a:spcPts val="0"/>
              </a:spcAft>
              <a:buClr>
                <a:schemeClr val="accent3"/>
              </a:buClr>
              <a:buFont typeface="Wingdings 2"/>
              <a:buChar char=""/>
              <a:defRPr/>
            </a:pPr>
            <a:r>
              <a:rPr lang="tr-TR" dirty="0"/>
              <a:t>Bilgi </a:t>
            </a:r>
            <a:r>
              <a:rPr lang="tr-TR" dirty="0" smtClean="0"/>
              <a:t>verin</a:t>
            </a:r>
            <a:endParaRPr lang="tr-TR" dirty="0"/>
          </a:p>
          <a:p>
            <a:pPr marL="274320" indent="-274320" fontAlgn="auto">
              <a:spcAft>
                <a:spcPts val="0"/>
              </a:spcAft>
              <a:buClr>
                <a:schemeClr val="accent3"/>
              </a:buClr>
              <a:buFont typeface="Wingdings 2"/>
              <a:buChar char=""/>
              <a:defRPr/>
            </a:pPr>
            <a:r>
              <a:rPr lang="tr-TR" dirty="0"/>
              <a:t>Kararlarına saygı </a:t>
            </a:r>
            <a:r>
              <a:rPr lang="tr-TR" dirty="0" smtClean="0"/>
              <a:t>gösterin</a:t>
            </a:r>
            <a:endParaRPr lang="tr-TR" dirty="0"/>
          </a:p>
          <a:p>
            <a:pPr marL="274320" indent="-274320" fontAlgn="auto">
              <a:spcAft>
                <a:spcPts val="0"/>
              </a:spcAft>
              <a:buClr>
                <a:schemeClr val="accent3"/>
              </a:buClr>
              <a:buFont typeface="Wingdings 2"/>
              <a:buChar char=""/>
              <a:defRPr/>
            </a:pPr>
            <a:r>
              <a:rPr lang="tr-TR" dirty="0"/>
              <a:t>Korunmasına yardımcı </a:t>
            </a:r>
            <a:r>
              <a:rPr lang="tr-TR" dirty="0" smtClean="0"/>
              <a:t>olun</a:t>
            </a:r>
            <a:endParaRPr lang="tr-TR" dirty="0"/>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Yakınlarınızdan bir çocuk aile içinde şiddete uğruyorsa:</a:t>
            </a:r>
          </a:p>
          <a:p>
            <a:pPr marL="274320" indent="-274320" fontAlgn="auto">
              <a:spcAft>
                <a:spcPts val="0"/>
              </a:spcAft>
              <a:buClr>
                <a:schemeClr val="accent3"/>
              </a:buClr>
              <a:buFont typeface="Wingdings 2"/>
              <a:buChar char=""/>
              <a:defRPr/>
            </a:pPr>
            <a:r>
              <a:rPr lang="tr-TR" dirty="0"/>
              <a:t>Güvende olabileceği bir akrabasını bulup çocuğu korumasını isteyin. </a:t>
            </a:r>
          </a:p>
          <a:p>
            <a:pPr marL="274320" indent="-274320" fontAlgn="auto">
              <a:spcAft>
                <a:spcPts val="0"/>
              </a:spcAft>
              <a:buClr>
                <a:schemeClr val="accent3"/>
              </a:buClr>
              <a:buFont typeface="Wingdings 2"/>
              <a:buChar char=""/>
              <a:defRPr/>
            </a:pPr>
            <a:r>
              <a:rPr lang="tr-TR" dirty="0"/>
              <a:t>En yakın karakola, SHÇEK’e  ( Sosyal Hizmetler Çocuk Esirgeme Kurumu) veya doğrudan herhangi bir adliyede Aile mahkemesine başvurarak ihbarda bulunabilirsiniz. ( Aynı başvuruları ailesinde şiddet gördüğünü bildiğiniz bir yaşlı kişi için de yapabilirsiniz.)</a:t>
            </a:r>
          </a:p>
          <a:p>
            <a:pPr marL="274320" indent="-274320" fontAlgn="auto">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208856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363272" cy="6408712"/>
          </a:xfrm>
        </p:spPr>
        <p:txBody>
          <a:bodyPr>
            <a:normAutofit/>
          </a:bodyPr>
          <a:lstStyle/>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12. </a:t>
            </a:r>
            <a:r>
              <a:rPr lang="tr-TR" sz="2000" dirty="0">
                <a:solidFill>
                  <a:srgbClr val="FF0000"/>
                </a:solidFill>
                <a:latin typeface="Times New Roman" panose="02020603050405020304" pitchFamily="18" charset="0"/>
                <a:cs typeface="Times New Roman" panose="02020603050405020304" pitchFamily="18" charset="0"/>
              </a:rPr>
              <a:t>Kitle iletişim araçlarının etkisi: </a:t>
            </a:r>
            <a:r>
              <a:rPr lang="tr-TR" sz="2000" dirty="0" smtClean="0">
                <a:latin typeface="Times New Roman" panose="02020603050405020304" pitchFamily="18" charset="0"/>
                <a:cs typeface="Times New Roman" panose="02020603050405020304" pitchFamily="18" charset="0"/>
              </a:rPr>
              <a:t>bazı </a:t>
            </a:r>
            <a:r>
              <a:rPr lang="tr-TR" sz="2000" dirty="0">
                <a:latin typeface="Times New Roman" panose="02020603050405020304" pitchFamily="18" charset="0"/>
                <a:cs typeface="Times New Roman" panose="02020603050405020304" pitchFamily="18" charset="0"/>
              </a:rPr>
              <a:t>şiddet davranışı sergileyen </a:t>
            </a:r>
            <a:r>
              <a:rPr lang="tr-TR" sz="2000" dirty="0" smtClean="0">
                <a:latin typeface="Times New Roman" panose="02020603050405020304" pitchFamily="18" charset="0"/>
                <a:cs typeface="Times New Roman" panose="02020603050405020304" pitchFamily="18" charset="0"/>
              </a:rPr>
              <a:t>bireylerin izledikleri </a:t>
            </a:r>
            <a:r>
              <a:rPr lang="tr-TR" sz="2000" dirty="0">
                <a:latin typeface="Times New Roman" panose="02020603050405020304" pitchFamily="18" charset="0"/>
                <a:cs typeface="Times New Roman" panose="02020603050405020304" pitchFamily="18" charset="0"/>
              </a:rPr>
              <a:t>şiddet görüntülerinden etkilendikleri bilinmektedir. Özelikle yapılan </a:t>
            </a:r>
            <a:r>
              <a:rPr lang="tr-TR" sz="2000" dirty="0" smtClean="0">
                <a:latin typeface="Times New Roman" panose="02020603050405020304" pitchFamily="18" charset="0"/>
                <a:cs typeface="Times New Roman" panose="02020603050405020304" pitchFamily="18" charset="0"/>
              </a:rPr>
              <a:t>bazı </a:t>
            </a:r>
            <a:r>
              <a:rPr lang="tr-TR" sz="2000" dirty="0">
                <a:latin typeface="Times New Roman" panose="02020603050405020304" pitchFamily="18" charset="0"/>
                <a:cs typeface="Times New Roman" panose="02020603050405020304" pitchFamily="18" charset="0"/>
              </a:rPr>
              <a:t>deneysel araştırmalar, medya şiddetine maruz kalanların agresif davranışlar üzerinde </a:t>
            </a:r>
            <a:r>
              <a:rPr lang="tr-TR" sz="2000" dirty="0" smtClean="0">
                <a:latin typeface="Times New Roman" panose="02020603050405020304" pitchFamily="18" charset="0"/>
                <a:cs typeface="Times New Roman" panose="02020603050405020304" pitchFamily="18" charset="0"/>
              </a:rPr>
              <a:t>en </a:t>
            </a:r>
            <a:r>
              <a:rPr lang="tr-TR" sz="2000" dirty="0">
                <a:latin typeface="Times New Roman" panose="02020603050405020304" pitchFamily="18" charset="0"/>
                <a:cs typeface="Times New Roman" panose="02020603050405020304" pitchFamily="18" charset="0"/>
              </a:rPr>
              <a:t>azından kısa süreli etkileri olduğunu ortaya koymaktadır </a:t>
            </a: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13</a:t>
            </a:r>
            <a:r>
              <a:rPr lang="tr-TR" sz="2000" dirty="0">
                <a:solidFill>
                  <a:srgbClr val="FF0000"/>
                </a:solidFill>
                <a:latin typeface="Times New Roman" panose="02020603050405020304" pitchFamily="18" charset="0"/>
                <a:cs typeface="Times New Roman" panose="02020603050405020304" pitchFamily="18" charset="0"/>
              </a:rPr>
              <a:t>. Silah ve kesici alet taşımanın yaygınlığı:</a:t>
            </a:r>
            <a:r>
              <a:rPr lang="tr-TR" sz="2000" dirty="0">
                <a:latin typeface="Times New Roman" panose="02020603050405020304" pitchFamily="18" charset="0"/>
                <a:cs typeface="Times New Roman" panose="02020603050405020304" pitchFamily="18" charset="0"/>
              </a:rPr>
              <a:t> Toplumumuzda ateşli silahlara </a:t>
            </a:r>
          </a:p>
          <a:p>
            <a:pPr marL="0" indent="0" algn="just">
              <a:buNone/>
            </a:pPr>
            <a:r>
              <a:rPr lang="tr-TR" sz="2000" dirty="0">
                <a:latin typeface="Times New Roman" panose="02020603050405020304" pitchFamily="18" charset="0"/>
                <a:cs typeface="Times New Roman" panose="02020603050405020304" pitchFamily="18" charset="0"/>
              </a:rPr>
              <a:t>sahiplik oranın yüksek olduğu tahmin edilmektedir. Bu nedenle silahlara kolay </a:t>
            </a:r>
            <a:r>
              <a:rPr lang="tr-TR" sz="2000" dirty="0" smtClean="0">
                <a:latin typeface="Times New Roman" panose="02020603050405020304" pitchFamily="18" charset="0"/>
                <a:cs typeface="Times New Roman" panose="02020603050405020304" pitchFamily="18" charset="0"/>
              </a:rPr>
              <a:t>yoldan ulaşabilme </a:t>
            </a:r>
            <a:r>
              <a:rPr lang="tr-TR" sz="2000" dirty="0">
                <a:latin typeface="Times New Roman" panose="02020603050405020304" pitchFamily="18" charset="0"/>
                <a:cs typeface="Times New Roman" panose="02020603050405020304" pitchFamily="18" charset="0"/>
              </a:rPr>
              <a:t>fırsatının olması, şiddet olasılığını arttırmaktadır</a:t>
            </a:r>
            <a:r>
              <a:rPr lang="tr-TR" sz="2000" dirty="0" smtClean="0">
                <a:latin typeface="Times New Roman" panose="02020603050405020304" pitchFamily="18" charset="0"/>
                <a:cs typeface="Times New Roman" panose="02020603050405020304" pitchFamily="18" charset="0"/>
              </a:rPr>
              <a:t>.</a:t>
            </a:r>
          </a:p>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14</a:t>
            </a:r>
            <a:r>
              <a:rPr lang="tr-TR" sz="2000" dirty="0">
                <a:solidFill>
                  <a:srgbClr val="FF0000"/>
                </a:solidFill>
                <a:latin typeface="Times New Roman" panose="02020603050405020304" pitchFamily="18" charset="0"/>
                <a:cs typeface="Times New Roman" panose="02020603050405020304" pitchFamily="18" charset="0"/>
              </a:rPr>
              <a:t>. Mafya ve çete oluşumundan kaynaklanan şiddet olayları: </a:t>
            </a:r>
            <a:r>
              <a:rPr lang="tr-TR" sz="2000" dirty="0">
                <a:latin typeface="Times New Roman" panose="02020603050405020304" pitchFamily="18" charset="0"/>
                <a:cs typeface="Times New Roman" panose="02020603050405020304" pitchFamily="18" charset="0"/>
              </a:rPr>
              <a:t>Genelde bu şiddet </a:t>
            </a:r>
            <a:r>
              <a:rPr lang="tr-TR" sz="2000" dirty="0" smtClean="0">
                <a:latin typeface="Times New Roman" panose="02020603050405020304" pitchFamily="18" charset="0"/>
                <a:cs typeface="Times New Roman" panose="02020603050405020304" pitchFamily="18" charset="0"/>
              </a:rPr>
              <a:t>olayları organize </a:t>
            </a:r>
            <a:r>
              <a:rPr lang="tr-TR" sz="2000" dirty="0">
                <a:latin typeface="Times New Roman" panose="02020603050405020304" pitchFamily="18" charset="0"/>
                <a:cs typeface="Times New Roman" panose="02020603050405020304" pitchFamily="18" charset="0"/>
              </a:rPr>
              <a:t>bir biçimde gerçekleşmektedir. Ülkemizde bazı alanda çete ve mafya </a:t>
            </a:r>
            <a:r>
              <a:rPr lang="tr-TR" sz="2000" dirty="0" smtClean="0">
                <a:latin typeface="Times New Roman" panose="02020603050405020304" pitchFamily="18" charset="0"/>
                <a:cs typeface="Times New Roman" panose="02020603050405020304" pitchFamily="18" charset="0"/>
              </a:rPr>
              <a:t>oluşumlarının </a:t>
            </a:r>
            <a:r>
              <a:rPr lang="tr-TR" sz="2000" dirty="0">
                <a:latin typeface="Times New Roman" panose="02020603050405020304" pitchFamily="18" charset="0"/>
                <a:cs typeface="Times New Roman" panose="02020603050405020304" pitchFamily="18" charset="0"/>
              </a:rPr>
              <a:t>olduğu ve bunların insanları tehdit </a:t>
            </a:r>
            <a:r>
              <a:rPr lang="tr-TR" sz="2000" dirty="0" smtClean="0">
                <a:latin typeface="Times New Roman" panose="02020603050405020304" pitchFamily="18" charset="0"/>
                <a:cs typeface="Times New Roman" panose="02020603050405020304" pitchFamily="18" charset="0"/>
              </a:rPr>
              <a:t>ettikleri/haraca bağladıkları</a:t>
            </a:r>
            <a:r>
              <a:rPr lang="tr-TR" sz="2000" dirty="0">
                <a:latin typeface="Times New Roman" panose="02020603050405020304" pitchFamily="18" charset="0"/>
                <a:cs typeface="Times New Roman" panose="02020603050405020304" pitchFamily="18" charset="0"/>
              </a:rPr>
              <a:t>, saldırı ve </a:t>
            </a:r>
            <a:r>
              <a:rPr lang="tr-TR" sz="2000" dirty="0" smtClean="0">
                <a:latin typeface="Times New Roman" panose="02020603050405020304" pitchFamily="18" charset="0"/>
                <a:cs typeface="Times New Roman" panose="02020603050405020304" pitchFamily="18" charset="0"/>
              </a:rPr>
              <a:t>cinayet </a:t>
            </a:r>
            <a:r>
              <a:rPr lang="tr-TR" sz="2000" dirty="0">
                <a:latin typeface="Times New Roman" panose="02020603050405020304" pitchFamily="18" charset="0"/>
                <a:cs typeface="Times New Roman" panose="02020603050405020304" pitchFamily="18" charset="0"/>
              </a:rPr>
              <a:t>olaylarına karıştıkları bilinmektedir</a:t>
            </a:r>
            <a:r>
              <a:rPr lang="tr-TR" sz="2000" dirty="0" smtClean="0">
                <a:latin typeface="Times New Roman" panose="02020603050405020304" pitchFamily="18" charset="0"/>
                <a:cs typeface="Times New Roman" panose="02020603050405020304" pitchFamily="18" charset="0"/>
              </a:rPr>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509120"/>
            <a:ext cx="3960440" cy="1980220"/>
          </a:xfrm>
          <a:prstGeom prst="rect">
            <a:avLst/>
          </a:prstGeom>
        </p:spPr>
      </p:pic>
    </p:spTree>
    <p:extLst>
      <p:ext uri="{BB962C8B-B14F-4D97-AF65-F5344CB8AC3E}">
        <p14:creationId xmlns:p14="http://schemas.microsoft.com/office/powerpoint/2010/main" val="351092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1296144"/>
          </a:xfrm>
        </p:spPr>
        <p:txBody>
          <a:bodyPr>
            <a:normAutofit fontScale="90000"/>
          </a:bodyPr>
          <a:lstStyle/>
          <a:p>
            <a:pPr fontAlgn="auto">
              <a:spcAft>
                <a:spcPts val="0"/>
              </a:spcAft>
              <a:defRPr/>
            </a:pPr>
            <a:r>
              <a:rPr lang="tr-TR" dirty="0" smtClean="0"/>
              <a:t>Şiddeti önlemek için irtibatta bulunulması gereken kişiler ;</a:t>
            </a:r>
            <a:endParaRPr lang="tr-TR" dirty="0"/>
          </a:p>
        </p:txBody>
      </p:sp>
      <p:sp>
        <p:nvSpPr>
          <p:cNvPr id="31747" name="İçerik Yer Tutucusu 2"/>
          <p:cNvSpPr>
            <a:spLocks noGrp="1"/>
          </p:cNvSpPr>
          <p:nvPr>
            <p:ph sz="quarter" idx="2"/>
          </p:nvPr>
        </p:nvSpPr>
        <p:spPr>
          <a:xfrm>
            <a:off x="457200" y="2420888"/>
            <a:ext cx="4040188" cy="3940225"/>
          </a:xfrm>
        </p:spPr>
        <p:txBody>
          <a:bodyPr/>
          <a:lstStyle/>
          <a:p>
            <a:r>
              <a:rPr lang="tr-TR" altLang="tr-TR" dirty="0" smtClean="0"/>
              <a:t>Aile grubu liderleri</a:t>
            </a:r>
          </a:p>
          <a:p>
            <a:r>
              <a:rPr lang="tr-TR" altLang="tr-TR" dirty="0" smtClean="0"/>
              <a:t>Baro</a:t>
            </a:r>
          </a:p>
          <a:p>
            <a:r>
              <a:rPr lang="tr-TR" altLang="tr-TR" dirty="0" smtClean="0"/>
              <a:t>Medya</a:t>
            </a:r>
          </a:p>
          <a:p>
            <a:r>
              <a:rPr lang="tr-TR" altLang="tr-TR" dirty="0" smtClean="0"/>
              <a:t>Şiddeti önleme grupları</a:t>
            </a:r>
          </a:p>
          <a:p>
            <a:r>
              <a:rPr lang="tr-TR" altLang="tr-TR" dirty="0" smtClean="0"/>
              <a:t>Hemşireler ve doktorlar</a:t>
            </a:r>
          </a:p>
          <a:p>
            <a:r>
              <a:rPr lang="tr-TR" altLang="tr-TR" dirty="0" smtClean="0"/>
              <a:t>Aile destek merkezleri</a:t>
            </a:r>
          </a:p>
          <a:p>
            <a:r>
              <a:rPr lang="tr-TR" altLang="tr-TR" dirty="0" smtClean="0"/>
              <a:t>İş dünyası</a:t>
            </a:r>
          </a:p>
        </p:txBody>
      </p:sp>
      <p:sp>
        <p:nvSpPr>
          <p:cNvPr id="31748" name="İçerik Yer Tutucusu 5"/>
          <p:cNvSpPr>
            <a:spLocks noGrp="1"/>
          </p:cNvSpPr>
          <p:nvPr>
            <p:ph sz="quarter" idx="4"/>
          </p:nvPr>
        </p:nvSpPr>
        <p:spPr>
          <a:xfrm>
            <a:off x="4645025" y="2492896"/>
            <a:ext cx="4041775" cy="3868217"/>
          </a:xfrm>
        </p:spPr>
        <p:txBody>
          <a:bodyPr/>
          <a:lstStyle/>
          <a:p>
            <a:r>
              <a:rPr lang="tr-TR" altLang="tr-TR" dirty="0" smtClean="0"/>
              <a:t>Kültürel ve sanatsal organizasyonlarda çalışanlar</a:t>
            </a:r>
          </a:p>
          <a:p>
            <a:r>
              <a:rPr lang="tr-TR" altLang="tr-TR" dirty="0" smtClean="0"/>
              <a:t>Gönüllüler</a:t>
            </a:r>
          </a:p>
          <a:p>
            <a:r>
              <a:rPr lang="tr-TR" altLang="tr-TR" dirty="0" smtClean="0"/>
              <a:t>Yerel yönetimler</a:t>
            </a:r>
          </a:p>
          <a:p>
            <a:r>
              <a:rPr lang="tr-TR" altLang="tr-TR" dirty="0" smtClean="0"/>
              <a:t>Üniversiteler</a:t>
            </a:r>
          </a:p>
          <a:p>
            <a:r>
              <a:rPr lang="tr-TR" altLang="tr-TR" dirty="0" smtClean="0"/>
              <a:t>Sivil toplum kuruluşları</a:t>
            </a:r>
          </a:p>
        </p:txBody>
      </p:sp>
    </p:spTree>
    <p:extLst>
      <p:ext uri="{BB962C8B-B14F-4D97-AF65-F5344CB8AC3E}">
        <p14:creationId xmlns:p14="http://schemas.microsoft.com/office/powerpoint/2010/main" val="373906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p:txBody>
          <a:bodyPr>
            <a:normAutofit fontScale="90000"/>
          </a:bodyPr>
          <a:lstStyle/>
          <a:p>
            <a:r>
              <a:rPr lang="tr-TR" dirty="0" smtClean="0"/>
              <a:t>Bizi dinlediğiniz için teşekkürler </a:t>
            </a:r>
            <a:r>
              <a:rPr lang="tr-TR" dirty="0" smtClean="0">
                <a:sym typeface="Wingdings" panose="05000000000000000000" pitchFamily="2" charset="2"/>
              </a:rPr>
              <a:t></a:t>
            </a:r>
            <a:r>
              <a:rPr lang="tr-TR" dirty="0" smtClean="0"/>
              <a:t> </a:t>
            </a:r>
            <a:endParaRPr lang="tr-TR" dirty="0"/>
          </a:p>
        </p:txBody>
      </p:sp>
      <p:pic>
        <p:nvPicPr>
          <p:cNvPr id="1026" name="Picture 2" descr="Alo 183’ten kadınlara yard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20886"/>
            <a:ext cx="6077933" cy="348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78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363272" cy="5505475"/>
          </a:xfrm>
        </p:spPr>
        <p:txBody>
          <a:bodyPr>
            <a:normAutofit/>
          </a:bodyPr>
          <a:lstStyle/>
          <a:p>
            <a:pPr marL="0" lvl="0" indent="0" algn="just">
              <a:buClr>
                <a:srgbClr val="0BD0D9"/>
              </a:buClr>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srgbClr val="FF0000"/>
                </a:solidFill>
                <a:latin typeface="Times New Roman" panose="02020603050405020304" pitchFamily="18" charset="0"/>
                <a:cs typeface="Times New Roman" panose="02020603050405020304" pitchFamily="18" charset="0"/>
              </a:rPr>
              <a:t>15</a:t>
            </a:r>
            <a:r>
              <a:rPr lang="tr-TR" sz="2000" dirty="0">
                <a:solidFill>
                  <a:srgbClr val="FF0000"/>
                </a:solidFill>
                <a:latin typeface="Times New Roman" panose="02020603050405020304" pitchFamily="18" charset="0"/>
                <a:cs typeface="Times New Roman" panose="02020603050405020304" pitchFamily="18" charset="0"/>
              </a:rPr>
              <a:t>. Bireysel adalet arayışları: </a:t>
            </a:r>
            <a:r>
              <a:rPr lang="tr-TR" sz="2000" dirty="0">
                <a:solidFill>
                  <a:prstClr val="black"/>
                </a:solidFill>
                <a:latin typeface="Times New Roman" panose="02020603050405020304" pitchFamily="18" charset="0"/>
                <a:cs typeface="Times New Roman" panose="02020603050405020304" pitchFamily="18" charset="0"/>
              </a:rPr>
              <a:t>Toplumumuzda kişisel olarak öç alma veya </a:t>
            </a:r>
          </a:p>
          <a:p>
            <a:pPr marL="0" lvl="0" indent="0" algn="just">
              <a:buClr>
                <a:srgbClr val="0BD0D9"/>
              </a:buClr>
              <a:buNone/>
            </a:pPr>
            <a:r>
              <a:rPr lang="tr-TR" sz="2000" dirty="0">
                <a:solidFill>
                  <a:prstClr val="black"/>
                </a:solidFill>
                <a:latin typeface="Times New Roman" panose="02020603050405020304" pitchFamily="18" charset="0"/>
                <a:cs typeface="Times New Roman" panose="02020603050405020304" pitchFamily="18" charset="0"/>
              </a:rPr>
              <a:t>cezalandırma biçimi yaygın bir davranış tarzı olarak dikkat çekmektedir. Bireyler bazen kendi aralarındaki sorunları, devletin ilgili merci ve kurumlarının dışında kendi inisiyatifleriyle (güç ve imkanlarıyla) çözmeye çalışmaktadırlar. </a:t>
            </a:r>
          </a:p>
          <a:p>
            <a:pPr marL="0" indent="0" algn="just">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16</a:t>
            </a:r>
            <a:r>
              <a:rPr lang="tr-TR" sz="2000" dirty="0">
                <a:solidFill>
                  <a:srgbClr val="FF0000"/>
                </a:solidFill>
                <a:latin typeface="Times New Roman" panose="02020603050405020304" pitchFamily="18" charset="0"/>
                <a:cs typeface="Times New Roman" panose="02020603050405020304" pitchFamily="18" charset="0"/>
              </a:rPr>
              <a:t>. Hakkında bilgi sahibi olunmasının istenmemesi: </a:t>
            </a:r>
            <a:r>
              <a:rPr lang="tr-TR" sz="2000" dirty="0">
                <a:latin typeface="Times New Roman" panose="02020603050405020304" pitchFamily="18" charset="0"/>
                <a:cs typeface="Times New Roman" panose="02020603050405020304" pitchFamily="18" charset="0"/>
              </a:rPr>
              <a:t>Gizli bir bilgiden başkasının </a:t>
            </a:r>
            <a:r>
              <a:rPr lang="tr-TR" sz="2000" dirty="0" smtClean="0">
                <a:latin typeface="Times New Roman" panose="02020603050405020304" pitchFamily="18" charset="0"/>
                <a:cs typeface="Times New Roman" panose="02020603050405020304" pitchFamily="18" charset="0"/>
              </a:rPr>
              <a:t>haberdar </a:t>
            </a:r>
            <a:r>
              <a:rPr lang="tr-TR" sz="2000" dirty="0">
                <a:latin typeface="Times New Roman" panose="02020603050405020304" pitchFamily="18" charset="0"/>
                <a:cs typeface="Times New Roman" panose="02020603050405020304" pitchFamily="18" charset="0"/>
              </a:rPr>
              <a:t>olması durumunda delilin ortadan kaldırılması yönündeki anlayış, genelde </a:t>
            </a:r>
            <a:r>
              <a:rPr lang="tr-TR" sz="2000" dirty="0" smtClean="0">
                <a:latin typeface="Times New Roman" panose="02020603050405020304" pitchFamily="18" charset="0"/>
                <a:cs typeface="Times New Roman" panose="02020603050405020304" pitchFamily="18" charset="0"/>
              </a:rPr>
              <a:t>cinayet </a:t>
            </a:r>
            <a:r>
              <a:rPr lang="tr-TR" sz="2000" dirty="0">
                <a:latin typeface="Times New Roman" panose="02020603050405020304" pitchFamily="18" charset="0"/>
                <a:cs typeface="Times New Roman" panose="02020603050405020304" pitchFamily="18" charset="0"/>
              </a:rPr>
              <a:t>olayların işlenmesinde önemli bir etken </a:t>
            </a:r>
            <a:r>
              <a:rPr lang="tr-TR" sz="2000" dirty="0" smtClean="0">
                <a:latin typeface="Times New Roman" panose="02020603050405020304" pitchFamily="18" charset="0"/>
                <a:cs typeface="Times New Roman" panose="02020603050405020304" pitchFamily="18" charset="0"/>
              </a:rPr>
              <a:t>olmaktadır.</a:t>
            </a:r>
          </a:p>
          <a:p>
            <a:pPr marL="0" indent="0" algn="just">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17</a:t>
            </a:r>
            <a:r>
              <a:rPr lang="tr-TR" sz="2000" dirty="0">
                <a:solidFill>
                  <a:srgbClr val="FF0000"/>
                </a:solidFill>
                <a:latin typeface="Times New Roman" panose="02020603050405020304" pitchFamily="18" charset="0"/>
                <a:cs typeface="Times New Roman" panose="02020603050405020304" pitchFamily="18" charset="0"/>
              </a:rPr>
              <a:t>. Kişilik ve zihinsel rahatsızlıkların/yetersizliklerinin yol açtığı şiddet eylemleri: </a:t>
            </a:r>
            <a:r>
              <a:rPr lang="tr-TR" sz="2000" dirty="0" smtClean="0">
                <a:latin typeface="Times New Roman" panose="02020603050405020304" pitchFamily="18" charset="0"/>
                <a:cs typeface="Times New Roman" panose="02020603050405020304" pitchFamily="18" charset="0"/>
              </a:rPr>
              <a:t>Bu </a:t>
            </a:r>
            <a:r>
              <a:rPr lang="tr-TR" sz="2000" dirty="0">
                <a:latin typeface="Times New Roman" panose="02020603050405020304" pitchFamily="18" charset="0"/>
                <a:cs typeface="Times New Roman" panose="02020603050405020304" pitchFamily="18" charset="0"/>
              </a:rPr>
              <a:t>grupta yer alan bireyler psikopat gibi bazı kişilik bozukluklarına sahiptirler. Özellikle </a:t>
            </a:r>
            <a:r>
              <a:rPr lang="tr-TR" sz="2000" dirty="0" smtClean="0">
                <a:latin typeface="Times New Roman" panose="02020603050405020304" pitchFamily="18" charset="0"/>
                <a:cs typeface="Times New Roman" panose="02020603050405020304" pitchFamily="18" charset="0"/>
              </a:rPr>
              <a:t>empati </a:t>
            </a:r>
            <a:r>
              <a:rPr lang="tr-TR" sz="2000" dirty="0">
                <a:latin typeface="Times New Roman" panose="02020603050405020304" pitchFamily="18" charset="0"/>
                <a:cs typeface="Times New Roman" panose="02020603050405020304" pitchFamily="18" charset="0"/>
              </a:rPr>
              <a:t>duygusundan yoksun olan bazı bireylerin şiddete daha eğilimli oldukları bir </a:t>
            </a:r>
            <a:r>
              <a:rPr lang="tr-TR" sz="2000" dirty="0" smtClean="0">
                <a:latin typeface="Times New Roman" panose="02020603050405020304" pitchFamily="18" charset="0"/>
                <a:cs typeface="Times New Roman" panose="02020603050405020304" pitchFamily="18" charset="0"/>
              </a:rPr>
              <a:t>gerçektir</a:t>
            </a:r>
            <a:r>
              <a:rPr lang="tr-TR" sz="2000" dirty="0">
                <a:latin typeface="Times New Roman" panose="02020603050405020304" pitchFamily="18" charset="0"/>
                <a:cs typeface="Times New Roman" panose="02020603050405020304" pitchFamily="18" charset="0"/>
              </a:rPr>
              <a:t>. </a:t>
            </a: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3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640960" cy="6048672"/>
          </a:xfrm>
        </p:spPr>
        <p:txBody>
          <a:bodyPr>
            <a:normAutofit/>
          </a:bodyPr>
          <a:lstStyle/>
          <a:p>
            <a:pPr marL="0" indent="0">
              <a:buNone/>
            </a:pPr>
            <a:endParaRPr lang="tr-TR" sz="3600" b="1" dirty="0" smtClean="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tr-TR" sz="4400" b="1" dirty="0" smtClean="0">
                <a:solidFill>
                  <a:schemeClr val="bg2">
                    <a:lumMod val="25000"/>
                  </a:schemeClr>
                </a:solidFill>
                <a:latin typeface="Times New Roman" panose="02020603050405020304" pitchFamily="18" charset="0"/>
                <a:cs typeface="Times New Roman" panose="02020603050405020304" pitchFamily="18" charset="0"/>
              </a:rPr>
              <a:t>Şiddet ve saldırganlığa kuramsal yaklaşımlar</a:t>
            </a:r>
          </a:p>
          <a:p>
            <a:pPr marL="0" indent="0">
              <a:buNone/>
            </a:pPr>
            <a:endParaRPr lang="tr-TR" sz="36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2492896"/>
            <a:ext cx="6935219" cy="3683372"/>
          </a:xfrm>
          <a:prstGeom prst="rect">
            <a:avLst/>
          </a:prstGeom>
        </p:spPr>
      </p:pic>
    </p:spTree>
    <p:extLst>
      <p:ext uri="{BB962C8B-B14F-4D97-AF65-F5344CB8AC3E}">
        <p14:creationId xmlns:p14="http://schemas.microsoft.com/office/powerpoint/2010/main" val="267395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12968" cy="6264696"/>
          </a:xfrm>
        </p:spPr>
        <p:txBody>
          <a:bodyPr>
            <a:normAutofit/>
          </a:bodyPr>
          <a:lstStyle/>
          <a:p>
            <a:pPr marL="0" indent="0" algn="just">
              <a:buNone/>
            </a:pPr>
            <a:endParaRPr lang="tr-TR" sz="22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2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PSİKOANALİTİK KURAM </a:t>
            </a:r>
          </a:p>
          <a:p>
            <a:pPr marL="0" indent="0" algn="just">
              <a:buNone/>
            </a:pPr>
            <a:r>
              <a:rPr lang="tr-TR" sz="2200" dirty="0" smtClean="0">
                <a:latin typeface="Times New Roman" panose="02020603050405020304" pitchFamily="18" charset="0"/>
                <a:cs typeface="Times New Roman" panose="02020603050405020304" pitchFamily="18" charset="0"/>
              </a:rPr>
              <a:t>Freud</a:t>
            </a:r>
            <a:r>
              <a:rPr lang="tr-TR" sz="2200" dirty="0">
                <a:latin typeface="Times New Roman" panose="02020603050405020304" pitchFamily="18" charset="0"/>
                <a:cs typeface="Times New Roman" panose="02020603050405020304" pitchFamily="18" charset="0"/>
              </a:rPr>
              <a:t>, dürtü kuramını geliştirme sürecindeki ilk yazılarında</a:t>
            </a:r>
            <a:r>
              <a:rPr lang="tr-TR" sz="2200" dirty="0" smtClean="0">
                <a:latin typeface="Times New Roman" panose="02020603050405020304" pitchFamily="18" charset="0"/>
                <a:cs typeface="Times New Roman" panose="02020603050405020304" pitchFamily="18" charset="0"/>
              </a:rPr>
              <a:t>, insanın </a:t>
            </a:r>
            <a:r>
              <a:rPr lang="tr-TR" sz="2200" dirty="0">
                <a:latin typeface="Times New Roman" panose="02020603050405020304" pitchFamily="18" charset="0"/>
                <a:cs typeface="Times New Roman" panose="02020603050405020304" pitchFamily="18" charset="0"/>
              </a:rPr>
              <a:t>tüm davranışlarının kökeninde </a:t>
            </a:r>
            <a:r>
              <a:rPr lang="tr-TR" sz="2200" dirty="0" smtClean="0">
                <a:latin typeface="Times New Roman" panose="02020603050405020304" pitchFamily="18" charset="0"/>
                <a:cs typeface="Times New Roman" panose="02020603050405020304" pitchFamily="18" charset="0"/>
              </a:rPr>
              <a:t>var olan </a:t>
            </a:r>
            <a:r>
              <a:rPr lang="tr-TR" sz="2200" dirty="0">
                <a:latin typeface="Times New Roman" panose="02020603050405020304" pitchFamily="18" charset="0"/>
                <a:cs typeface="Times New Roman" panose="02020603050405020304" pitchFamily="18" charset="0"/>
              </a:rPr>
              <a:t>cinsel enerjinin(libido) yaşama gücünü ve yaşamın devamını sağladığını, saldırganlığın ise, </a:t>
            </a:r>
            <a:r>
              <a:rPr lang="tr-TR" sz="2200" dirty="0" err="1">
                <a:latin typeface="Times New Roman" panose="02020603050405020304" pitchFamily="18" charset="0"/>
                <a:cs typeface="Times New Roman" panose="02020603050405020304" pitchFamily="18" charset="0"/>
              </a:rPr>
              <a:t>libidinal</a:t>
            </a:r>
            <a:r>
              <a:rPr lang="tr-TR" sz="2200" dirty="0">
                <a:latin typeface="Times New Roman" panose="02020603050405020304" pitchFamily="18" charset="0"/>
                <a:cs typeface="Times New Roman" panose="02020603050405020304" pitchFamily="18" charset="0"/>
              </a:rPr>
              <a:t> dürtülerin engellenmesine bir tepki olarak ortaya çıktığını savunmuştur. </a:t>
            </a:r>
            <a:endParaRPr lang="tr-TR" sz="2200" dirty="0" smtClean="0">
              <a:latin typeface="Times New Roman" panose="02020603050405020304" pitchFamily="18" charset="0"/>
              <a:cs typeface="Times New Roman" panose="02020603050405020304" pitchFamily="18" charset="0"/>
            </a:endParaRPr>
          </a:p>
          <a:p>
            <a:pPr marL="0" indent="0" algn="just">
              <a:buNone/>
            </a:pPr>
            <a:endParaRPr lang="tr-TR" sz="2200" dirty="0" smtClean="0">
              <a:latin typeface="Times New Roman" panose="02020603050405020304" pitchFamily="18" charset="0"/>
              <a:cs typeface="Times New Roman" panose="02020603050405020304" pitchFamily="18" charset="0"/>
            </a:endParaRPr>
          </a:p>
          <a:p>
            <a:pPr marL="0" indent="0" algn="just">
              <a:buNone/>
            </a:pPr>
            <a:r>
              <a:rPr lang="tr-TR" sz="2200" dirty="0" smtClean="0">
                <a:latin typeface="Times New Roman" panose="02020603050405020304" pitchFamily="18" charset="0"/>
                <a:cs typeface="Times New Roman" panose="02020603050405020304" pitchFamily="18" charset="0"/>
              </a:rPr>
              <a:t>Freud</a:t>
            </a:r>
            <a:r>
              <a:rPr lang="tr-TR" sz="2200" dirty="0">
                <a:latin typeface="Times New Roman" panose="02020603050405020304" pitchFamily="18" charset="0"/>
                <a:cs typeface="Times New Roman" panose="02020603050405020304" pitchFamily="18" charset="0"/>
              </a:rPr>
              <a:t>, cinselliği (libido) ve kendini korumayı insana egemen olan iki güç olarak gördüğü sürece, saldırganlık olgusuna nispeten daha az önem vermiştir. Freud tarafından öne sürülen bu kuramın en önemli eksikliği, kısaca özetlenen varsayımın </a:t>
            </a:r>
            <a:r>
              <a:rPr lang="tr-TR" sz="2200" dirty="0" err="1">
                <a:latin typeface="Times New Roman" panose="02020603050405020304" pitchFamily="18" charset="0"/>
                <a:cs typeface="Times New Roman" panose="02020603050405020304" pitchFamily="18" charset="0"/>
              </a:rPr>
              <a:t>görgül</a:t>
            </a:r>
            <a:r>
              <a:rPr lang="tr-TR" sz="2200" dirty="0">
                <a:latin typeface="Times New Roman" panose="02020603050405020304" pitchFamily="18" charset="0"/>
                <a:cs typeface="Times New Roman" panose="02020603050405020304" pitchFamily="18" charset="0"/>
              </a:rPr>
              <a:t> olarak nasıl sınanabileceği ile ilgilidir. Çünkü kullanılan kavramlar soyut ve doğrudan gözlenip ölçülemeyen kavramlar oldukları için dakik yordamalar yapılamamakta, </a:t>
            </a:r>
            <a:r>
              <a:rPr lang="tr-TR" sz="2200" dirty="0" err="1">
                <a:latin typeface="Times New Roman" panose="02020603050405020304" pitchFamily="18" charset="0"/>
                <a:cs typeface="Times New Roman" panose="02020603050405020304" pitchFamily="18" charset="0"/>
              </a:rPr>
              <a:t>denenceler</a:t>
            </a:r>
            <a:r>
              <a:rPr lang="tr-TR" sz="2200" dirty="0">
                <a:latin typeface="Times New Roman" panose="02020603050405020304" pitchFamily="18" charset="0"/>
                <a:cs typeface="Times New Roman" panose="02020603050405020304" pitchFamily="18" charset="0"/>
              </a:rPr>
              <a:t> sınamamaktadır. Bu yüzden saldırganlığı bir içgüdü olarak gören </a:t>
            </a:r>
            <a:r>
              <a:rPr lang="tr-TR" sz="2200" dirty="0" err="1">
                <a:latin typeface="Times New Roman" panose="02020603050405020304" pitchFamily="18" charset="0"/>
                <a:cs typeface="Times New Roman" panose="02020603050405020304" pitchFamily="18" charset="0"/>
              </a:rPr>
              <a:t>psikoanalitik</a:t>
            </a:r>
            <a:r>
              <a:rPr lang="tr-TR" sz="2200" dirty="0">
                <a:latin typeface="Times New Roman" panose="02020603050405020304" pitchFamily="18" charset="0"/>
                <a:cs typeface="Times New Roman" panose="02020603050405020304" pitchFamily="18" charset="0"/>
              </a:rPr>
              <a:t> yaklaşım kuramı günümüzde yapılan araştırmalarda pek fazla yer almamaktadır.</a:t>
            </a:r>
          </a:p>
        </p:txBody>
      </p:sp>
    </p:spTree>
    <p:extLst>
      <p:ext uri="{BB962C8B-B14F-4D97-AF65-F5344CB8AC3E}">
        <p14:creationId xmlns:p14="http://schemas.microsoft.com/office/powerpoint/2010/main" val="1655389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6664"/>
          </a:xfrm>
        </p:spPr>
        <p:txBody>
          <a:bodyPr>
            <a:normAutofit/>
          </a:bodyPr>
          <a:lstStyle/>
          <a:p>
            <a:pPr marL="0" indent="0">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ETİYOLOJİK KURAM</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Lorenz</a:t>
            </a:r>
            <a:r>
              <a:rPr lang="tr-TR" sz="2000" dirty="0">
                <a:latin typeface="Times New Roman" panose="02020603050405020304" pitchFamily="18" charset="0"/>
                <a:cs typeface="Times New Roman" panose="02020603050405020304" pitchFamily="18" charset="0"/>
              </a:rPr>
              <a:t> (1970), saldırganlığı bütün organizmalarda bulunan bir güç olarak görmektedir. </a:t>
            </a:r>
            <a:r>
              <a:rPr lang="tr-TR" sz="2000" dirty="0" err="1">
                <a:latin typeface="Times New Roman" panose="02020603050405020304" pitchFamily="18" charset="0"/>
                <a:cs typeface="Times New Roman" panose="02020603050405020304" pitchFamily="18" charset="0"/>
              </a:rPr>
              <a:t>Lorenz’e</a:t>
            </a:r>
            <a:r>
              <a:rPr lang="tr-TR" sz="2000" dirty="0">
                <a:latin typeface="Times New Roman" panose="02020603050405020304" pitchFamily="18" charset="0"/>
                <a:cs typeface="Times New Roman" panose="02020603050405020304" pitchFamily="18" charset="0"/>
              </a:rPr>
              <a:t> göre, hayvanlar arasındaki saldırganlığın amacı, türü </a:t>
            </a:r>
            <a:r>
              <a:rPr lang="tr-TR" sz="2000" dirty="0" smtClean="0">
                <a:latin typeface="Times New Roman" panose="02020603050405020304" pitchFamily="18" charset="0"/>
                <a:cs typeface="Times New Roman" panose="02020603050405020304" pitchFamily="18" charset="0"/>
              </a:rPr>
              <a:t>sürdürmektir.</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Yaşam </a:t>
            </a:r>
            <a:r>
              <a:rPr lang="tr-TR" sz="2000" dirty="0">
                <a:latin typeface="Times New Roman" panose="02020603050405020304" pitchFamily="18" charset="0"/>
                <a:cs typeface="Times New Roman" panose="02020603050405020304" pitchFamily="18" charset="0"/>
              </a:rPr>
              <a:t>alanı içinde yetişen yeni soyun korunmasını saldırgan içgüdüler sağlar. </a:t>
            </a:r>
            <a:r>
              <a:rPr lang="tr-TR" sz="2000" dirty="0" err="1">
                <a:latin typeface="Times New Roman" panose="02020603050405020304" pitchFamily="18" charset="0"/>
                <a:cs typeface="Times New Roman" panose="02020603050405020304" pitchFamily="18" charset="0"/>
              </a:rPr>
              <a:t>Lorenz</a:t>
            </a:r>
            <a:r>
              <a:rPr lang="tr-TR" sz="2000" dirty="0">
                <a:latin typeface="Times New Roman" panose="02020603050405020304" pitchFamily="18" charset="0"/>
                <a:cs typeface="Times New Roman" panose="02020603050405020304" pitchFamily="18" charset="0"/>
              </a:rPr>
              <a:t>, saldırgan enerjinin ifade edilmezse birikeceğini, herhangi bir çevresel etkiye bağlı olmaksızın saldırgan davranışa dönüşeceğini ve patolojik davranışlara neden olacağını ileri sürmektedir</a:t>
            </a:r>
            <a:r>
              <a:rPr lang="tr-TR" sz="2000" dirty="0" smtClean="0">
                <a:latin typeface="Times New Roman" panose="02020603050405020304" pitchFamily="18" charset="0"/>
                <a:cs typeface="Times New Roman" panose="02020603050405020304" pitchFamily="18" charset="0"/>
              </a:rPr>
              <a:t>.</a:t>
            </a:r>
          </a:p>
          <a:p>
            <a:pPr marL="0" indent="0" algn="just">
              <a:buNone/>
            </a:pPr>
            <a:r>
              <a:rPr lang="tr-TR" sz="2000" dirty="0">
                <a:latin typeface="Times New Roman" panose="02020603050405020304" pitchFamily="18" charset="0"/>
                <a:cs typeface="Times New Roman" panose="02020603050405020304" pitchFamily="18" charset="0"/>
              </a:rPr>
              <a:t> </a:t>
            </a: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Freud</a:t>
            </a:r>
            <a:r>
              <a:rPr lang="tr-TR" sz="2000" dirty="0">
                <a:latin typeface="Times New Roman" panose="02020603050405020304" pitchFamily="18" charset="0"/>
                <a:cs typeface="Times New Roman" panose="02020603050405020304" pitchFamily="18" charset="0"/>
              </a:rPr>
              <a:t>, saldırganlığın yıkıcı bir içgüdü olduğu savunurken, </a:t>
            </a:r>
            <a:r>
              <a:rPr lang="tr-TR" sz="2000" dirty="0" err="1">
                <a:latin typeface="Times New Roman" panose="02020603050405020304" pitchFamily="18" charset="0"/>
                <a:cs typeface="Times New Roman" panose="02020603050405020304" pitchFamily="18" charset="0"/>
              </a:rPr>
              <a:t>Lorenz</a:t>
            </a:r>
            <a:r>
              <a:rPr lang="tr-TR" sz="2000" dirty="0">
                <a:latin typeface="Times New Roman" panose="02020603050405020304" pitchFamily="18" charset="0"/>
                <a:cs typeface="Times New Roman" panose="02020603050405020304" pitchFamily="18" charset="0"/>
              </a:rPr>
              <a:t>, saldırganlığın türün devamını ve çevreye uyumunu sağlayıcı bir içgüdü olduğunu savunmaktadır. Freud, saldırganlığın ölüme hizmet ettiğini açıklarken, </a:t>
            </a:r>
            <a:r>
              <a:rPr lang="tr-TR" sz="2000" dirty="0" err="1">
                <a:latin typeface="Times New Roman" panose="02020603050405020304" pitchFamily="18" charset="0"/>
                <a:cs typeface="Times New Roman" panose="02020603050405020304" pitchFamily="18" charset="0"/>
              </a:rPr>
              <a:t>Lorenz</a:t>
            </a:r>
            <a:r>
              <a:rPr lang="tr-TR" sz="2000" dirty="0">
                <a:latin typeface="Times New Roman" panose="02020603050405020304" pitchFamily="18" charset="0"/>
                <a:cs typeface="Times New Roman" panose="02020603050405020304" pitchFamily="18" charset="0"/>
              </a:rPr>
              <a:t>, saldırganlığın yaşama hizmet ettiğini açıklamaktadır</a:t>
            </a:r>
            <a:r>
              <a:rPr lang="tr-TR"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7479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79512" y="1027134"/>
            <a:ext cx="4896543" cy="5642226"/>
          </a:xfrm>
        </p:spPr>
        <p:txBody>
          <a:bodyPr>
            <a:normAutofit/>
          </a:bodyPr>
          <a:lstStyle/>
          <a:p>
            <a:pPr marL="0" lvl="0" indent="0" algn="just">
              <a:buClr>
                <a:srgbClr val="0BD0D9"/>
              </a:buClr>
              <a:buNone/>
            </a:pPr>
            <a:r>
              <a:rPr lang="tr-TR" sz="2400" dirty="0" smtClean="0">
                <a:solidFill>
                  <a:srgbClr val="FF0000"/>
                </a:solidFill>
                <a:latin typeface="Times New Roman" panose="02020603050405020304" pitchFamily="18" charset="0"/>
                <a:cs typeface="Times New Roman" panose="02020603050405020304" pitchFamily="18" charset="0"/>
              </a:rPr>
              <a:t>BİYOLOJİK </a:t>
            </a:r>
            <a:r>
              <a:rPr lang="tr-TR" sz="2400" dirty="0">
                <a:solidFill>
                  <a:srgbClr val="FF0000"/>
                </a:solidFill>
                <a:latin typeface="Times New Roman" panose="02020603050405020304" pitchFamily="18" charset="0"/>
                <a:cs typeface="Times New Roman" panose="02020603050405020304" pitchFamily="18" charset="0"/>
              </a:rPr>
              <a:t>TEMELLİ KURAM </a:t>
            </a:r>
            <a:endParaRPr lang="tr-TR" sz="24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smtClean="0">
              <a:solidFill>
                <a:prstClr val="black"/>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prstClr val="black"/>
                </a:solidFill>
                <a:latin typeface="Times New Roman" panose="02020603050405020304" pitchFamily="18" charset="0"/>
                <a:cs typeface="Times New Roman" panose="02020603050405020304" pitchFamily="18" charset="0"/>
              </a:rPr>
              <a:t>Saldırganlıkla </a:t>
            </a:r>
            <a:r>
              <a:rPr lang="tr-TR" sz="2000" dirty="0">
                <a:solidFill>
                  <a:prstClr val="black"/>
                </a:solidFill>
                <a:latin typeface="Times New Roman" panose="02020603050405020304" pitchFamily="18" charset="0"/>
                <a:cs typeface="Times New Roman" panose="02020603050405020304" pitchFamily="18" charset="0"/>
              </a:rPr>
              <a:t>ilgili yapılan biyolojik ve genetik çalışmalar genellikle değişik yaklaşımlar içermektedir. Biyolojik temelli kuram, saldırganlığa beyin, merkezi sinir sistemi ve endokrin sistemin işleyişindeki bozuklukların yol açtığını ileri sürmektedirler Biyolojik temelli kuramın açıklamaları saldırganlığı açıklamada temel yapı olarak tutulmakla birlikte, </a:t>
            </a:r>
            <a:r>
              <a:rPr lang="tr-TR" sz="2000" dirty="0" err="1">
                <a:solidFill>
                  <a:prstClr val="black"/>
                </a:solidFill>
                <a:latin typeface="Times New Roman" panose="02020603050405020304" pitchFamily="18" charset="0"/>
                <a:cs typeface="Times New Roman" panose="02020603050405020304" pitchFamily="18" charset="0"/>
              </a:rPr>
              <a:t>psiko</a:t>
            </a:r>
            <a:r>
              <a:rPr lang="tr-TR" sz="2000" dirty="0">
                <a:solidFill>
                  <a:prstClr val="black"/>
                </a:solidFill>
                <a:latin typeface="Times New Roman" panose="02020603050405020304" pitchFamily="18" charset="0"/>
                <a:cs typeface="Times New Roman" panose="02020603050405020304" pitchFamily="18" charset="0"/>
              </a:rPr>
              <a:t>-sosyal süreçlerle birlikte ele alınması gereği de ortaya çıkmaktadır.</a:t>
            </a:r>
          </a:p>
          <a:p>
            <a:pPr marL="0" indent="0" algn="just">
              <a:buNone/>
            </a:pP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556792"/>
            <a:ext cx="3753104" cy="3744416"/>
          </a:xfrm>
          <a:prstGeom prst="rect">
            <a:avLst/>
          </a:prstGeom>
        </p:spPr>
      </p:pic>
    </p:spTree>
    <p:extLst>
      <p:ext uri="{BB962C8B-B14F-4D97-AF65-F5344CB8AC3E}">
        <p14:creationId xmlns:p14="http://schemas.microsoft.com/office/powerpoint/2010/main" val="333761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0"/>
            <a:ext cx="8784976" cy="6597352"/>
          </a:xfrm>
        </p:spPr>
        <p:txBody>
          <a:bodyPr>
            <a:normAutofit/>
          </a:bodyPr>
          <a:lstStyle/>
          <a:p>
            <a:pPr marL="0" indent="0">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ENGELLENME- </a:t>
            </a:r>
            <a:r>
              <a:rPr lang="tr-TR" sz="2400" dirty="0">
                <a:solidFill>
                  <a:srgbClr val="FF0000"/>
                </a:solidFill>
                <a:latin typeface="Times New Roman" panose="02020603050405020304" pitchFamily="18" charset="0"/>
                <a:cs typeface="Times New Roman" panose="02020603050405020304" pitchFamily="18" charset="0"/>
              </a:rPr>
              <a:t>SALDIRGANLIK KURAMI </a:t>
            </a:r>
            <a:endParaRPr lang="tr-TR" sz="2200" dirty="0">
              <a:latin typeface="Times New Roman" panose="02020603050405020304" pitchFamily="18" charset="0"/>
              <a:cs typeface="Times New Roman" panose="02020603050405020304" pitchFamily="18" charset="0"/>
            </a:endParaRPr>
          </a:p>
          <a:p>
            <a:pPr marL="0" indent="0" algn="just">
              <a:buNone/>
            </a:pPr>
            <a:r>
              <a:rPr lang="tr-TR" sz="2200" dirty="0" smtClean="0">
                <a:latin typeface="Times New Roman" panose="02020603050405020304" pitchFamily="18" charset="0"/>
                <a:cs typeface="Times New Roman" panose="02020603050405020304" pitchFamily="18" charset="0"/>
              </a:rPr>
              <a:t>Bu </a:t>
            </a:r>
            <a:r>
              <a:rPr lang="tr-TR" sz="2200" dirty="0">
                <a:latin typeface="Times New Roman" panose="02020603050405020304" pitchFamily="18" charset="0"/>
                <a:cs typeface="Times New Roman" panose="02020603050405020304" pitchFamily="18" charset="0"/>
              </a:rPr>
              <a:t>kuramı J. </a:t>
            </a:r>
            <a:r>
              <a:rPr lang="tr-TR" sz="2200" dirty="0" err="1">
                <a:latin typeface="Times New Roman" panose="02020603050405020304" pitchFamily="18" charset="0"/>
                <a:cs typeface="Times New Roman" panose="02020603050405020304" pitchFamily="18" charset="0"/>
              </a:rPr>
              <a:t>Dollard</a:t>
            </a:r>
            <a:r>
              <a:rPr lang="tr-TR" sz="2200" dirty="0">
                <a:latin typeface="Times New Roman" panose="02020603050405020304" pitchFamily="18" charset="0"/>
                <a:cs typeface="Times New Roman" panose="02020603050405020304" pitchFamily="18" charset="0"/>
              </a:rPr>
              <a:t> ve arkadaşları (1939) </a:t>
            </a:r>
            <a:r>
              <a:rPr lang="tr-TR" sz="2200" dirty="0" smtClean="0">
                <a:latin typeface="Times New Roman" panose="02020603050405020304" pitchFamily="18" charset="0"/>
                <a:cs typeface="Times New Roman" panose="02020603050405020304" pitchFamily="18" charset="0"/>
              </a:rPr>
              <a:t>geliştirmiştir. Bu </a:t>
            </a:r>
            <a:r>
              <a:rPr lang="tr-TR" sz="2200" dirty="0">
                <a:latin typeface="Times New Roman" panose="02020603050405020304" pitchFamily="18" charset="0"/>
                <a:cs typeface="Times New Roman" panose="02020603050405020304" pitchFamily="18" charset="0"/>
              </a:rPr>
              <a:t>enerji modeline göre, kişi saldırgan davranmaya güdülenir, ancak bu güdülenme doğuştan faktörlerle değil, engellenmenin yarattığı bir dürtüden kaynaklanır. Engelleme, kişinin amaca yönelik davranışının dışsal olarak bloke edilmesi demektir. Engellenme, bireyin dış çevre-sinden gelebileceği gibi, iç dünyasında yaşadığı çatışmalar sonucu da meydana gelebilir Engellenmenin dozu veya amacı gerçekleştirme isteğinin gücü, saldırganlık eğiliminin gücünü de belirlerken, sonuçta karşılaşılacak olan cezanın büyüklüğü, doğrudan saldırganlığı </a:t>
            </a:r>
            <a:r>
              <a:rPr lang="tr-TR" sz="2200" dirty="0" smtClean="0">
                <a:latin typeface="Times New Roman" panose="02020603050405020304" pitchFamily="18" charset="0"/>
                <a:cs typeface="Times New Roman" panose="02020603050405020304" pitchFamily="18" charset="0"/>
              </a:rPr>
              <a:t>azaltmaktadır.</a:t>
            </a:r>
          </a:p>
          <a:p>
            <a:pPr marL="0" indent="0" algn="just">
              <a:buNone/>
            </a:pPr>
            <a:endParaRPr lang="tr-TR" sz="22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196" y="4363115"/>
            <a:ext cx="4536504" cy="2433059"/>
          </a:xfrm>
          <a:prstGeom prst="rect">
            <a:avLst/>
          </a:prstGeom>
        </p:spPr>
      </p:pic>
    </p:spTree>
    <p:extLst>
      <p:ext uri="{BB962C8B-B14F-4D97-AF65-F5344CB8AC3E}">
        <p14:creationId xmlns:p14="http://schemas.microsoft.com/office/powerpoint/2010/main" val="257318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12968" cy="5904656"/>
          </a:xfrm>
        </p:spPr>
        <p:txBody>
          <a:bodyPr>
            <a:normAutofit/>
          </a:bodyPr>
          <a:lstStyle/>
          <a:p>
            <a:pPr marL="0" indent="0" algn="just">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KATARSİS KURAMI (Boşalma kuramı)</a:t>
            </a:r>
            <a:endParaRPr lang="tr-TR" sz="2400"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200" dirty="0" smtClean="0">
              <a:latin typeface="Times New Roman" panose="02020603050405020304" pitchFamily="18" charset="0"/>
              <a:cs typeface="Times New Roman" panose="02020603050405020304" pitchFamily="18" charset="0"/>
            </a:endParaRPr>
          </a:p>
          <a:p>
            <a:pPr marL="0" indent="0" algn="just">
              <a:buNone/>
            </a:pPr>
            <a:r>
              <a:rPr lang="tr-TR" sz="2200" dirty="0" smtClean="0">
                <a:latin typeface="Times New Roman" panose="02020603050405020304" pitchFamily="18" charset="0"/>
                <a:cs typeface="Times New Roman" panose="02020603050405020304" pitchFamily="18" charset="0"/>
              </a:rPr>
              <a:t>Bu </a:t>
            </a:r>
            <a:r>
              <a:rPr lang="tr-TR" sz="2200" dirty="0">
                <a:latin typeface="Times New Roman" panose="02020603050405020304" pitchFamily="18" charset="0"/>
                <a:cs typeface="Times New Roman" panose="02020603050405020304" pitchFamily="18" charset="0"/>
              </a:rPr>
              <a:t>yaklaşım insanda bulunan saldırganlık dürtülerinin saldırganlık davranışlarının dışa vurulmasıyla boşaltılmasıyla azaltılacağını </a:t>
            </a:r>
            <a:r>
              <a:rPr lang="tr-TR" sz="2200" dirty="0" smtClean="0">
                <a:latin typeface="Times New Roman" panose="02020603050405020304" pitchFamily="18" charset="0"/>
                <a:cs typeface="Times New Roman" panose="02020603050405020304" pitchFamily="18" charset="0"/>
              </a:rPr>
              <a:t>belirtmektedir. Yaklaşımın </a:t>
            </a:r>
            <a:r>
              <a:rPr lang="tr-TR" sz="2200" dirty="0">
                <a:latin typeface="Times New Roman" panose="02020603050405020304" pitchFamily="18" charset="0"/>
                <a:cs typeface="Times New Roman" panose="02020603050405020304" pitchFamily="18" charset="0"/>
              </a:rPr>
              <a:t>içeriği Aristoteles’e dayandırılmaktadır. Aristoteles saldırganlık ile ilgili bir şey söylememiştir fakat heyecanların onları deneyimleyerek temizlenebileceği, insanların trajedileri izleyerek korku ve merhamet duygularını boşalttıklarını ileri sürmüştür. Bir heyecanı uyarmak için onu serbest bırakmak </a:t>
            </a:r>
            <a:r>
              <a:rPr lang="tr-TR" sz="2200" dirty="0" smtClean="0">
                <a:latin typeface="Times New Roman" panose="02020603050405020304" pitchFamily="18" charset="0"/>
                <a:cs typeface="Times New Roman" panose="02020603050405020304" pitchFamily="18" charset="0"/>
              </a:rPr>
              <a:t>gerekmektedir. </a:t>
            </a:r>
            <a:r>
              <a:rPr lang="tr-TR" sz="2200" dirty="0">
                <a:latin typeface="Times New Roman" panose="02020603050405020304" pitchFamily="18" charset="0"/>
                <a:cs typeface="Times New Roman" panose="02020603050405020304" pitchFamily="18" charset="0"/>
              </a:rPr>
              <a:t>Saldırganlığın azalması sadece rahatsızlığının kaynağına değil ilişkisiz bir şeye de saldırmayla da olmaktadır. Herhangi bir </a:t>
            </a:r>
            <a:r>
              <a:rPr lang="tr-TR" sz="2200" dirty="0" smtClean="0">
                <a:latin typeface="Times New Roman" panose="02020603050405020304" pitchFamily="18" charset="0"/>
                <a:cs typeface="Times New Roman" panose="02020603050405020304" pitchFamily="18" charset="0"/>
              </a:rPr>
              <a:t>şeye karşı </a:t>
            </a:r>
            <a:r>
              <a:rPr lang="tr-TR" sz="2200" dirty="0">
                <a:latin typeface="Times New Roman" panose="02020603050405020304" pitchFamily="18" charset="0"/>
                <a:cs typeface="Times New Roman" panose="02020603050405020304" pitchFamily="18" charset="0"/>
              </a:rPr>
              <a:t>saldırgan davranma daha sonraki saldırgan davranışları azaltmaktadır. Bir başkasının bize rahatsızlık veren ve bu nedenle kızdığımız birine saldırganlığına tanık olursak bizim kızgınlığımız da azalmaktadır</a:t>
            </a:r>
          </a:p>
          <a:p>
            <a:pPr marL="0" indent="0" algn="just">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48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5"/>
            <a:ext cx="8712968" cy="6264696"/>
          </a:xfrm>
        </p:spPr>
        <p:txBody>
          <a:bodyPr>
            <a:normAutofit/>
          </a:bodyPr>
          <a:lstStyle/>
          <a:p>
            <a:pPr marL="0" indent="0" algn="just">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EKOLOJİK KURAM </a:t>
            </a:r>
          </a:p>
          <a:p>
            <a:pPr marL="0" indent="0" algn="just">
              <a:buNone/>
            </a:pPr>
            <a:r>
              <a:rPr lang="tr-TR" sz="2200" dirty="0" err="1" smtClean="0">
                <a:latin typeface="Times New Roman" panose="02020603050405020304" pitchFamily="18" charset="0"/>
                <a:cs typeface="Times New Roman" panose="02020603050405020304" pitchFamily="18" charset="0"/>
              </a:rPr>
              <a:t>Bronfenbrenner</a:t>
            </a:r>
            <a:r>
              <a:rPr lang="tr-TR" sz="2200" dirty="0">
                <a:latin typeface="Times New Roman" panose="02020603050405020304" pitchFamily="18" charset="0"/>
                <a:cs typeface="Times New Roman" panose="02020603050405020304" pitchFamily="18" charset="0"/>
              </a:rPr>
              <a:t>, insan gelişiminin bireysel ve çevresel özelliklerin etkileşimi sonucunda ortaya çıktığını belirtmektedir. Günümüzde de ergenlerdeki saldırgan davranışların bireysel ve sosyal faktörlerin bileşimi sonucunda oluştuğu görüsü yaygındır. Bu faktörler bireysel faktörler, ailevi faktörler, okul ve akran faktörleri, toplumsal faktörler ve duruma özgü faktörler biçiminde sıralanmaktadır. Bu faktörler, saldırganlıkla ilişkili risk faktörleri olarak ele alınmaktadır Denetim eksikliği, aile üyeleri arasındaki sürtüşme, saldırganlık ve </a:t>
            </a:r>
            <a:r>
              <a:rPr lang="tr-TR" sz="2200" dirty="0" smtClean="0">
                <a:latin typeface="Times New Roman" panose="02020603050405020304" pitchFamily="18" charset="0"/>
                <a:cs typeface="Times New Roman" panose="02020603050405020304" pitchFamily="18" charset="0"/>
              </a:rPr>
              <a:t>şiddet olayları</a:t>
            </a:r>
            <a:r>
              <a:rPr lang="tr-TR" sz="2200" dirty="0">
                <a:latin typeface="Times New Roman" panose="02020603050405020304" pitchFamily="18" charset="0"/>
                <a:cs typeface="Times New Roman" panose="02020603050405020304" pitchFamily="18" charset="0"/>
              </a:rPr>
              <a:t>, çocuk ihmal ve istismarı, ebeveyn suçluluğu, şiddet içeren ceza tekniklerinin kullanımı, katı disiplin gibi faktörler de ailevi faktörler ana baslığı altında toplanmaktadır. Sapkın bir akran grubuna sahip olmak, akademik başarısızlık, sosyal izolasyon, sosyal reddedilme, denetimin olmadığı ya da katı disiplin uygulayan aşırı kalabalık okullar gibi faktörler de ergen saldırganlığı ile ilişkilidirler.</a:t>
            </a:r>
          </a:p>
          <a:p>
            <a:pPr marL="0" indent="0" algn="just">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09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424936" cy="5832648"/>
          </a:xfrm>
        </p:spPr>
        <p:txBody>
          <a:bodyPr>
            <a:normAutofit/>
          </a:bodyPr>
          <a:lstStyle/>
          <a:p>
            <a:pPr marL="0" indent="0">
              <a:buNone/>
            </a:pPr>
            <a:r>
              <a:rPr lang="tr-TR" sz="5600" b="1" dirty="0" smtClean="0">
                <a:solidFill>
                  <a:schemeClr val="bg2">
                    <a:lumMod val="2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Saldırganlık </a:t>
            </a:r>
            <a:r>
              <a:rPr lang="tr-TR" sz="5600" b="1" dirty="0">
                <a:solidFill>
                  <a:schemeClr val="bg2">
                    <a:lumMod val="2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ve </a:t>
            </a:r>
            <a:r>
              <a:rPr lang="tr-TR" sz="5600" b="1" dirty="0" smtClean="0">
                <a:solidFill>
                  <a:schemeClr val="bg2">
                    <a:lumMod val="25000"/>
                  </a:schemeClr>
                </a:solidFill>
                <a:effectLst>
                  <a:outerShdw blurRad="38100" dist="25400" dir="5400000" algn="tl" rotWithShape="0">
                    <a:srgbClr val="000000">
                      <a:alpha val="43000"/>
                    </a:srgbClr>
                  </a:outerShdw>
                </a:effectLst>
                <a:latin typeface="Times New Roman" panose="02020603050405020304" pitchFamily="18" charset="0"/>
                <a:ea typeface="+mj-ea"/>
                <a:cs typeface="Times New Roman" panose="02020603050405020304" pitchFamily="18" charset="0"/>
              </a:rPr>
              <a:t>Şiddet</a:t>
            </a:r>
          </a:p>
          <a:p>
            <a:pPr marL="0" marR="45720" lvl="0" indent="0" algn="just">
              <a:buClr>
                <a:srgbClr val="0BD0D9"/>
              </a:buClr>
              <a:buNone/>
            </a:pPr>
            <a:endParaRPr lang="tr-TR" sz="2400" dirty="0" smtClean="0">
              <a:solidFill>
                <a:srgbClr val="C00000"/>
              </a:solidFill>
              <a:latin typeface="Times New Roman" panose="02020603050405020304" pitchFamily="18" charset="0"/>
              <a:cs typeface="Times New Roman" panose="02020603050405020304" pitchFamily="18" charset="0"/>
            </a:endParaRPr>
          </a:p>
          <a:p>
            <a:pPr marL="0" marR="45720" lvl="0" indent="0" algn="just">
              <a:buClr>
                <a:srgbClr val="0BD0D9"/>
              </a:buClr>
              <a:buNone/>
            </a:pPr>
            <a:r>
              <a:rPr lang="tr-TR" sz="2400" dirty="0" smtClean="0">
                <a:solidFill>
                  <a:srgbClr val="C00000"/>
                </a:solidFill>
                <a:latin typeface="Times New Roman" panose="02020603050405020304" pitchFamily="18" charset="0"/>
                <a:cs typeface="Times New Roman" panose="02020603050405020304" pitchFamily="18" charset="0"/>
              </a:rPr>
              <a:t>Saldırganlık</a:t>
            </a:r>
            <a:r>
              <a:rPr lang="tr-TR" sz="2400" dirty="0" smtClean="0">
                <a:solidFill>
                  <a:prstClr val="black"/>
                </a:solidFill>
                <a:latin typeface="Times New Roman" panose="02020603050405020304" pitchFamily="18" charset="0"/>
                <a:cs typeface="Times New Roman" panose="02020603050405020304" pitchFamily="18" charset="0"/>
              </a:rPr>
              <a:t>,</a:t>
            </a:r>
            <a:r>
              <a:rPr lang="tr-TR" sz="2400" dirty="0">
                <a:solidFill>
                  <a:prstClr val="black"/>
                </a:solidFill>
                <a:latin typeface="Times New Roman" panose="02020603050405020304" pitchFamily="18" charset="0"/>
                <a:cs typeface="Times New Roman" panose="02020603050405020304" pitchFamily="18" charset="0"/>
              </a:rPr>
              <a:t> Saldırgan davranış korunma, yaşama ve üreme gibi canlılık eylemlerinin tehdit altında kalması durumunda ortaya çıkan fizyolojik değişikliğin adıdır.</a:t>
            </a:r>
            <a:r>
              <a:rPr lang="tr-TR" sz="2400" dirty="0" smtClean="0">
                <a:solidFill>
                  <a:prstClr val="black"/>
                </a:solidFill>
                <a:latin typeface="Times New Roman" panose="02020603050405020304" pitchFamily="18" charset="0"/>
                <a:cs typeface="Times New Roman" panose="02020603050405020304" pitchFamily="18" charset="0"/>
              </a:rPr>
              <a:t> Örneğin</a:t>
            </a:r>
            <a:r>
              <a:rPr lang="tr-TR" sz="2400" dirty="0">
                <a:solidFill>
                  <a:prstClr val="black"/>
                </a:solidFill>
                <a:latin typeface="Times New Roman" panose="02020603050405020304" pitchFamily="18" charset="0"/>
                <a:cs typeface="Times New Roman" panose="02020603050405020304" pitchFamily="18" charset="0"/>
              </a:rPr>
              <a:t>, kuşların kendi yaşam alanlarına başka bir kuş girdiğinde ötüşlerinin değişmesi saldırgan bir </a:t>
            </a:r>
            <a:r>
              <a:rPr lang="tr-TR" sz="2400" dirty="0" smtClean="0">
                <a:solidFill>
                  <a:prstClr val="black"/>
                </a:solidFill>
                <a:latin typeface="Times New Roman" panose="02020603050405020304" pitchFamily="18" charset="0"/>
                <a:cs typeface="Times New Roman" panose="02020603050405020304" pitchFamily="18" charset="0"/>
              </a:rPr>
              <a:t>davranıştır. Saldırgan </a:t>
            </a:r>
            <a:r>
              <a:rPr lang="tr-TR" sz="2400" dirty="0">
                <a:solidFill>
                  <a:prstClr val="black"/>
                </a:solidFill>
                <a:latin typeface="Times New Roman" panose="02020603050405020304" pitchFamily="18" charset="0"/>
                <a:cs typeface="Times New Roman" panose="02020603050405020304" pitchFamily="18" charset="0"/>
              </a:rPr>
              <a:t>davranış bir başkasının davranışını engellemek amacıyla ona yönelik zarar verme amaçlı davranışlardır.</a:t>
            </a:r>
            <a:r>
              <a:rPr lang="tr-TR" sz="2400" dirty="0" smtClean="0">
                <a:solidFill>
                  <a:prstClr val="black"/>
                </a:solidFill>
                <a:latin typeface="Times New Roman" panose="02020603050405020304" pitchFamily="18" charset="0"/>
                <a:cs typeface="Times New Roman" panose="02020603050405020304" pitchFamily="18" charset="0"/>
              </a:rPr>
              <a:t> </a:t>
            </a:r>
            <a:endParaRPr lang="tr-TR" sz="2400" dirty="0">
              <a:solidFill>
                <a:prstClr val="black"/>
              </a:solidFill>
              <a:latin typeface="Times New Roman" panose="02020603050405020304" pitchFamily="18" charset="0"/>
              <a:cs typeface="Times New Roman" panose="02020603050405020304" pitchFamily="18" charset="0"/>
            </a:endParaRPr>
          </a:p>
          <a:p>
            <a:pPr marL="0" marR="45720" lvl="0" indent="0" algn="just">
              <a:buClr>
                <a:srgbClr val="0BD0D9"/>
              </a:buClr>
              <a:buNone/>
            </a:pPr>
            <a:endParaRPr lang="tr-TR" sz="2400"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tr-TR"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07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435280" cy="5904656"/>
          </a:xfrm>
        </p:spPr>
        <p:txBody>
          <a:bodyPr>
            <a:normAutofit/>
          </a:bodyPr>
          <a:lstStyle/>
          <a:p>
            <a:pPr marL="0" indent="0" algn="just">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BİLİŞSEL KURAMCILAR</a:t>
            </a:r>
          </a:p>
          <a:p>
            <a:pPr marL="0" indent="0" algn="just">
              <a:buNone/>
            </a:pPr>
            <a:endParaRPr lang="tr-TR" sz="2200" dirty="0" smtClean="0">
              <a:latin typeface="Times New Roman" panose="02020603050405020304" pitchFamily="18" charset="0"/>
              <a:cs typeface="Times New Roman" panose="02020603050405020304" pitchFamily="18" charset="0"/>
            </a:endParaRPr>
          </a:p>
          <a:p>
            <a:pPr marL="0" indent="0" algn="just">
              <a:buNone/>
            </a:pPr>
            <a:r>
              <a:rPr lang="tr-TR" sz="2200" dirty="0" smtClean="0">
                <a:latin typeface="Times New Roman" panose="02020603050405020304" pitchFamily="18" charset="0"/>
                <a:cs typeface="Times New Roman" panose="02020603050405020304" pitchFamily="18" charset="0"/>
              </a:rPr>
              <a:t>Bilişsel </a:t>
            </a:r>
            <a:r>
              <a:rPr lang="tr-TR" sz="2200" dirty="0">
                <a:latin typeface="Times New Roman" panose="02020603050405020304" pitchFamily="18" charset="0"/>
                <a:cs typeface="Times New Roman" panose="02020603050405020304" pitchFamily="18" charset="0"/>
              </a:rPr>
              <a:t>kuramcılara göre öğrenme mekanik bir olay değildir. Davranış algılama, hatırlama ve düşünme gibi bir takım zihinsel süreçlere bağlıdır. Öğrenen kişi, olaylar ve durumlar arasındaki ilişkileri algılar, kavrar ve gerektiğinde onları hatırlayarak davranışta </a:t>
            </a:r>
            <a:r>
              <a:rPr lang="tr-TR" sz="2200" dirty="0" smtClean="0">
                <a:latin typeface="Times New Roman" panose="02020603050405020304" pitchFamily="18" charset="0"/>
                <a:cs typeface="Times New Roman" panose="02020603050405020304" pitchFamily="18" charset="0"/>
              </a:rPr>
              <a:t>bulunur.</a:t>
            </a:r>
          </a:p>
          <a:p>
            <a:pPr marL="0" indent="0" algn="just">
              <a:buNone/>
            </a:pPr>
            <a:endParaRPr lang="tr-TR" sz="2200" dirty="0">
              <a:latin typeface="Times New Roman" panose="02020603050405020304" pitchFamily="18" charset="0"/>
              <a:cs typeface="Times New Roman" panose="02020603050405020304" pitchFamily="18" charset="0"/>
            </a:endParaRPr>
          </a:p>
          <a:p>
            <a:pPr marL="0" indent="0" algn="just">
              <a:buNone/>
            </a:pPr>
            <a:r>
              <a:rPr lang="tr-TR" sz="2200" dirty="0" smtClean="0">
                <a:latin typeface="Times New Roman" panose="02020603050405020304" pitchFamily="18" charset="0"/>
                <a:cs typeface="Times New Roman" panose="02020603050405020304" pitchFamily="18" charset="0"/>
              </a:rPr>
              <a:t>Bilişsel </a:t>
            </a:r>
            <a:r>
              <a:rPr lang="tr-TR" sz="2200" dirty="0">
                <a:latin typeface="Times New Roman" panose="02020603050405020304" pitchFamily="18" charset="0"/>
                <a:cs typeface="Times New Roman" panose="02020603050405020304" pitchFamily="18" charset="0"/>
              </a:rPr>
              <a:t>kuramcılar ağırlıklı olarak bireyin tahrik yaşantısını nasıl algıladığı ve yorumladığı üzerinde durmaktadırlar. Masanın üzerinde bir tabanca görmek gibi dışsal faktörler, engellenme yasayan bireye durumun saldırgan yanını çağrıştırabilir. Düşmanlık ve saldırganlık dolu filmler, izleyicileri daha sonraki yaşantıyı saldırganlığa davet edici olarak yorumlamaları konusunda provoke edebilir</a:t>
            </a:r>
          </a:p>
          <a:p>
            <a:pPr marL="0" indent="0" algn="just">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63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733656" cy="6120680"/>
          </a:xfrm>
        </p:spPr>
        <p:txBody>
          <a:bodyPr>
            <a:normAutofit/>
          </a:bodyPr>
          <a:lstStyle/>
          <a:p>
            <a:pPr marL="0" indent="0" algn="just">
              <a:buNone/>
            </a:pPr>
            <a:endParaRPr lang="tr-TR"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latin typeface="Times New Roman" panose="02020603050405020304" pitchFamily="18" charset="0"/>
                <a:cs typeface="Times New Roman" panose="02020603050405020304" pitchFamily="18" charset="0"/>
              </a:rPr>
              <a:t>SOSYAL ÖĞRENME KURAMI</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Kanadalı psikolog Albert </a:t>
            </a:r>
            <a:r>
              <a:rPr lang="tr-TR" sz="2000" dirty="0" err="1" smtClean="0">
                <a:latin typeface="Times New Roman" panose="02020603050405020304" pitchFamily="18" charset="0"/>
                <a:cs typeface="Times New Roman" panose="02020603050405020304" pitchFamily="18" charset="0"/>
              </a:rPr>
              <a:t>Bandura’nın</a:t>
            </a:r>
            <a:r>
              <a:rPr lang="tr-TR" sz="2000" dirty="0" smtClean="0">
                <a:latin typeface="Times New Roman" panose="02020603050405020304" pitchFamily="18" charset="0"/>
                <a:cs typeface="Times New Roman" panose="02020603050405020304" pitchFamily="18" charset="0"/>
              </a:rPr>
              <a:t> (1983) sosyal öğrenme kuramına göre, çocuklar saldırganlık içgüdüsüyle doğmamaktadırlar. Saldırganlığı, sosyalleşme surecinde öğrenmektedirler. </a:t>
            </a:r>
          </a:p>
          <a:p>
            <a:pPr marL="0" indent="0" algn="just">
              <a:buNone/>
            </a:pPr>
            <a:r>
              <a:rPr lang="tr-TR" sz="2000" dirty="0" smtClean="0">
                <a:latin typeface="Times New Roman" panose="02020603050405020304" pitchFamily="18" charset="0"/>
                <a:cs typeface="Times New Roman" panose="02020603050405020304" pitchFamily="18" charset="0"/>
              </a:rPr>
              <a:t>Doğrudan pekiştirme ve cezalandırma, saldırgan davranışları öğrenmedeki en temel mekanizma olarak açıklanmaktadır. Sosyal öğrenme kuramına göre, davranışlar çevresel uyarılar tarafından şekillenir. </a:t>
            </a:r>
          </a:p>
          <a:p>
            <a:pPr marL="0" indent="0" algn="just">
              <a:buNone/>
            </a:pPr>
            <a:r>
              <a:rPr lang="tr-TR" sz="2000" dirty="0" smtClean="0">
                <a:latin typeface="Times New Roman" panose="02020603050405020304" pitchFamily="18" charset="0"/>
                <a:cs typeface="Times New Roman" panose="02020603050405020304" pitchFamily="18" charset="0"/>
              </a:rPr>
              <a:t>Temel refleksler hariç, insanlar doğuştan gelen bir davranış repertuarına sahip değillerdir ve bundan dolayı davranışları öğrenmek zorundadırlar. </a:t>
            </a:r>
          </a:p>
          <a:p>
            <a:pPr marL="0" indent="0" algn="just">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11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19256" cy="5343872"/>
          </a:xfrm>
        </p:spPr>
        <p:txBody>
          <a:bodyPr>
            <a:normAutofit/>
          </a:bodyPr>
          <a:lstStyle/>
          <a:p>
            <a:pPr marL="0" lvl="0" indent="0" algn="just">
              <a:buClr>
                <a:srgbClr val="0BD0D9"/>
              </a:buClr>
              <a:buNone/>
            </a:pPr>
            <a:endParaRPr lang="tr-TR" sz="2000" dirty="0" smtClean="0">
              <a:solidFill>
                <a:prstClr val="black"/>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prstClr val="black"/>
                </a:solidFill>
                <a:latin typeface="Times New Roman" panose="02020603050405020304" pitchFamily="18" charset="0"/>
                <a:cs typeface="Times New Roman" panose="02020603050405020304" pitchFamily="18" charset="0"/>
              </a:rPr>
              <a:t>Saldırganlığın </a:t>
            </a:r>
            <a:r>
              <a:rPr lang="tr-TR" sz="2000" dirty="0">
                <a:solidFill>
                  <a:prstClr val="black"/>
                </a:solidFill>
                <a:latin typeface="Times New Roman" panose="02020603050405020304" pitchFamily="18" charset="0"/>
                <a:cs typeface="Times New Roman" panose="02020603050405020304" pitchFamily="18" charset="0"/>
              </a:rPr>
              <a:t>davranış boyutuna geçmesinde, sosyal modelin çok önemli bir yer tuttuğunu, çevresel uyarılar olarak kabul edilebilecek </a:t>
            </a:r>
            <a:r>
              <a:rPr lang="tr-TR" sz="2000" dirty="0" smtClean="0">
                <a:solidFill>
                  <a:prstClr val="black"/>
                </a:solidFill>
                <a:latin typeface="Times New Roman" panose="02020603050405020304" pitchFamily="18" charset="0"/>
                <a:cs typeface="Times New Roman" panose="02020603050405020304" pitchFamily="18" charset="0"/>
              </a:rPr>
              <a:t>gürültü, </a:t>
            </a:r>
            <a:r>
              <a:rPr lang="tr-TR" sz="2000" dirty="0">
                <a:solidFill>
                  <a:prstClr val="black"/>
                </a:solidFill>
                <a:latin typeface="Times New Roman" panose="02020603050405020304" pitchFamily="18" charset="0"/>
                <a:cs typeface="Times New Roman" panose="02020603050405020304" pitchFamily="18" charset="0"/>
              </a:rPr>
              <a:t>sıcaklık, sosyal ödüller, kalabalık, taklit, aile içinde görülen eksik ve hatalı davranışlarla alevlenen saldırgan düşünce ve ifadelerin, saldırgan davranışın oluşumuna katkıda bulunarak sürdürülmesinde ve güçlenmesinde büyük etken olduğunu </a:t>
            </a:r>
            <a:r>
              <a:rPr lang="tr-TR" sz="2000" dirty="0" smtClean="0">
                <a:solidFill>
                  <a:prstClr val="black"/>
                </a:solidFill>
                <a:latin typeface="Times New Roman" panose="02020603050405020304" pitchFamily="18" charset="0"/>
                <a:cs typeface="Times New Roman" panose="02020603050405020304" pitchFamily="18" charset="0"/>
              </a:rPr>
              <a:t>vurgular.</a:t>
            </a:r>
          </a:p>
          <a:p>
            <a:pPr marL="0" lvl="0" indent="0" algn="just">
              <a:buClr>
                <a:srgbClr val="0BD0D9"/>
              </a:buClr>
              <a:buNone/>
            </a:pPr>
            <a:endParaRPr lang="tr-TR" sz="2000" dirty="0">
              <a:solidFill>
                <a:prstClr val="black"/>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prstClr val="black"/>
                </a:solidFill>
                <a:latin typeface="Times New Roman" panose="02020603050405020304" pitchFamily="18" charset="0"/>
                <a:cs typeface="Times New Roman" panose="02020603050405020304" pitchFamily="18" charset="0"/>
              </a:rPr>
              <a:t>Çocukların </a:t>
            </a:r>
            <a:r>
              <a:rPr lang="tr-TR" sz="2000" dirty="0">
                <a:solidFill>
                  <a:prstClr val="black"/>
                </a:solidFill>
                <a:latin typeface="Times New Roman" panose="02020603050405020304" pitchFamily="18" charset="0"/>
                <a:cs typeface="Times New Roman" panose="02020603050405020304" pitchFamily="18" charset="0"/>
              </a:rPr>
              <a:t>tutum ve davranışlarında televizyon, film ve medya gibi sembolik modellerin çok önemli bir yer tuttuğunu, bunların saldırganlığın artırıcısı olabileceğini </a:t>
            </a:r>
            <a:r>
              <a:rPr lang="tr-TR" sz="2000" dirty="0" smtClean="0">
                <a:solidFill>
                  <a:prstClr val="black"/>
                </a:solidFill>
                <a:latin typeface="Times New Roman" panose="02020603050405020304" pitchFamily="18" charset="0"/>
                <a:cs typeface="Times New Roman" panose="02020603050405020304" pitchFamily="18" charset="0"/>
              </a:rPr>
              <a:t>belirtir.</a:t>
            </a:r>
          </a:p>
          <a:p>
            <a:pPr marL="0" lvl="0" indent="0" algn="just">
              <a:buClr>
                <a:srgbClr val="0BD0D9"/>
              </a:buClr>
              <a:buNone/>
            </a:pPr>
            <a:r>
              <a:rPr lang="tr-TR" sz="2000" dirty="0" smtClean="0">
                <a:solidFill>
                  <a:prstClr val="black"/>
                </a:solidFill>
                <a:latin typeface="Times New Roman" panose="02020603050405020304" pitchFamily="18" charset="0"/>
                <a:cs typeface="Times New Roman" panose="02020603050405020304" pitchFamily="18" charset="0"/>
              </a:rPr>
              <a:t>Bireyler </a:t>
            </a:r>
            <a:r>
              <a:rPr lang="tr-TR" sz="2000" dirty="0">
                <a:solidFill>
                  <a:prstClr val="black"/>
                </a:solidFill>
                <a:latin typeface="Times New Roman" panose="02020603050405020304" pitchFamily="18" charset="0"/>
                <a:cs typeface="Times New Roman" panose="02020603050405020304" pitchFamily="18" charset="0"/>
              </a:rPr>
              <a:t>yoğun duyguların sonucu saldırganlık yerine daha olumlu davranışları öğrenebilirler. Yani, bireyin sorunlar karsısında saldırgan davranışlar yerine daha olumlu basa çıkma yollarının öğrenilebileceğini savunmaktadır. Sosyal öğrenme kuramının, saldırganlığı, pekiştirme ve model alma süreçlerine dayalı olan öğrenilmiş davranış olarak gördüğü ortaya çıkmaktadır.</a:t>
            </a:r>
          </a:p>
          <a:p>
            <a:pPr marL="0" indent="0">
              <a:buNone/>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12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2734725188"/>
              </p:ext>
            </p:extLst>
          </p:nvPr>
        </p:nvGraphicFramePr>
        <p:xfrm>
          <a:off x="-24281" y="32048"/>
          <a:ext cx="9108504" cy="6714430"/>
        </p:xfrm>
        <a:graphic>
          <a:graphicData uri="http://schemas.openxmlformats.org/drawingml/2006/table">
            <a:tbl>
              <a:tblPr firstRow="1" firstCol="1" bandRow="1"/>
              <a:tblGrid>
                <a:gridCol w="5940152"/>
                <a:gridCol w="1152128"/>
                <a:gridCol w="1008112"/>
                <a:gridCol w="1008112"/>
              </a:tblGrid>
              <a:tr h="314119">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tr-TR" sz="1600" dirty="0" smtClean="0">
                          <a:effectLst/>
                          <a:latin typeface="Times New Roman"/>
                          <a:ea typeface="Times New Roman"/>
                          <a:cs typeface="Times New Roman"/>
                        </a:rPr>
                        <a:t> Adı-Soyadı:</a:t>
                      </a:r>
                      <a:r>
                        <a:rPr lang="tr-TR" sz="1600" baseline="0" dirty="0" smtClean="0">
                          <a:effectLst/>
                          <a:latin typeface="Times New Roman"/>
                          <a:ea typeface="Times New Roman"/>
                          <a:cs typeface="Times New Roman"/>
                        </a:rPr>
                        <a:t>   </a:t>
                      </a:r>
                      <a:r>
                        <a:rPr lang="tr-TR" sz="1600" dirty="0" smtClean="0">
                          <a:effectLst/>
                          <a:latin typeface="Times New Roman"/>
                          <a:ea typeface="Times New Roman"/>
                          <a:cs typeface="Times New Roman"/>
                        </a:rPr>
                        <a:t>Cinsiyet</a:t>
                      </a:r>
                      <a:r>
                        <a:rPr lang="tr-TR" sz="1600" dirty="0">
                          <a:effectLst/>
                          <a:latin typeface="Times New Roman"/>
                          <a:ea typeface="Times New Roman"/>
                          <a:cs typeface="Times New Roman"/>
                        </a:rPr>
                        <a:t>:          Sınıf :</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61814">
                <a:tc>
                  <a:txBody>
                    <a:bodyPr/>
                    <a:lstStyle/>
                    <a:p>
                      <a:pPr>
                        <a:lnSpc>
                          <a:spcPct val="115000"/>
                        </a:lnSpc>
                        <a:spcAft>
                          <a:spcPts val="0"/>
                        </a:spcAft>
                      </a:pPr>
                      <a:r>
                        <a:rPr lang="tr-TR" sz="1600" b="1" dirty="0">
                          <a:effectLst/>
                          <a:latin typeface="Times New Roman"/>
                          <a:ea typeface="Times New Roman"/>
                          <a:cs typeface="Times New Roman"/>
                        </a:rPr>
                        <a:t>                           MADDELER</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a:ea typeface="Times New Roman"/>
                          <a:cs typeface="Times New Roman"/>
                        </a:rPr>
                        <a:t>Hep yaparım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a:ea typeface="Times New Roman"/>
                          <a:cs typeface="Times New Roman"/>
                        </a:rPr>
                        <a:t>Ara sıra yaparım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a:ea typeface="Times New Roman"/>
                          <a:cs typeface="Times New Roman"/>
                        </a:rPr>
                        <a:t>Hiç yapmam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74">
                <a:tc>
                  <a:txBody>
                    <a:bodyPr/>
                    <a:lstStyle/>
                    <a:p>
                      <a:pPr>
                        <a:lnSpc>
                          <a:spcPct val="115000"/>
                        </a:lnSpc>
                        <a:spcAft>
                          <a:spcPts val="0"/>
                        </a:spcAft>
                      </a:pPr>
                      <a:r>
                        <a:rPr lang="tr-TR" sz="1600" dirty="0">
                          <a:effectLst/>
                          <a:latin typeface="Times New Roman"/>
                          <a:ea typeface="Times New Roman"/>
                          <a:cs typeface="Times New Roman"/>
                        </a:rPr>
                        <a:t>1. Kedilere köpeklere oyun olsun diye ta</a:t>
                      </a:r>
                      <a:r>
                        <a:rPr lang="tr-TR" sz="1600" dirty="0">
                          <a:effectLst/>
                          <a:latin typeface="Times New Roman"/>
                          <a:ea typeface="TTE169B368t00"/>
                          <a:cs typeface="Times New Roman"/>
                        </a:rPr>
                        <a:t>s </a:t>
                      </a:r>
                      <a:r>
                        <a:rPr lang="tr-TR" sz="1600" dirty="0">
                          <a:effectLst/>
                          <a:latin typeface="Times New Roman"/>
                          <a:ea typeface="Times New Roman"/>
                          <a:cs typeface="Times New Roman"/>
                        </a:rPr>
                        <a:t>atarım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2. Bazen bile bile arkada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larımın canını acıtırım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217">
                <a:tc>
                  <a:txBody>
                    <a:bodyPr/>
                    <a:lstStyle/>
                    <a:p>
                      <a:pPr>
                        <a:lnSpc>
                          <a:spcPct val="115000"/>
                        </a:lnSpc>
                        <a:spcAft>
                          <a:spcPts val="0"/>
                        </a:spcAft>
                      </a:pPr>
                      <a:r>
                        <a:rPr lang="tr-TR" sz="1600" dirty="0">
                          <a:effectLst/>
                          <a:latin typeface="Times New Roman"/>
                          <a:ea typeface="Times New Roman"/>
                          <a:cs typeface="Times New Roman"/>
                        </a:rPr>
                        <a:t>3. </a:t>
                      </a:r>
                      <a:r>
                        <a:rPr lang="tr-TR" sz="1600" dirty="0">
                          <a:effectLst/>
                          <a:latin typeface="Times New Roman"/>
                          <a:ea typeface="TTE169B368t00"/>
                          <a:cs typeface="Times New Roman"/>
                        </a:rPr>
                        <a:t>İ</a:t>
                      </a:r>
                      <a:r>
                        <a:rPr lang="tr-TR" sz="1600" dirty="0">
                          <a:effectLst/>
                          <a:latin typeface="Times New Roman"/>
                          <a:ea typeface="Times New Roman"/>
                          <a:cs typeface="Times New Roman"/>
                        </a:rPr>
                        <a:t>stedi</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im </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eyler yapılmadı</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ında elime ne geçerse vurup kırarım.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4. Biri, elimden bana ait bir </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eyi aldı</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ında ona vururum.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74">
                <a:tc>
                  <a:txBody>
                    <a:bodyPr/>
                    <a:lstStyle/>
                    <a:p>
                      <a:pPr>
                        <a:lnSpc>
                          <a:spcPct val="115000"/>
                        </a:lnSpc>
                        <a:spcAft>
                          <a:spcPts val="0"/>
                        </a:spcAft>
                      </a:pPr>
                      <a:r>
                        <a:rPr lang="tr-TR" sz="1600" dirty="0">
                          <a:effectLst/>
                          <a:latin typeface="Times New Roman"/>
                          <a:ea typeface="Times New Roman"/>
                          <a:cs typeface="Times New Roman"/>
                        </a:rPr>
                        <a:t>5. E</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itsel kolların herhangi birinde görev almak ho</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uma gider.</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857">
                <a:tc>
                  <a:txBody>
                    <a:bodyPr/>
                    <a:lstStyle/>
                    <a:p>
                      <a:pPr>
                        <a:lnSpc>
                          <a:spcPct val="115000"/>
                        </a:lnSpc>
                        <a:spcAft>
                          <a:spcPts val="0"/>
                        </a:spcAft>
                      </a:pPr>
                      <a:r>
                        <a:rPr lang="tr-TR" sz="1600" dirty="0">
                          <a:effectLst/>
                          <a:latin typeface="Times New Roman"/>
                          <a:ea typeface="Times New Roman"/>
                          <a:cs typeface="Times New Roman"/>
                        </a:rPr>
                        <a:t>6. Ba</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ırıp ça</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ırdı</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ımda, vurup kırdı</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ımda istediklerimi elde edebiliyorum.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7. Beden e</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itimi dersini çok severim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8. Söyledi</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im sözlerle arkada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larımı kızdırmak ho</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uma gider.</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96">
                <a:tc>
                  <a:txBody>
                    <a:bodyPr/>
                    <a:lstStyle/>
                    <a:p>
                      <a:pPr>
                        <a:lnSpc>
                          <a:spcPct val="115000"/>
                        </a:lnSpc>
                        <a:spcAft>
                          <a:spcPts val="0"/>
                        </a:spcAft>
                      </a:pPr>
                      <a:r>
                        <a:rPr lang="tr-TR" sz="1600" dirty="0">
                          <a:effectLst/>
                          <a:latin typeface="Times New Roman"/>
                          <a:ea typeface="Times New Roman"/>
                          <a:cs typeface="Times New Roman"/>
                        </a:rPr>
                        <a:t>9. Çok kızdı</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ımda arkada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larımı, karde</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imi ısırmak, saçlarını çekmek gibi canlarını acıtacak </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eyler yaparım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10. Zaman zaman çok ders çalı</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maktan sıkılırım. </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a:effectLst/>
                          <a:latin typeface="Times New Roman"/>
                          <a:ea typeface="Times New Roman"/>
                          <a:cs typeface="Times New Roman"/>
                        </a:rPr>
                        <a:t>11. Bazen kavga etmek için bahane ararım. </a:t>
                      </a:r>
                      <a:endParaRPr lang="tr-TR" sz="16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Times New Roman"/>
                          <a:ea typeface="Times New Roman"/>
                          <a:cs typeface="Times New Roman"/>
                        </a:rPr>
                        <a:t> </a:t>
                      </a:r>
                      <a:endParaRPr lang="tr-TR" sz="9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12. Herhangi bir neden olmadan da ba</a:t>
                      </a:r>
                      <a:r>
                        <a:rPr lang="tr-TR" sz="1600" dirty="0">
                          <a:effectLst/>
                          <a:latin typeface="Times New Roman"/>
                          <a:ea typeface="TTE169B368t00"/>
                          <a:cs typeface="Times New Roman"/>
                        </a:rPr>
                        <a:t>k</a:t>
                      </a:r>
                      <a:r>
                        <a:rPr lang="tr-TR" sz="1600" dirty="0">
                          <a:effectLst/>
                          <a:latin typeface="Times New Roman"/>
                          <a:ea typeface="Times New Roman"/>
                          <a:cs typeface="Times New Roman"/>
                        </a:rPr>
                        <a:t>sa birine vururum.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13. Hakkımı korumak için </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iddete ba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vurmak gerekirse çekinmem.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14. Kızgın oldu</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um zaman, bazen kapıları çarparım. </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Times New Roman"/>
                          <a:ea typeface="Times New Roman"/>
                          <a:cs typeface="Times New Roman"/>
                        </a:rPr>
                        <a:t> </a:t>
                      </a:r>
                      <a:endParaRPr lang="tr-TR" sz="9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15. Arkada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larımla kovalamaca oynamaktan ho</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lanırım.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16. Bana zarar veren birine mutlaka ben de zarar vermeye çalı</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ırım.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48">
                <a:tc>
                  <a:txBody>
                    <a:bodyPr/>
                    <a:lstStyle/>
                    <a:p>
                      <a:pPr>
                        <a:lnSpc>
                          <a:spcPct val="115000"/>
                        </a:lnSpc>
                        <a:spcAft>
                          <a:spcPts val="0"/>
                        </a:spcAft>
                      </a:pPr>
                      <a:r>
                        <a:rPr lang="tr-TR" sz="1600" dirty="0">
                          <a:effectLst/>
                          <a:latin typeface="Times New Roman"/>
                          <a:ea typeface="Times New Roman"/>
                          <a:cs typeface="Times New Roman"/>
                        </a:rPr>
                        <a:t>17. Bir arkada</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ım bana yardım etti</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inde te</a:t>
                      </a:r>
                      <a:r>
                        <a:rPr lang="tr-TR" sz="1600" dirty="0">
                          <a:effectLst/>
                          <a:latin typeface="Times New Roman"/>
                          <a:ea typeface="TTE169B368t00"/>
                          <a:cs typeface="Times New Roman"/>
                        </a:rPr>
                        <a:t>ş</a:t>
                      </a:r>
                      <a:r>
                        <a:rPr lang="tr-TR" sz="1600" dirty="0">
                          <a:effectLst/>
                          <a:latin typeface="Times New Roman"/>
                          <a:ea typeface="Times New Roman"/>
                          <a:cs typeface="Times New Roman"/>
                        </a:rPr>
                        <a:t>ekkür etmeyi unuturum.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Times New Roman"/>
                          <a:ea typeface="Times New Roman"/>
                          <a:cs typeface="Times New Roman"/>
                        </a:rPr>
                        <a:t> </a:t>
                      </a:r>
                      <a:endParaRPr lang="tr-TR" sz="9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857">
                <a:tc>
                  <a:txBody>
                    <a:bodyPr/>
                    <a:lstStyle/>
                    <a:p>
                      <a:pPr>
                        <a:lnSpc>
                          <a:spcPct val="115000"/>
                        </a:lnSpc>
                        <a:spcAft>
                          <a:spcPts val="0"/>
                        </a:spcAft>
                      </a:pPr>
                      <a:r>
                        <a:rPr lang="tr-TR" sz="1600" dirty="0">
                          <a:effectLst/>
                          <a:latin typeface="Times New Roman"/>
                          <a:ea typeface="Times New Roman"/>
                          <a:cs typeface="Times New Roman"/>
                        </a:rPr>
                        <a:t>18. Kızıp sinirlendi</a:t>
                      </a:r>
                      <a:r>
                        <a:rPr lang="tr-TR" sz="1600" dirty="0">
                          <a:effectLst/>
                          <a:latin typeface="Times New Roman"/>
                          <a:ea typeface="TTE169B368t00"/>
                          <a:cs typeface="Times New Roman"/>
                        </a:rPr>
                        <a:t>ğ</a:t>
                      </a:r>
                      <a:r>
                        <a:rPr lang="tr-TR" sz="1600" dirty="0">
                          <a:effectLst/>
                          <a:latin typeface="Times New Roman"/>
                          <a:ea typeface="Times New Roman"/>
                          <a:cs typeface="Times New Roman"/>
                        </a:rPr>
                        <a:t>imde sopa ya da yumrukla beni kızdırana vurur veya ta</a:t>
                      </a:r>
                      <a:r>
                        <a:rPr lang="tr-TR" sz="1600" dirty="0">
                          <a:effectLst/>
                          <a:latin typeface="Times New Roman"/>
                          <a:ea typeface="TTE169B368t00"/>
                          <a:cs typeface="Times New Roman"/>
                        </a:rPr>
                        <a:t>s </a:t>
                      </a:r>
                      <a:r>
                        <a:rPr lang="tr-TR" sz="1600" dirty="0">
                          <a:effectLst/>
                          <a:latin typeface="Times New Roman"/>
                          <a:ea typeface="Times New Roman"/>
                          <a:cs typeface="Times New Roman"/>
                        </a:rPr>
                        <a:t>atarım.</a:t>
                      </a:r>
                      <a:endParaRPr lang="tr-TR" sz="16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a:ea typeface="Times New Roman"/>
                          <a:cs typeface="Times New Roman"/>
                        </a:rPr>
                        <a:t> </a:t>
                      </a:r>
                      <a:endParaRPr lang="tr-TR" sz="90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effectLst/>
                          <a:latin typeface="Times New Roman"/>
                          <a:ea typeface="Times New Roman"/>
                          <a:cs typeface="Times New Roman"/>
                        </a:rPr>
                        <a:t> </a:t>
                      </a:r>
                      <a:endParaRPr lang="tr-TR" sz="900" dirty="0">
                        <a:effectLst/>
                        <a:latin typeface="Calibri"/>
                        <a:ea typeface="Times New Roman"/>
                        <a:cs typeface="Times New Roman"/>
                      </a:endParaRPr>
                    </a:p>
                  </a:txBody>
                  <a:tcPr marL="53935" marR="53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001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928794" y="1000108"/>
            <a:ext cx="6386514" cy="1894362"/>
          </a:xfrm>
        </p:spPr>
        <p:txBody>
          <a:bodyPr>
            <a:normAutofit/>
          </a:bodyPr>
          <a:lstStyle/>
          <a:p>
            <a:r>
              <a:rPr lang="tr-TR" sz="4800" dirty="0" smtClean="0">
                <a:solidFill>
                  <a:schemeClr val="accent3">
                    <a:lumMod val="50000"/>
                  </a:schemeClr>
                </a:solidFill>
                <a:latin typeface="Times New Roman" pitchFamily="18" charset="0"/>
                <a:cs typeface="Times New Roman" pitchFamily="18" charset="0"/>
              </a:rPr>
              <a:t>     </a:t>
            </a:r>
            <a:r>
              <a:rPr lang="tr-TR" sz="4800" dirty="0" smtClean="0">
                <a:solidFill>
                  <a:schemeClr val="tx1"/>
                </a:solidFill>
                <a:latin typeface="Times New Roman" pitchFamily="18" charset="0"/>
                <a:cs typeface="Times New Roman" pitchFamily="18" charset="0"/>
              </a:rPr>
              <a:t>AİLE İÇİ ŞİDDET </a:t>
            </a:r>
            <a:endParaRPr lang="tr-TR" sz="4800" dirty="0">
              <a:solidFill>
                <a:schemeClr val="tx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285984" y="3357562"/>
            <a:ext cx="6172200" cy="1857388"/>
          </a:xfrm>
        </p:spPr>
        <p:txBody>
          <a:bodyPr>
            <a:normAutofit/>
          </a:bodyPr>
          <a:lstStyle/>
          <a:p>
            <a:pPr marL="457200" indent="-457200">
              <a:buFont typeface="Wingdings" panose="05000000000000000000" pitchFamily="2" charset="2"/>
              <a:buChar char="Ø"/>
            </a:pPr>
            <a:r>
              <a:rPr lang="tr-TR" b="1" dirty="0" smtClean="0"/>
              <a:t>KADINA ŞİDDET </a:t>
            </a:r>
          </a:p>
          <a:p>
            <a:pPr marL="457200" indent="-457200">
              <a:buFont typeface="Wingdings" panose="05000000000000000000" pitchFamily="2" charset="2"/>
              <a:buChar char="Ø"/>
            </a:pPr>
            <a:r>
              <a:rPr lang="tr-TR" b="1" dirty="0" smtClean="0"/>
              <a:t>ÇOÇUĞA ŞİDDET</a:t>
            </a:r>
          </a:p>
          <a:p>
            <a:pPr marL="514350" indent="-514350">
              <a:buFont typeface="Wingdings" panose="05000000000000000000" pitchFamily="2" charset="2"/>
              <a:buChar char="Ø"/>
            </a:pPr>
            <a:r>
              <a:rPr lang="tr-TR" b="1" dirty="0" smtClean="0"/>
              <a:t>ERKEĞE ŞİDDET </a:t>
            </a:r>
          </a:p>
          <a:p>
            <a:pPr>
              <a:buFont typeface="Arial" pitchFamily="34" charset="0"/>
              <a:buChar char="•"/>
            </a:pPr>
            <a:endParaRPr lang="tr-TR" dirty="0">
              <a:solidFill>
                <a:schemeClr val="accent3">
                  <a:lumMod val="50000"/>
                </a:schemeClr>
              </a:solidFill>
            </a:endParaRPr>
          </a:p>
        </p:txBody>
      </p:sp>
    </p:spTree>
    <p:extLst>
      <p:ext uri="{BB962C8B-B14F-4D97-AF65-F5344CB8AC3E}">
        <p14:creationId xmlns:p14="http://schemas.microsoft.com/office/powerpoint/2010/main" val="123258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AİLE İÇİ ŞİDDET </a:t>
            </a:r>
            <a:endParaRPr lang="tr-TR" dirty="0">
              <a:solidFill>
                <a:schemeClr val="accent3">
                  <a:lumMod val="50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Bir kişinin eşine, çocuklarına, anne babasına, kardeşlerine ve/veya yakın akrabalarına yönelik uyguladığı her türlü saldırgan davranıştır. Bu tanıma sadece kaba kuvvet içeren davranışlar değil, aşağılamak, tehdit etmek, ekonomik özgürlüğünü kısıtlamak ve zorla evlendirmek gibi pek çok davranış da girer. Şiddete sadece aynı evde oturan kişiler değil, eski eş, kız veya erkek arkadaş ya da nişanlı da maruz kalabilir.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197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AİLE İÇİ ŞİDDET </a:t>
            </a:r>
            <a:endParaRPr lang="tr-TR"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Aile dışında gerçekleşen şiddet için toplum sorumlu tutulurken, aile içinde oluşan şiddet gizli kalmakta, özel hayat olarak kabul edilmekte, çoğu kez de olağan ve yasal olarak  karşılanmaktadır. Aile içi şiddet ile ilgili olarak gelişen kamuoyu bilinci ise çok değişkendir. Böyle bir şiddetin varlığına inanmama ve inkar etme şeklinde görüşler olabildiği gibi, bu tür bir şiddeti onaylayan görüşler de olabilmektedir</a:t>
            </a:r>
            <a:r>
              <a:rPr lang="tr-TR" dirty="0" smtClean="0"/>
              <a:t>.</a:t>
            </a:r>
            <a:endParaRPr lang="tr-TR" dirty="0"/>
          </a:p>
        </p:txBody>
      </p:sp>
    </p:spTree>
    <p:extLst>
      <p:ext uri="{BB962C8B-B14F-4D97-AF65-F5344CB8AC3E}">
        <p14:creationId xmlns:p14="http://schemas.microsoft.com/office/powerpoint/2010/main" val="186094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AİLE İÇİ ŞİDDET </a:t>
            </a:r>
            <a:endParaRPr lang="tr-TR" dirty="0"/>
          </a:p>
        </p:txBody>
      </p:sp>
      <p:sp>
        <p:nvSpPr>
          <p:cNvPr id="3" name="2 İçerik Yer Tutucusu"/>
          <p:cNvSpPr>
            <a:spLocks noGrp="1"/>
          </p:cNvSpPr>
          <p:nvPr>
            <p:ph idx="1"/>
          </p:nvPr>
        </p:nvSpPr>
        <p:spPr/>
        <p:txBody>
          <a:bodyPr>
            <a:normAutofit fontScale="85000" lnSpcReduction="10000"/>
          </a:bodyPr>
          <a:lstStyle/>
          <a:p>
            <a:r>
              <a:rPr lang="tr-TR" sz="2600" dirty="0" smtClean="0">
                <a:latin typeface="Times New Roman" pitchFamily="18" charset="0"/>
                <a:cs typeface="Times New Roman" pitchFamily="18" charset="0"/>
              </a:rPr>
              <a:t>Aile içi şiddet büyük bir oranla kadına  ve çocuklara yöneliktir ve bu şiddeti gerçekleştiren kişi de erkektir. Psikolojik vakalar tarafından bildirilen fiziksel ve cinsel şiddet eylemlerinin % 90’ı aile bireyleri tarafından yapılmıştır.</a:t>
            </a:r>
          </a:p>
          <a:p>
            <a:pPr fontAlgn="base"/>
            <a:r>
              <a:rPr lang="tr-TR" sz="2600" dirty="0" smtClean="0">
                <a:latin typeface="Times New Roman" pitchFamily="18" charset="0"/>
                <a:cs typeface="Times New Roman" pitchFamily="18" charset="0"/>
              </a:rPr>
              <a:t>Sanıldığından çok daha yaygın olan aile içi şiddet, insanların ruh sağlığını olumsuz etkileyen bir etmendir.</a:t>
            </a:r>
          </a:p>
          <a:p>
            <a:pPr fontAlgn="base"/>
            <a:r>
              <a:rPr lang="tr-TR" sz="2600" dirty="0" smtClean="0">
                <a:latin typeface="Times New Roman" pitchFamily="18" charset="0"/>
                <a:cs typeface="Times New Roman" pitchFamily="18" charset="0"/>
              </a:rPr>
              <a:t>Kuşaktan kuşağa aktarılan, her zaman basitçe şiddetin kendisi değil, bu durumu çevreleyen duygusal atmosferdir. İçselleştirilen öfke, korku ve çökkünlük duyguları, kişinin tutum ve davranışlarını yaşam boyu etkileyebilmektedir. Şiddet ve ihmal sonucu oluşan ruhsal yapı, çoğu kez yine çeşitli biçimleriyle şiddeti doğuran bir saldırganlık kaynağı olabilmektedir.</a:t>
            </a:r>
          </a:p>
          <a:p>
            <a:pPr fontAlgn="base"/>
            <a:r>
              <a:rPr lang="tr-TR" sz="2600" dirty="0" smtClean="0">
                <a:latin typeface="Times New Roman" pitchFamily="18" charset="0"/>
                <a:cs typeface="Times New Roman" pitchFamily="18" charset="0"/>
              </a:rPr>
              <a:t> </a:t>
            </a:r>
          </a:p>
          <a:p>
            <a:endParaRPr lang="tr-TR" dirty="0"/>
          </a:p>
        </p:txBody>
      </p:sp>
      <p:sp>
        <p:nvSpPr>
          <p:cNvPr id="1027" name="Rectangle 3"/>
          <p:cNvSpPr>
            <a:spLocks noChangeArrowheads="1"/>
          </p:cNvSpPr>
          <p:nvPr/>
        </p:nvSpPr>
        <p:spPr bwMode="auto">
          <a:xfrm>
            <a:off x="0" y="0"/>
            <a:ext cx="21352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r-TR" sz="800" dirty="0" smtClean="0">
              <a:solidFill>
                <a:prstClr val="black"/>
              </a:solidFill>
              <a:latin typeface="Arial" pitchFamily="34" charset="0"/>
              <a:cs typeface="Arial" pitchFamily="34" charset="0"/>
            </a:endParaRPr>
          </a:p>
          <a:p>
            <a:pPr eaLnBrk="0" fontAlgn="base" hangingPunct="0">
              <a:spcBef>
                <a:spcPct val="0"/>
              </a:spcBef>
              <a:spcAft>
                <a:spcPct val="0"/>
              </a:spcAft>
            </a:pPr>
            <a:r>
              <a:rPr lang="tr-TR" sz="1000" dirty="0" smtClean="0">
                <a:solidFill>
                  <a:srgbClr val="000000"/>
                </a:solidFill>
                <a:latin typeface="Calibri"/>
                <a:ea typeface="Times New Roman" pitchFamily="18" charset="0"/>
                <a:cs typeface="Arial" pitchFamily="34" charset="0"/>
              </a:rPr>
              <a:t> </a:t>
            </a:r>
            <a:endParaRPr lang="tr-TR"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0040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AİLE İÇİ ŞİDDET </a:t>
            </a:r>
            <a:endParaRPr lang="tr-TR" dirty="0"/>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Aile içi şiddetin önlenmesi ve şiddete uğrayan kişinin korunması için özel bir kanun bulunmaktadır.Bu yasa 4320 sayılı ailenin korunmasına dair kanundur.Bu kanunda aile içi şiddete maruz kalan bireylerin özellikle kadın ve çocukların korunması amacıyla alınacak tedbirleri içerir.</a:t>
            </a:r>
          </a:p>
          <a:p>
            <a:r>
              <a:rPr lang="tr-TR" dirty="0" smtClean="0">
                <a:latin typeface="Times New Roman" pitchFamily="18" charset="0"/>
                <a:cs typeface="Times New Roman" pitchFamily="18" charset="0"/>
              </a:rPr>
              <a:t>Kanun gereğince mahkeme şiddet uygulayan kişiyi 6 ay kadar bir sure yaşanılan evden uzaklaştırma kararı verebilir.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99022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Kanunun uygulanması sadece fiziksel şiddete yönelik değildir bütün şiddet türlerini kapsamaktadır.</a:t>
            </a:r>
          </a:p>
          <a:p>
            <a:r>
              <a:rPr lang="tr-TR" dirty="0" smtClean="0">
                <a:latin typeface="Times New Roman" pitchFamily="18" charset="0"/>
                <a:cs typeface="Times New Roman" pitchFamily="18" charset="0"/>
              </a:rPr>
              <a:t>Türk Ceza Kanununa göre aile içi şiddet kapsamında sayılan davranışlar şunlardır:eziyet,çocuk düşürtmek,çalışma özgürlüğünü kısıtlamak,birden fazla evlilik,kötü davranışta bulunmak,hakaret etmek,cinsel taciz ve saldırı,huzuru bozmak vs.</a:t>
            </a:r>
          </a:p>
        </p:txBody>
      </p:sp>
    </p:spTree>
    <p:extLst>
      <p:ext uri="{BB962C8B-B14F-4D97-AF65-F5344CB8AC3E}">
        <p14:creationId xmlns:p14="http://schemas.microsoft.com/office/powerpoint/2010/main" val="13475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56700"/>
            <a:ext cx="8229600" cy="5976664"/>
          </a:xfrm>
        </p:spPr>
        <p:txBody>
          <a:bodyPr>
            <a:normAutofit/>
          </a:bodyPr>
          <a:lstStyle/>
          <a:p>
            <a:pPr marL="0" marR="45720" lvl="0" indent="0" algn="just">
              <a:buClr>
                <a:srgbClr val="0BD0D9"/>
              </a:buClr>
              <a:buNone/>
            </a:pPr>
            <a:r>
              <a:rPr lang="tr-TR" sz="2400" dirty="0">
                <a:solidFill>
                  <a:srgbClr val="C00000"/>
                </a:solidFill>
                <a:latin typeface="Times New Roman" panose="02020603050405020304" pitchFamily="18" charset="0"/>
                <a:cs typeface="Times New Roman" panose="02020603050405020304" pitchFamily="18" charset="0"/>
              </a:rPr>
              <a:t>Şiddet </a:t>
            </a:r>
            <a:r>
              <a:rPr lang="tr-TR" sz="2400" dirty="0">
                <a:solidFill>
                  <a:prstClr val="black"/>
                </a:solidFill>
                <a:latin typeface="Times New Roman" panose="02020603050405020304" pitchFamily="18" charset="0"/>
                <a:cs typeface="Times New Roman" panose="02020603050405020304" pitchFamily="18" charset="0"/>
              </a:rPr>
              <a:t>kendine, bir başkasına, grup ya da topluluğa yönelik olarak yaralama, ölüm, ruhsal zedelenme, gelişimsel bozukluk, yoksunluğa yol açabilecek ya da neden olacak şekilde fiziksel zorlama, güç kullanımı ve tehdidinin, amaçlı olarak uygulanmasıdır. </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Şiddet bir amaca hizmet eder. Bu amaç egemen olma, yönetme, disiplin etme olabileceği gibi, kimi zamanda dolaysız olarak yok etme olabilir. Biyolojik yapımızda doğuştan var olan saldırganlık ise savunmaya yönelik bir özelliktir. Doğuştan gelse bile saldırgan davranışın, her zaman şiddet eylemine yol açmadığı, her şiddet eyleminin de saldırgan davranışı içermediği durumlar olabilir. İnsan doğuştan </a:t>
            </a:r>
            <a:r>
              <a:rPr lang="tr-TR" sz="2400" dirty="0">
                <a:latin typeface="Times New Roman" panose="02020603050405020304" pitchFamily="18" charset="0"/>
                <a:cs typeface="Times New Roman" panose="02020603050405020304" pitchFamily="18" charset="0"/>
              </a:rPr>
              <a:t>getirdiği saldırganlık duyguları nedeniyle kaçınılmaz bir şekilde şiddete başvurmaz. </a:t>
            </a:r>
            <a:r>
              <a:rPr lang="tr-TR" sz="2400" dirty="0" smtClean="0">
                <a:latin typeface="Times New Roman" panose="02020603050405020304" pitchFamily="18" charset="0"/>
                <a:cs typeface="Times New Roman" panose="02020603050405020304" pitchFamily="18" charset="0"/>
              </a:rPr>
              <a:t>Şiddeti </a:t>
            </a:r>
            <a:r>
              <a:rPr lang="tr-TR" sz="2400" dirty="0">
                <a:latin typeface="Times New Roman" panose="02020603050405020304" pitchFamily="18" charset="0"/>
                <a:cs typeface="Times New Roman" panose="02020603050405020304" pitchFamily="18" charset="0"/>
              </a:rPr>
              <a:t>uygulamak ve iktidar kurmak için kendi doğasının olanaklarını kullanır.  </a:t>
            </a:r>
            <a:endParaRPr lang="tr-TR" sz="2400" dirty="0" smtClean="0">
              <a:latin typeface="Times New Roman" panose="02020603050405020304" pitchFamily="18" charset="0"/>
              <a:cs typeface="Times New Roman" panose="02020603050405020304" pitchFamily="18" charset="0"/>
            </a:endParaRPr>
          </a:p>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638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saldırganlık ve siddet\infographic.jpg"/>
          <p:cNvPicPr>
            <a:picLocks noGrp="1" noChangeAspect="1" noChangeArrowheads="1"/>
          </p:cNvPicPr>
          <p:nvPr>
            <p:ph idx="1"/>
          </p:nvPr>
        </p:nvPicPr>
        <p:blipFill>
          <a:blip r:embed="rId2" cstate="print"/>
          <a:srcRect/>
          <a:stretch>
            <a:fillRect/>
          </a:stretch>
        </p:blipFill>
        <p:spPr bwMode="auto">
          <a:xfrm>
            <a:off x="1357290" y="642918"/>
            <a:ext cx="5286412" cy="5830907"/>
          </a:xfrm>
          <a:prstGeom prst="rect">
            <a:avLst/>
          </a:prstGeom>
          <a:noFill/>
        </p:spPr>
      </p:pic>
    </p:spTree>
    <p:extLst>
      <p:ext uri="{BB962C8B-B14F-4D97-AF65-F5344CB8AC3E}">
        <p14:creationId xmlns:p14="http://schemas.microsoft.com/office/powerpoint/2010/main" val="262056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 </a:t>
            </a:r>
            <a:r>
              <a:rPr lang="tr-TR" dirty="0" smtClean="0">
                <a:solidFill>
                  <a:schemeClr val="accent3">
                    <a:lumMod val="50000"/>
                  </a:schemeClr>
                </a:solidFill>
                <a:latin typeface="Times New Roman" pitchFamily="18" charset="0"/>
                <a:cs typeface="Times New Roman" pitchFamily="18" charset="0"/>
              </a:rPr>
              <a:t>KADINA ŞİDDET</a:t>
            </a:r>
            <a:endParaRPr lang="tr-TR" dirty="0">
              <a:solidFill>
                <a:schemeClr val="accent3">
                  <a:lumMod val="50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latin typeface="Times New Roman" pitchFamily="18" charset="0"/>
                <a:cs typeface="Times New Roman" pitchFamily="18" charset="0"/>
              </a:rPr>
              <a:t> Aile içinde meydana gelen, cinsiyete dayalı, kadın üzerinde baskı ve üstünlük kurmayı amaçlayan, tehdit, dayatma, kontrol içeren; psikolojik, cinsel, ekonomik, fiziksel zararla sonuçlanan, kadının insan haklarını ihlal eden her türlü eylemdir.</a:t>
            </a:r>
          </a:p>
          <a:p>
            <a:r>
              <a:rPr lang="tr-TR" dirty="0" smtClean="0">
                <a:latin typeface="Times New Roman" pitchFamily="18" charset="0"/>
                <a:cs typeface="Times New Roman" pitchFamily="18" charset="0"/>
              </a:rPr>
              <a:t>Aile içinde kadına uygulanan şiddet, gerek şiddet uygulayan gerek toplum ve kimi zaman da şiddete maruz kalan kadın tarafından meşru kabul edilmektedir. Ayrıca kadınlar yaşadıkları şiddetin sorumlusu olarak görülmekte, şiddetin hak edildiği inancı toplumda yaygın biçimde varlığını sürdürmektedir.</a:t>
            </a:r>
          </a:p>
          <a:p>
            <a:endParaRPr lang="tr-TR" dirty="0"/>
          </a:p>
        </p:txBody>
      </p:sp>
    </p:spTree>
    <p:extLst>
      <p:ext uri="{BB962C8B-B14F-4D97-AF65-F5344CB8AC3E}">
        <p14:creationId xmlns:p14="http://schemas.microsoft.com/office/powerpoint/2010/main" val="60326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lstStyle/>
          <a:p>
            <a:r>
              <a:rPr lang="tr-TR" dirty="0" smtClean="0"/>
              <a:t> </a:t>
            </a:r>
            <a:r>
              <a:rPr lang="tr-TR" dirty="0" smtClean="0">
                <a:latin typeface="Times New Roman" pitchFamily="18" charset="0"/>
                <a:cs typeface="Times New Roman" pitchFamily="18" charset="0"/>
              </a:rPr>
              <a:t>Aile içinde kadına yönelik şiddet en yaygın, buna rağmen en fazla göz ardı edilmiş insan hakkı ihlalidir. </a:t>
            </a:r>
          </a:p>
          <a:p>
            <a:r>
              <a:rPr lang="tr-TR" dirty="0" smtClean="0">
                <a:latin typeface="Times New Roman" pitchFamily="18" charset="0"/>
                <a:cs typeface="Times New Roman" pitchFamily="18" charset="0"/>
              </a:rPr>
              <a:t>Aile içinde kadına yönelik şiddet, bireysel nedenlerden öte daha genel sistemlerle açıklanabilecek bir olgudur. Aile içi şiddet cinsiyet kökenlidir; yani temelini cinsiyetlerin toplumsal hayattaki eksik ve kusurlu yapılanışından alır. Buna göre erkeğin uyguladığı şiddete neden olan, erkeğin kadından daha üstün ve kadın üzerinde baskı kurmasının doğal bir hak olduğuna inanılmasıdır.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252102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7467600" cy="1203348"/>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3200" dirty="0" smtClean="0">
                <a:solidFill>
                  <a:schemeClr val="accent3">
                    <a:lumMod val="50000"/>
                  </a:schemeClr>
                </a:solidFill>
                <a:latin typeface="Times New Roman" pitchFamily="18" charset="0"/>
                <a:cs typeface="Times New Roman" pitchFamily="18" charset="0"/>
              </a:rPr>
              <a:t> KADINA ŞİDDET</a:t>
            </a:r>
            <a:endParaRPr lang="tr-TR" sz="3600" dirty="0">
              <a:solidFill>
                <a:schemeClr val="accent3">
                  <a:lumMod val="50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dirty="0" smtClean="0">
                <a:latin typeface="Times New Roman" pitchFamily="18" charset="0"/>
                <a:cs typeface="Times New Roman" pitchFamily="18" charset="0"/>
              </a:rPr>
              <a:t>Aile İçinde Kadına Uygulanan Şiddeti Ortaya Çıkaran ve Pekiştiren Faktörler:</a:t>
            </a:r>
          </a:p>
          <a:p>
            <a:r>
              <a:rPr lang="tr-TR" dirty="0" smtClean="0">
                <a:latin typeface="Times New Roman" pitchFamily="18" charset="0"/>
                <a:cs typeface="Times New Roman" pitchFamily="18" charset="0"/>
              </a:rPr>
              <a:t>Kadın ve erkeğe yüklenen roller ve beklentiler</a:t>
            </a:r>
          </a:p>
          <a:p>
            <a:r>
              <a:rPr lang="tr-TR" dirty="0" smtClean="0">
                <a:latin typeface="Times New Roman" pitchFamily="18" charset="0"/>
                <a:cs typeface="Times New Roman" pitchFamily="18" charset="0"/>
              </a:rPr>
              <a:t>Erkeğin güçlü, kadının zayıf olduğu inancı</a:t>
            </a:r>
          </a:p>
          <a:p>
            <a:r>
              <a:rPr lang="tr-TR" dirty="0" smtClean="0">
                <a:latin typeface="Times New Roman" pitchFamily="18" charset="0"/>
                <a:cs typeface="Times New Roman" pitchFamily="18" charset="0"/>
              </a:rPr>
              <a:t>Erkeklerin şiddeti uygulamasının normal olduğu görüşü</a:t>
            </a:r>
          </a:p>
          <a:p>
            <a:r>
              <a:rPr lang="tr-TR" dirty="0" smtClean="0">
                <a:latin typeface="Times New Roman" pitchFamily="18" charset="0"/>
                <a:cs typeface="Times New Roman" pitchFamily="18" charset="0"/>
              </a:rPr>
              <a:t>Ailenin öze alan olduğu ve bu alanın erkeğin kontrolünde olduğu görüşü</a:t>
            </a:r>
          </a:p>
          <a:p>
            <a:r>
              <a:rPr lang="tr-TR" dirty="0" smtClean="0">
                <a:latin typeface="Times New Roman" pitchFamily="18" charset="0"/>
                <a:cs typeface="Times New Roman" pitchFamily="18" charset="0"/>
              </a:rPr>
              <a:t>Ailenin, devletin müdahale alanı içinde yer almadığı görüşü</a:t>
            </a:r>
          </a:p>
          <a:p>
            <a:r>
              <a:rPr lang="tr-TR" dirty="0" smtClean="0">
                <a:latin typeface="Times New Roman" pitchFamily="18" charset="0"/>
                <a:cs typeface="Times New Roman" pitchFamily="18" charset="0"/>
              </a:rPr>
              <a:t>Kadının ekonomik olarak erkeğe bağımlı hale getirilmesi</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55869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normAutofit fontScale="85000" lnSpcReduction="20000"/>
          </a:bodyPr>
          <a:lstStyle/>
          <a:p>
            <a:r>
              <a:rPr lang="tr-TR" sz="2600" dirty="0" smtClean="0">
                <a:latin typeface="Times New Roman" pitchFamily="18" charset="0"/>
                <a:cs typeface="Times New Roman" pitchFamily="18" charset="0"/>
              </a:rPr>
              <a:t>Kadına Yönelik Şiddetin Çeşitli Görünümleri</a:t>
            </a: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Psikolojik Şiddet</a:t>
            </a: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 Kadına bağırmak</a:t>
            </a:r>
          </a:p>
          <a:p>
            <a:r>
              <a:rPr lang="tr-TR" sz="2600" dirty="0" smtClean="0">
                <a:latin typeface="Times New Roman" pitchFamily="18" charset="0"/>
                <a:cs typeface="Times New Roman" pitchFamily="18" charset="0"/>
              </a:rPr>
              <a:t> Hakaret etmek</a:t>
            </a:r>
          </a:p>
          <a:p>
            <a:r>
              <a:rPr lang="tr-TR" sz="2600" dirty="0" smtClean="0">
                <a:latin typeface="Times New Roman" pitchFamily="18" charset="0"/>
                <a:cs typeface="Times New Roman" pitchFamily="18" charset="0"/>
              </a:rPr>
              <a:t> Aşağılamak</a:t>
            </a:r>
          </a:p>
          <a:p>
            <a:r>
              <a:rPr lang="tr-TR" sz="2600" dirty="0" smtClean="0">
                <a:latin typeface="Times New Roman" pitchFamily="18" charset="0"/>
                <a:cs typeface="Times New Roman" pitchFamily="18" charset="0"/>
              </a:rPr>
              <a:t> Başka kadınlarla kıyaslamak</a:t>
            </a:r>
          </a:p>
          <a:p>
            <a:r>
              <a:rPr lang="tr-TR" sz="2600" dirty="0" smtClean="0">
                <a:latin typeface="Times New Roman" pitchFamily="18" charset="0"/>
                <a:cs typeface="Times New Roman" pitchFamily="18" charset="0"/>
              </a:rPr>
              <a:t> Korkutmak</a:t>
            </a:r>
          </a:p>
          <a:p>
            <a:r>
              <a:rPr lang="tr-TR" sz="2600" dirty="0" smtClean="0">
                <a:latin typeface="Times New Roman" pitchFamily="18" charset="0"/>
                <a:cs typeface="Times New Roman" pitchFamily="18" charset="0"/>
              </a:rPr>
              <a:t> Kıskanmak</a:t>
            </a:r>
          </a:p>
          <a:p>
            <a:r>
              <a:rPr lang="tr-TR" sz="2600" dirty="0" smtClean="0">
                <a:latin typeface="Times New Roman" pitchFamily="18" charset="0"/>
                <a:cs typeface="Times New Roman" pitchFamily="18" charset="0"/>
              </a:rPr>
              <a:t> Kadının nasıl giyineceğine, nereye gideceğine, kimlerle görüşeceğine karar vermek</a:t>
            </a:r>
          </a:p>
          <a:p>
            <a:r>
              <a:rPr lang="tr-TR" sz="2600" dirty="0" smtClean="0">
                <a:latin typeface="Times New Roman" pitchFamily="18" charset="0"/>
                <a:cs typeface="Times New Roman" pitchFamily="18" charset="0"/>
              </a:rPr>
              <a:t> Kadına veya çocuklara zarar vermekle, öldürmekle tehdit etmek</a:t>
            </a:r>
          </a:p>
          <a:p>
            <a:endParaRPr lang="tr-TR" dirty="0" smtClean="0"/>
          </a:p>
        </p:txBody>
      </p:sp>
    </p:spTree>
    <p:extLst>
      <p:ext uri="{BB962C8B-B14F-4D97-AF65-F5344CB8AC3E}">
        <p14:creationId xmlns:p14="http://schemas.microsoft.com/office/powerpoint/2010/main" val="189393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normAutofit lnSpcReduction="10000"/>
          </a:bodyPr>
          <a:lstStyle/>
          <a:p>
            <a:r>
              <a:rPr lang="tr-TR" dirty="0" smtClean="0">
                <a:latin typeface="Times New Roman" pitchFamily="18" charset="0"/>
                <a:cs typeface="Times New Roman" pitchFamily="18" charset="0"/>
              </a:rPr>
              <a:t>Cinsel Şiddet</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 Kadını istemediği yerde, istemediği zamanda ve istemediği biçimde cinsel ilişkiye zorlamak</a:t>
            </a:r>
          </a:p>
          <a:p>
            <a:r>
              <a:rPr lang="tr-TR" dirty="0" smtClean="0">
                <a:latin typeface="Times New Roman" pitchFamily="18" charset="0"/>
                <a:cs typeface="Times New Roman" pitchFamily="18" charset="0"/>
              </a:rPr>
              <a:t> Çocuk doğurmaya zorlamak</a:t>
            </a:r>
          </a:p>
          <a:p>
            <a:r>
              <a:rPr lang="tr-TR" dirty="0" smtClean="0">
                <a:latin typeface="Times New Roman" pitchFamily="18" charset="0"/>
                <a:cs typeface="Times New Roman" pitchFamily="18" charset="0"/>
              </a:rPr>
              <a:t> Kürtaja zorlamak</a:t>
            </a:r>
          </a:p>
          <a:p>
            <a:r>
              <a:rPr lang="tr-TR" dirty="0" smtClean="0">
                <a:latin typeface="Times New Roman" pitchFamily="18" charset="0"/>
                <a:cs typeface="Times New Roman" pitchFamily="18" charset="0"/>
              </a:rPr>
              <a:t> Fuhşa zorlamak</a:t>
            </a:r>
          </a:p>
          <a:p>
            <a:r>
              <a:rPr lang="tr-TR" dirty="0" smtClean="0">
                <a:latin typeface="Times New Roman" pitchFamily="18" charset="0"/>
                <a:cs typeface="Times New Roman" pitchFamily="18" charset="0"/>
              </a:rPr>
              <a:t> Cinsel organlarına zarar vermek</a:t>
            </a:r>
          </a:p>
          <a:p>
            <a:r>
              <a:rPr lang="tr-TR" dirty="0" smtClean="0">
                <a:latin typeface="Times New Roman" pitchFamily="18" charset="0"/>
                <a:cs typeface="Times New Roman" pitchFamily="18" charset="0"/>
              </a:rPr>
              <a:t> Cinsel özellikleri bakımından başka kadınlarla kıyaslamak</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89831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Ekonomik Şiddet</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 Kadının çalışmasına izin vermemek</a:t>
            </a:r>
          </a:p>
          <a:p>
            <a:r>
              <a:rPr lang="tr-TR" dirty="0" smtClean="0">
                <a:latin typeface="Times New Roman" pitchFamily="18" charset="0"/>
                <a:cs typeface="Times New Roman" pitchFamily="18" charset="0"/>
              </a:rPr>
              <a:t> İstemediği işte zorla çalıştırmak</a:t>
            </a:r>
          </a:p>
          <a:p>
            <a:r>
              <a:rPr lang="tr-TR" dirty="0" smtClean="0">
                <a:latin typeface="Times New Roman" pitchFamily="18" charset="0"/>
                <a:cs typeface="Times New Roman" pitchFamily="18" charset="0"/>
              </a:rPr>
              <a:t> Kadının para harcamasının kısıtlamak</a:t>
            </a:r>
          </a:p>
          <a:p>
            <a:r>
              <a:rPr lang="tr-TR" dirty="0" smtClean="0">
                <a:latin typeface="Times New Roman" pitchFamily="18" charset="0"/>
                <a:cs typeface="Times New Roman" pitchFamily="18" charset="0"/>
              </a:rPr>
              <a:t> Az para vererek çok şey beklemek</a:t>
            </a:r>
          </a:p>
          <a:p>
            <a:r>
              <a:rPr lang="tr-TR" dirty="0" smtClean="0">
                <a:latin typeface="Times New Roman" pitchFamily="18" charset="0"/>
                <a:cs typeface="Times New Roman" pitchFamily="18" charset="0"/>
              </a:rPr>
              <a:t> Aileyi ilgilendiren ekonomik konulardaki kararları kadının fikrini sormadan tek başına almak</a:t>
            </a:r>
          </a:p>
          <a:p>
            <a:r>
              <a:rPr lang="tr-TR" dirty="0" smtClean="0">
                <a:latin typeface="Times New Roman" pitchFamily="18" charset="0"/>
                <a:cs typeface="Times New Roman" pitchFamily="18" charset="0"/>
              </a:rPr>
              <a:t> Kadının parasını, şahsi mallarını elinden almak</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28683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latin typeface="Times New Roman" pitchFamily="18" charset="0"/>
                <a:cs typeface="Times New Roman" pitchFamily="18" charset="0"/>
              </a:rPr>
              <a:t>Fiziksel Şiddet</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İtip kakmak</a:t>
            </a:r>
          </a:p>
          <a:p>
            <a:r>
              <a:rPr lang="tr-TR" dirty="0" smtClean="0">
                <a:latin typeface="Times New Roman" pitchFamily="18" charset="0"/>
                <a:cs typeface="Times New Roman" pitchFamily="18" charset="0"/>
              </a:rPr>
              <a:t>Tokatlamak,</a:t>
            </a:r>
          </a:p>
          <a:p>
            <a:r>
              <a:rPr lang="tr-TR" dirty="0" smtClean="0">
                <a:latin typeface="Times New Roman" pitchFamily="18" charset="0"/>
                <a:cs typeface="Times New Roman" pitchFamily="18" charset="0"/>
              </a:rPr>
              <a:t>Tartaklamak,</a:t>
            </a:r>
          </a:p>
          <a:p>
            <a:r>
              <a:rPr lang="tr-TR" dirty="0" smtClean="0">
                <a:latin typeface="Times New Roman" pitchFamily="18" charset="0"/>
                <a:cs typeface="Times New Roman" pitchFamily="18" charset="0"/>
              </a:rPr>
              <a:t>Tekmelemek,</a:t>
            </a:r>
          </a:p>
          <a:p>
            <a:r>
              <a:rPr lang="tr-TR" dirty="0" smtClean="0">
                <a:latin typeface="Times New Roman" pitchFamily="18" charset="0"/>
                <a:cs typeface="Times New Roman" pitchFamily="18" charset="0"/>
              </a:rPr>
              <a:t>Kesici ve vurucu aletlerle ya da yakıcı maddelerle bedene zarar vermek</a:t>
            </a:r>
          </a:p>
          <a:p>
            <a:r>
              <a:rPr lang="tr-TR" dirty="0" smtClean="0">
                <a:latin typeface="Times New Roman" pitchFamily="18" charset="0"/>
                <a:cs typeface="Times New Roman" pitchFamily="18" charset="0"/>
              </a:rPr>
              <a:t> Sağlıksız koşullarda yaşamaya mecbur bırakmak</a:t>
            </a:r>
          </a:p>
          <a:p>
            <a:r>
              <a:rPr lang="tr-TR" dirty="0" smtClean="0">
                <a:latin typeface="Times New Roman" pitchFamily="18" charset="0"/>
                <a:cs typeface="Times New Roman" pitchFamily="18" charset="0"/>
              </a:rPr>
              <a:t> Sağlık hizmetlerinden yararlanmasına engel olmak suretiyle bedensel zarara uğratmak</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20348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KADINA ŞİDDET</a:t>
            </a:r>
            <a:endParaRPr lang="tr-TR" dirty="0"/>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Yapılan birçok araştırma, aile içinde kadına yönelik şiddetin yaygınlığını net bir şekilde ortaya koyarken, toplumsal düzeyde bu şiddet biçimi diğerleri arasında en “görünmez” ve meşrulaştırılmış olanıdır. Bunun temel sebebi, erkeğin ailede ya da sevgililik ilişkisi içerisinde kadına uyguladığı şiddetin, “özel alan”a yani kamusal alanın dışına ait olduğu ve üçüncü kişilerin, kamu kurumlarının ve yasa koyucuların yetki alanının içine girmediği varsayımıdır.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447940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saldırganlık ve siddet\fft16_mf2070268.Jpeg"/>
          <p:cNvPicPr>
            <a:picLocks noGrp="1" noChangeAspect="1" noChangeArrowheads="1"/>
          </p:cNvPicPr>
          <p:nvPr>
            <p:ph idx="1"/>
          </p:nvPr>
        </p:nvPicPr>
        <p:blipFill>
          <a:blip r:embed="rId2" cstate="print"/>
          <a:srcRect/>
          <a:stretch>
            <a:fillRect/>
          </a:stretch>
        </p:blipFill>
        <p:spPr bwMode="auto">
          <a:xfrm>
            <a:off x="928663" y="1214422"/>
            <a:ext cx="6572296" cy="4308490"/>
          </a:xfrm>
          <a:prstGeom prst="rect">
            <a:avLst/>
          </a:prstGeom>
          <a:noFill/>
        </p:spPr>
      </p:pic>
    </p:spTree>
    <p:extLst>
      <p:ext uri="{BB962C8B-B14F-4D97-AF65-F5344CB8AC3E}">
        <p14:creationId xmlns:p14="http://schemas.microsoft.com/office/powerpoint/2010/main" val="425966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8568952" cy="5688632"/>
          </a:xfrm>
        </p:spPr>
        <p:txBody>
          <a:bodyPr>
            <a:normAutofit/>
          </a:bodyPr>
          <a:lstStyle/>
          <a:p>
            <a:pPr marL="0" indent="0">
              <a:buNone/>
            </a:pPr>
            <a:endParaRPr lang="tr-TR" sz="3600" dirty="0" smtClean="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tr-TR" sz="3600" b="1" dirty="0" smtClean="0">
                <a:solidFill>
                  <a:schemeClr val="bg2">
                    <a:lumMod val="25000"/>
                  </a:schemeClr>
                </a:solidFill>
                <a:latin typeface="Times New Roman" panose="02020603050405020304" pitchFamily="18" charset="0"/>
                <a:cs typeface="Times New Roman" panose="02020603050405020304" pitchFamily="18" charset="0"/>
              </a:rPr>
              <a:t>Saldırganlık Çeşitleri</a:t>
            </a:r>
            <a:endParaRPr lang="tr-TR" sz="3600" b="1" dirty="0">
              <a:solidFill>
                <a:schemeClr val="bg2">
                  <a:lumMod val="25000"/>
                </a:schemeClr>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smtClean="0">
              <a:solidFill>
                <a:srgbClr val="C0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a:solidFill>
                <a:srgbClr val="C0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a:solidFill>
                <a:srgbClr val="C00000"/>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srgbClr val="C00000"/>
                </a:solidFill>
                <a:latin typeface="Times New Roman" panose="02020603050405020304" pitchFamily="18" charset="0"/>
                <a:cs typeface="Times New Roman" panose="02020603050405020304" pitchFamily="18" charset="0"/>
              </a:rPr>
              <a:t>Fiziksel </a:t>
            </a:r>
            <a:r>
              <a:rPr lang="tr-TR" sz="2000" dirty="0">
                <a:solidFill>
                  <a:srgbClr val="C00000"/>
                </a:solidFill>
                <a:latin typeface="Times New Roman" panose="02020603050405020304" pitchFamily="18" charset="0"/>
                <a:cs typeface="Times New Roman" panose="02020603050405020304" pitchFamily="18" charset="0"/>
              </a:rPr>
              <a:t>Saldırganlık: </a:t>
            </a:r>
            <a:r>
              <a:rPr lang="tr-TR" sz="2000" dirty="0">
                <a:solidFill>
                  <a:prstClr val="black"/>
                </a:solidFill>
                <a:latin typeface="Times New Roman" panose="02020603050405020304" pitchFamily="18" charset="0"/>
                <a:cs typeface="Times New Roman" panose="02020603050405020304" pitchFamily="18" charset="0"/>
              </a:rPr>
              <a:t>Fiziksel saldırganlık alt boyutunda yüksek puan fiziksel saldırganlıkta bulunma dürtülerini kontrol edememe, otoriter kişilerle sorun yaşama gibi durumları ifade etmektedir. Bu bireylerde Sadist ya da anti sosyal kişilik özellikleri, alkol ve madde kullanım bozuklukları gözlenebilir. Saldırganca davranışlarını kendi kendilerine kanıtlamak için başkaları tarafından kışkırtıldıklarını öne sürmek eğilimindedirler. </a:t>
            </a:r>
          </a:p>
          <a:p>
            <a:pPr marL="0" indent="0">
              <a:buNone/>
            </a:pPr>
            <a:endParaRPr lang="tr-TR" sz="36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764704"/>
            <a:ext cx="2862064" cy="1991520"/>
          </a:xfrm>
          <a:prstGeom prst="rect">
            <a:avLst/>
          </a:prstGeom>
        </p:spPr>
      </p:pic>
    </p:spTree>
    <p:extLst>
      <p:ext uri="{BB962C8B-B14F-4D97-AF65-F5344CB8AC3E}">
        <p14:creationId xmlns:p14="http://schemas.microsoft.com/office/powerpoint/2010/main" val="101707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saldırganlık ve siddet\080320131328340306663.jpg"/>
          <p:cNvPicPr>
            <a:picLocks noGrp="1" noChangeAspect="1" noChangeArrowheads="1"/>
          </p:cNvPicPr>
          <p:nvPr>
            <p:ph idx="1"/>
          </p:nvPr>
        </p:nvPicPr>
        <p:blipFill>
          <a:blip r:embed="rId2" cstate="print"/>
          <a:srcRect/>
          <a:stretch>
            <a:fillRect/>
          </a:stretch>
        </p:blipFill>
        <p:spPr bwMode="auto">
          <a:xfrm>
            <a:off x="457200" y="1285860"/>
            <a:ext cx="7829576" cy="4851415"/>
          </a:xfrm>
          <a:prstGeom prst="rect">
            <a:avLst/>
          </a:prstGeom>
          <a:noFill/>
        </p:spPr>
      </p:pic>
    </p:spTree>
    <p:extLst>
      <p:ext uri="{BB962C8B-B14F-4D97-AF65-F5344CB8AC3E}">
        <p14:creationId xmlns:p14="http://schemas.microsoft.com/office/powerpoint/2010/main" val="258041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accent3">
                    <a:lumMod val="50000"/>
                  </a:schemeClr>
                </a:solidFill>
                <a:latin typeface="Times New Roman" pitchFamily="18" charset="0"/>
                <a:cs typeface="Times New Roman" pitchFamily="18" charset="0"/>
              </a:rPr>
              <a:t>Çoçuğa</a:t>
            </a:r>
            <a:r>
              <a:rPr lang="tr-TR" dirty="0" smtClean="0">
                <a:solidFill>
                  <a:schemeClr val="accent3">
                    <a:lumMod val="50000"/>
                  </a:schemeClr>
                </a:solidFill>
                <a:latin typeface="Times New Roman" pitchFamily="18" charset="0"/>
                <a:cs typeface="Times New Roman" pitchFamily="18" charset="0"/>
              </a:rPr>
              <a:t> şiddet </a:t>
            </a:r>
            <a:endParaRPr lang="tr-TR" dirty="0">
              <a:solidFill>
                <a:schemeClr val="accent3">
                  <a:lumMod val="50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r>
              <a:rPr lang="tr-TR" dirty="0" smtClean="0">
                <a:latin typeface="Times New Roman" pitchFamily="18" charset="0"/>
                <a:cs typeface="Times New Roman" pitchFamily="18" charset="0"/>
              </a:rPr>
              <a:t>Çocuğun sağlığını, fiziksel ve </a:t>
            </a:r>
            <a:r>
              <a:rPr lang="tr-TR" dirty="0" err="1" smtClean="0">
                <a:latin typeface="Times New Roman" pitchFamily="18" charset="0"/>
                <a:cs typeface="Times New Roman" pitchFamily="18" charset="0"/>
              </a:rPr>
              <a:t>psikososyal</a:t>
            </a:r>
            <a:r>
              <a:rPr lang="tr-TR" dirty="0" smtClean="0">
                <a:latin typeface="Times New Roman" pitchFamily="18" charset="0"/>
                <a:cs typeface="Times New Roman" pitchFamily="18" charset="0"/>
              </a:rPr>
              <a:t> gelişimini olumsuz etkileyen, bir yetişkin, toplum ya da devlet tarafından bilerek ya da bilmeyerek uygulanan tüm davranışlar çocuğa kötü muameledir.</a:t>
            </a:r>
          </a:p>
          <a:p>
            <a:r>
              <a:rPr lang="tr-TR" dirty="0" smtClean="0">
                <a:latin typeface="Times New Roman" pitchFamily="18" charset="0"/>
                <a:cs typeface="Times New Roman" pitchFamily="18" charset="0"/>
              </a:rPr>
              <a:t>Ülkemizde birçok çocuğa ebeveynleri ya da yakın akrabaları tarafından fiziksel şiddet uygulandığı tahmin ediliyor.  Fiziksel şiddetin neden olduğu duygusal travmanın, fiziksel yaralar kadar çabuk iyileşmediği de biliniyor.</a:t>
            </a:r>
          </a:p>
          <a:p>
            <a:r>
              <a:rPr lang="tr-TR" dirty="0" smtClean="0">
                <a:latin typeface="Times New Roman" pitchFamily="18" charset="0"/>
                <a:cs typeface="Times New Roman" pitchFamily="18" charset="0"/>
              </a:rPr>
              <a:t>Ev içindeki şiddete tanık olmak çocukları ve çocukların geleceklerini ciddi bir biçimde etkiler. Saldırganlık ve şiddet gibi davranışlar dışarıdan öğrenilir.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02972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accent3">
                    <a:lumMod val="50000"/>
                  </a:schemeClr>
                </a:solidFill>
              </a:rPr>
              <a:t>Çoçuğa</a:t>
            </a:r>
            <a:r>
              <a:rPr lang="tr-TR" dirty="0" smtClean="0">
                <a:solidFill>
                  <a:schemeClr val="accent3">
                    <a:lumMod val="50000"/>
                  </a:schemeClr>
                </a:solidFill>
              </a:rPr>
              <a:t> şiddet</a:t>
            </a:r>
            <a:endParaRPr lang="tr-TR" dirty="0">
              <a:solidFill>
                <a:schemeClr val="accent3">
                  <a:lumMod val="50000"/>
                </a:schemeClr>
              </a:solidFill>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Çocuk ne yaparsa yapsın, ders vermek ya da disiplin öğretmek için çocuğa şiddet uygulanmamalıdır. Bu durumda çocuğun öğreneceği tek şey şiddet uygulamaktır.</a:t>
            </a:r>
          </a:p>
          <a:p>
            <a:r>
              <a:rPr lang="tr-TR" dirty="0" smtClean="0">
                <a:latin typeface="Times New Roman" pitchFamily="18" charset="0"/>
                <a:cs typeface="Times New Roman" pitchFamily="18" charset="0"/>
              </a:rPr>
              <a:t>Şiddet, çocukların korku ve kaygı yaşamasına, asabi olmasına, uyku bozukluklarına, davranışsal ve gelişimsel gerilemelere, fiziksel şikayetlere, düşük benlik saygısına, kendine ve başkalarına karşı güven eksikliğine, uyum sorunlarına, ders başarısızlıklarına, dikkat eksikliğine, iletişim problemlerine, asosyal kişiliğin gelişmesine ve depresyona neden olur.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232094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saldırganlık ve siddet\cocuk_siddeti_unutmaz_h107933.jpg"/>
          <p:cNvPicPr>
            <a:picLocks noGrp="1" noChangeAspect="1" noChangeArrowheads="1"/>
          </p:cNvPicPr>
          <p:nvPr>
            <p:ph idx="1"/>
          </p:nvPr>
        </p:nvPicPr>
        <p:blipFill>
          <a:blip r:embed="rId2" cstate="print"/>
          <a:srcRect/>
          <a:stretch>
            <a:fillRect/>
          </a:stretch>
        </p:blipFill>
        <p:spPr bwMode="auto">
          <a:xfrm>
            <a:off x="1571604" y="1500174"/>
            <a:ext cx="6096000" cy="4037026"/>
          </a:xfrm>
          <a:prstGeom prst="rect">
            <a:avLst/>
          </a:prstGeom>
          <a:noFill/>
        </p:spPr>
      </p:pic>
    </p:spTree>
    <p:extLst>
      <p:ext uri="{BB962C8B-B14F-4D97-AF65-F5344CB8AC3E}">
        <p14:creationId xmlns:p14="http://schemas.microsoft.com/office/powerpoint/2010/main" val="57011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accent3">
                    <a:lumMod val="50000"/>
                  </a:schemeClr>
                </a:solidFill>
              </a:rPr>
              <a:t>Çoçuğa</a:t>
            </a:r>
            <a:r>
              <a:rPr lang="tr-TR" dirty="0" smtClean="0">
                <a:solidFill>
                  <a:schemeClr val="accent3">
                    <a:lumMod val="50000"/>
                  </a:schemeClr>
                </a:solidFill>
              </a:rPr>
              <a:t> şiddet</a:t>
            </a:r>
            <a:endParaRPr lang="tr-TR" dirty="0"/>
          </a:p>
        </p:txBody>
      </p:sp>
      <p:sp>
        <p:nvSpPr>
          <p:cNvPr id="3" name="2 İçerik Yer Tutucusu"/>
          <p:cNvSpPr>
            <a:spLocks noGrp="1"/>
          </p:cNvSpPr>
          <p:nvPr>
            <p:ph idx="1"/>
          </p:nvPr>
        </p:nvSpPr>
        <p:spPr/>
        <p:txBody>
          <a:bodyPr>
            <a:normAutofit lnSpcReduction="10000"/>
          </a:bodyPr>
          <a:lstStyle/>
          <a:p>
            <a:r>
              <a:rPr lang="tr-TR" dirty="0" smtClean="0">
                <a:latin typeface="Times New Roman" pitchFamily="18" charset="0"/>
                <a:cs typeface="Times New Roman" pitchFamily="18" charset="0"/>
              </a:rPr>
              <a:t>Kendilerine yönelik fiziksel ya da duygusal bir saldırı olmasa bile çocukların şiddetle tanışmaları televizyon yoluyla da olmaktadır. Türk televizyonlarında şiddet ve saldırganlık sıklığı, dünya televizyonları ile aynı düzeydedir</a:t>
            </a:r>
            <a:r>
              <a:rPr lang="tr-TR" dirty="0" smtClean="0"/>
              <a:t>.</a:t>
            </a:r>
          </a:p>
          <a:p>
            <a:r>
              <a:rPr lang="tr-TR" dirty="0" smtClean="0">
                <a:latin typeface="Times New Roman" pitchFamily="18" charset="0"/>
                <a:cs typeface="Times New Roman" pitchFamily="18" charset="0"/>
              </a:rPr>
              <a:t>Televizyonlarda şiddet görsel ve işitsel olarak; silahlı çatışma, trafik kazası, çarpışan taşıtlar, kan, ceset, tabut, yaralı ve acı çeken insan görüntüsü ile taş ve sopayla vurma, patlayan bombalarla sunulmaktadır. Dizilerde bol miktarda aile içi şiddet, kan davası, organize suçlar, savaş gösterilmektedir.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6410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accent3">
                    <a:lumMod val="50000"/>
                  </a:schemeClr>
                </a:solidFill>
              </a:rPr>
              <a:t>Çoçuğa</a:t>
            </a:r>
            <a:r>
              <a:rPr lang="tr-TR" dirty="0" smtClean="0">
                <a:solidFill>
                  <a:schemeClr val="accent3">
                    <a:lumMod val="50000"/>
                  </a:schemeClr>
                </a:solidFill>
              </a:rPr>
              <a:t> şiddet</a:t>
            </a:r>
            <a:endParaRPr lang="tr-TR" dirty="0"/>
          </a:p>
        </p:txBody>
      </p:sp>
      <p:sp>
        <p:nvSpPr>
          <p:cNvPr id="3" name="2 İçerik Yer Tutucusu"/>
          <p:cNvSpPr>
            <a:spLocks noGrp="1"/>
          </p:cNvSpPr>
          <p:nvPr>
            <p:ph idx="1"/>
          </p:nvPr>
        </p:nvSpPr>
        <p:spPr/>
        <p:txBody>
          <a:bodyPr>
            <a:normAutofit lnSpcReduction="10000"/>
          </a:bodyPr>
          <a:lstStyle/>
          <a:p>
            <a:r>
              <a:rPr lang="tr-TR" dirty="0" smtClean="0">
                <a:latin typeface="Times New Roman" pitchFamily="18" charset="0"/>
                <a:cs typeface="Times New Roman" pitchFamily="18" charset="0"/>
              </a:rPr>
              <a:t>UNICEF verilerine göre; dünyada her yıl yaklaşık 1 milyon 800 bin çocuk seks endüstrisine dahil ediliyor, 5 milyon 700 bin çocuk köle olarak satılıyor, 1 milyon 200 bin çocuk da çeşitli nedenlerle kaçırılıyor. </a:t>
            </a:r>
            <a:r>
              <a:rPr lang="tr-TR" dirty="0" err="1" smtClean="0">
                <a:latin typeface="Times New Roman" pitchFamily="18" charset="0"/>
                <a:cs typeface="Times New Roman" pitchFamily="18" charset="0"/>
              </a:rPr>
              <a:t>UNICEF’in</a:t>
            </a:r>
            <a:r>
              <a:rPr lang="tr-TR" dirty="0" smtClean="0">
                <a:latin typeface="Times New Roman" pitchFamily="18" charset="0"/>
                <a:cs typeface="Times New Roman" pitchFamily="18" charset="0"/>
              </a:rPr>
              <a:t> raporundaki diğer çarpıcı rakamlarsa, gelişmekte olan ülkelerde 143 milyon çocuğun anne ya da babasız büyümesi, dünya çapında on milyonlarca çocuğun yaşamlarını sokakta sürdürmesi ve bir milyondan fazla çocuğun gözetim merkezlerinde tutulması. Raporda, tüm çocukların doğum sonrası kayıt altına alınması ve genç kızların erken yaşta evlendirilmelerini önleyecek yeni yasalar çıkartılması isteniyor.</a:t>
            </a:r>
          </a:p>
          <a:p>
            <a:endParaRPr lang="tr-TR" dirty="0"/>
          </a:p>
        </p:txBody>
      </p:sp>
    </p:spTree>
    <p:extLst>
      <p:ext uri="{BB962C8B-B14F-4D97-AF65-F5344CB8AC3E}">
        <p14:creationId xmlns:p14="http://schemas.microsoft.com/office/powerpoint/2010/main" val="167262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accent3">
                    <a:lumMod val="50000"/>
                  </a:schemeClr>
                </a:solidFill>
              </a:rPr>
              <a:t>Çoçuğa</a:t>
            </a:r>
            <a:r>
              <a:rPr lang="tr-TR" dirty="0" smtClean="0">
                <a:solidFill>
                  <a:schemeClr val="accent3">
                    <a:lumMod val="50000"/>
                  </a:schemeClr>
                </a:solidFill>
              </a:rPr>
              <a:t> şiddet</a:t>
            </a:r>
            <a:endParaRPr lang="tr-TR" dirty="0">
              <a:solidFill>
                <a:schemeClr val="accent3">
                  <a:lumMod val="50000"/>
                </a:schemeClr>
              </a:solidFill>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Türkiye İnsan Hakları İhlalleri 2004 Raporu’na göre: Türkiye’de yıl içinde şiddet yüzünden 42 çocuk öldü, 52 çocuk yaralandı. 107 çocuğa ise taciz ve tecavüz edildi.</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 Dicle Üniversitesi’nde yapılan bir araştırmaya göre, Diyarbakır’daki cezaevlerinde bulunan 14-18 yaş arası 45 çocuğun yüzde 78’i madde bağımlısı. Çocukları suça iten etkenlerin başında aile içi ilişkiler geliyor.</a:t>
            </a:r>
          </a:p>
          <a:p>
            <a:pPr>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127733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3">
                    <a:lumMod val="50000"/>
                  </a:schemeClr>
                </a:solidFill>
                <a:latin typeface="Times New Roman" pitchFamily="18" charset="0"/>
                <a:cs typeface="Times New Roman" pitchFamily="18" charset="0"/>
              </a:rPr>
              <a:t>Erkeğe şiddet </a:t>
            </a:r>
            <a:endParaRPr lang="tr-TR" dirty="0">
              <a:solidFill>
                <a:schemeClr val="accent3">
                  <a:lumMod val="50000"/>
                </a:schemeClr>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Kadın zarif ve korunmasız bedeni gereği belki erkekten daha çok şiddete maruz kalıyor. Ama günümüz Türkiye’sinde bir tek kadın mı şiddet görüyor?</a:t>
            </a:r>
          </a:p>
          <a:p>
            <a:r>
              <a:rPr lang="tr-TR" dirty="0" smtClean="0">
                <a:latin typeface="Times New Roman" pitchFamily="18" charset="0"/>
                <a:cs typeface="Times New Roman" pitchFamily="18" charset="0"/>
              </a:rPr>
              <a:t>Günümüz Türkiye’sinde kadına şiddet kadar ilgi görmese dahi kadınların erkeğe karşı şiddeti de kaçınılmaz bir gerçektir. Kadın kadar olmasa da zaman zaman erkeklerin kadınlardan gördüğü şiddet haberleri, erkeklerin kadınlardan şikâyetlerini ve emniyet güçlerine sığınmalarını görüyor ve duyuyoruz. </a:t>
            </a:r>
          </a:p>
          <a:p>
            <a:endParaRPr lang="tr-TR" dirty="0"/>
          </a:p>
        </p:txBody>
      </p:sp>
    </p:spTree>
    <p:extLst>
      <p:ext uri="{BB962C8B-B14F-4D97-AF65-F5344CB8AC3E}">
        <p14:creationId xmlns:p14="http://schemas.microsoft.com/office/powerpoint/2010/main" val="123624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saldırganlık ve siddet\kocasini_benzin_dokup_yakti.jpg"/>
          <p:cNvPicPr>
            <a:picLocks noGrp="1" noChangeAspect="1" noChangeArrowheads="1"/>
          </p:cNvPicPr>
          <p:nvPr>
            <p:ph idx="1"/>
          </p:nvPr>
        </p:nvPicPr>
        <p:blipFill>
          <a:blip r:embed="rId2" cstate="print"/>
          <a:srcRect/>
          <a:stretch>
            <a:fillRect/>
          </a:stretch>
        </p:blipFill>
        <p:spPr bwMode="auto">
          <a:xfrm>
            <a:off x="1071538" y="1785926"/>
            <a:ext cx="6143667" cy="4143404"/>
          </a:xfrm>
          <a:prstGeom prst="rect">
            <a:avLst/>
          </a:prstGeom>
          <a:noFill/>
        </p:spPr>
      </p:pic>
    </p:spTree>
    <p:extLst>
      <p:ext uri="{BB962C8B-B14F-4D97-AF65-F5344CB8AC3E}">
        <p14:creationId xmlns:p14="http://schemas.microsoft.com/office/powerpoint/2010/main" val="29715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“Sen ne biçim erkeksin, hâlâ iş bulamadın mı; milletin kocası neler neler yapıyor; beni kimler istedi de gitmedim kala kala sana kaldım; ailem olmasa açlıktan ölürdük; ben olmasam seni kim alırdı; kapının önüne koyarım; akıllı ol çocuklarımı alıp giderim bir daha göstermem; gerekirse televizyona da çıkar seni dünyaya rezil ederim.” şeklindeki cümlelerle kadınlar erkeklere psikolojik şiddet uyguluyor.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91882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424936" cy="6048672"/>
          </a:xfrm>
        </p:spPr>
        <p:txBody>
          <a:bodyPr>
            <a:normAutofit/>
          </a:bodyPr>
          <a:lstStyle/>
          <a:p>
            <a:pPr marL="0" indent="0" algn="just">
              <a:buNone/>
            </a:pPr>
            <a:endParaRPr lang="tr-TR" sz="20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endParaRPr lang="tr-TR" sz="2000" dirty="0">
              <a:solidFill>
                <a:srgbClr val="C00000"/>
              </a:solidFill>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C00000"/>
                </a:solidFill>
                <a:latin typeface="Times New Roman" panose="02020603050405020304" pitchFamily="18" charset="0"/>
                <a:cs typeface="Times New Roman" panose="02020603050405020304" pitchFamily="18" charset="0"/>
              </a:rPr>
              <a:t>Sözel Saldırganlık: </a:t>
            </a:r>
            <a:r>
              <a:rPr lang="tr-TR" sz="2000" dirty="0" smtClean="0">
                <a:latin typeface="Times New Roman" panose="02020603050405020304" pitchFamily="18" charset="0"/>
                <a:cs typeface="Times New Roman" panose="02020603050405020304" pitchFamily="18" charset="0"/>
              </a:rPr>
              <a:t>Sözel saldırganlık kavgacı ve düşmanca konuşmaları içerir. Bu  bireyde tartışma eğiliminin fazla olduğunu gösterir. Bu bireyler haksız olduklarını düşündükleri durumlarda öfkelenirler, kendilerini yabancılaşmış veya sıkılmış hissedebilirler. Panik bozukluğu, fobiler, ayrılma endişesi gibi bozukluklar ve davranış bozukluğu bulunan gençler ve ergenler de bu durum gözlenir. </a:t>
            </a:r>
            <a:endParaRPr lang="tr-TR" sz="20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endParaRPr lang="tr-TR" sz="20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tr-TR" sz="2000" dirty="0" smtClean="0">
                <a:solidFill>
                  <a:srgbClr val="C00000"/>
                </a:solidFill>
                <a:latin typeface="Times New Roman" panose="02020603050405020304" pitchFamily="18" charset="0"/>
                <a:cs typeface="Times New Roman" panose="02020603050405020304" pitchFamily="18" charset="0"/>
              </a:rPr>
              <a:t>Dolaylı Saldırganlık:</a:t>
            </a:r>
            <a:r>
              <a:rPr lang="tr-TR" sz="2000" dirty="0" smtClean="0">
                <a:latin typeface="Times New Roman" panose="02020603050405020304" pitchFamily="18" charset="0"/>
                <a:cs typeface="Times New Roman" panose="02020603050405020304" pitchFamily="18" charset="0"/>
              </a:rPr>
              <a:t> Dolaylı saldırganlık bireyin doğrudan yüzleşmeden kaçınma durumlarında öfkelenme eğilimlerini ölçer. Bu tür eylemlere yol açan durumlar genelde tatmin edici şekilde çözümlenemez, bu nedenle yüksek puan alan kişiler, yaşamlarının en azından bazı alanlarında yüksek düzeyde hayal kırıklığı yaşayabilir. Anti sosyal kişiler yüksek puan almaktadır. Düşük puan alan kişiler ise genelde yaşamlarındaki çatışmaları çözümlemek için doğrudan yüzleşme yapabilen kişilerdir.</a:t>
            </a: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33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saldırganlık ve siddet\erkege siddet.jpg"/>
          <p:cNvPicPr>
            <a:picLocks noGrp="1" noChangeAspect="1" noChangeArrowheads="1"/>
          </p:cNvPicPr>
          <p:nvPr>
            <p:ph idx="1"/>
          </p:nvPr>
        </p:nvPicPr>
        <p:blipFill>
          <a:blip r:embed="rId2" cstate="print"/>
          <a:srcRect/>
          <a:stretch>
            <a:fillRect/>
          </a:stretch>
        </p:blipFill>
        <p:spPr bwMode="auto">
          <a:xfrm>
            <a:off x="714348" y="928670"/>
            <a:ext cx="7429552" cy="5072098"/>
          </a:xfrm>
          <a:prstGeom prst="rect">
            <a:avLst/>
          </a:prstGeom>
          <a:noFill/>
        </p:spPr>
      </p:pic>
    </p:spTree>
    <p:extLst>
      <p:ext uri="{BB962C8B-B14F-4D97-AF65-F5344CB8AC3E}">
        <p14:creationId xmlns:p14="http://schemas.microsoft.com/office/powerpoint/2010/main" val="281413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saldırganlık ve siddet\bu_kez_erkege_siddet_karim_icip_icip_beni_dovuyor_8577.jpg"/>
          <p:cNvPicPr>
            <a:picLocks noGrp="1" noChangeAspect="1" noChangeArrowheads="1"/>
          </p:cNvPicPr>
          <p:nvPr>
            <p:ph idx="1"/>
          </p:nvPr>
        </p:nvPicPr>
        <p:blipFill>
          <a:blip r:embed="rId2" cstate="print"/>
          <a:srcRect/>
          <a:stretch>
            <a:fillRect/>
          </a:stretch>
        </p:blipFill>
        <p:spPr bwMode="auto">
          <a:xfrm>
            <a:off x="1238250" y="1571612"/>
            <a:ext cx="6191270" cy="4143403"/>
          </a:xfrm>
          <a:prstGeom prst="rect">
            <a:avLst/>
          </a:prstGeom>
          <a:noFill/>
        </p:spPr>
      </p:pic>
    </p:spTree>
    <p:extLst>
      <p:ext uri="{BB962C8B-B14F-4D97-AF65-F5344CB8AC3E}">
        <p14:creationId xmlns:p14="http://schemas.microsoft.com/office/powerpoint/2010/main" val="47069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357166"/>
            <a:ext cx="7929618" cy="5643602"/>
          </a:xfrm>
        </p:spPr>
        <p:txBody>
          <a:bodyPr>
            <a:normAutofit/>
          </a:bodyPr>
          <a:lstStyle/>
          <a:p>
            <a:r>
              <a:rPr lang="tr-TR" sz="7200" dirty="0" smtClean="0">
                <a:solidFill>
                  <a:schemeClr val="tx1"/>
                </a:solidFill>
              </a:rPr>
              <a:t>OKULLARDA ŞİDDET VE ZORBALIK</a:t>
            </a:r>
            <a:endParaRPr lang="tr-TR" sz="7200" dirty="0">
              <a:solidFill>
                <a:schemeClr val="tx1"/>
              </a:solidFill>
            </a:endParaRPr>
          </a:p>
        </p:txBody>
      </p:sp>
    </p:spTree>
    <p:extLst>
      <p:ext uri="{BB962C8B-B14F-4D97-AF65-F5344CB8AC3E}">
        <p14:creationId xmlns:p14="http://schemas.microsoft.com/office/powerpoint/2010/main" val="1430662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pPr>
              <a:buNone/>
            </a:pPr>
            <a:r>
              <a:rPr lang="tr-TR" dirty="0" smtClean="0"/>
              <a:t> 		</a:t>
            </a:r>
            <a:r>
              <a:rPr lang="tr-TR" dirty="0" smtClean="0">
                <a:solidFill>
                  <a:srgbClr val="FF0000"/>
                </a:solidFill>
              </a:rPr>
              <a:t>Zorbalık</a:t>
            </a:r>
            <a:r>
              <a:rPr lang="tr-TR" dirty="0" smtClean="0"/>
              <a:t> </a:t>
            </a:r>
            <a:r>
              <a:rPr lang="tr-TR" b="1" dirty="0" smtClean="0"/>
              <a:t>, süreli veya sistematik olarak, olaylar sırasında kendini savunamayan bir kişiye karşı, bir başka kişi ya da kişilerce fiziksel ya da psikolojik şiddet uygulanmasıdır</a:t>
            </a:r>
          </a:p>
          <a:p>
            <a:pPr>
              <a:buNone/>
            </a:pPr>
            <a:r>
              <a:rPr lang="tr-TR" b="1" dirty="0" smtClean="0"/>
              <a:t>		Zorbalık özellikle okullarda yaygın bir saldırganlık tipidir.</a:t>
            </a:r>
          </a:p>
          <a:p>
            <a:pPr>
              <a:buNone/>
            </a:pPr>
            <a:r>
              <a:rPr lang="tr-TR" b="1" dirty="0" smtClean="0"/>
              <a:t>		</a:t>
            </a:r>
            <a:endParaRPr lang="tr-TR" dirty="0"/>
          </a:p>
        </p:txBody>
      </p:sp>
      <p:pic>
        <p:nvPicPr>
          <p:cNvPr id="1026" name="Picture 2" descr="C:\Users\atılım\Desktop\ödev\15.jpg"/>
          <p:cNvPicPr>
            <a:picLocks noChangeAspect="1" noChangeArrowheads="1"/>
          </p:cNvPicPr>
          <p:nvPr/>
        </p:nvPicPr>
        <p:blipFill>
          <a:blip r:embed="rId2"/>
          <a:srcRect/>
          <a:stretch>
            <a:fillRect/>
          </a:stretch>
        </p:blipFill>
        <p:spPr bwMode="auto">
          <a:xfrm>
            <a:off x="1285852" y="3714752"/>
            <a:ext cx="6500858" cy="2333628"/>
          </a:xfrm>
          <a:prstGeom prst="rect">
            <a:avLst/>
          </a:prstGeom>
          <a:noFill/>
        </p:spPr>
      </p:pic>
    </p:spTree>
    <p:extLst>
      <p:ext uri="{BB962C8B-B14F-4D97-AF65-F5344CB8AC3E}">
        <p14:creationId xmlns:p14="http://schemas.microsoft.com/office/powerpoint/2010/main" val="275456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lstStyle/>
          <a:p>
            <a:pPr>
              <a:buNone/>
            </a:pPr>
            <a:r>
              <a:rPr lang="tr-TR" dirty="0" smtClean="0"/>
              <a:t>		</a:t>
            </a:r>
            <a:r>
              <a:rPr lang="tr-TR" b="1" dirty="0" smtClean="0"/>
              <a:t>Zorbalık; çatışma, şiddet veya münakaşadan farklıdır. Zorbalık kavramı, fiziksel veya psikolojik olarak aynı güçteki iki öğrencinin kavga etmeleri olarak görülmemelidir. Zorbalık kavramı içersinde “güç dengesizliğine” dikkat çekmek gerekir. “Güç dengesizliği”, akranlar arasında fiziksel, psikolojik ve sosyal olarak diğerinden daha güçlü olmayı ifade etmektedir. </a:t>
            </a:r>
            <a:endParaRPr lang="tr-TR" dirty="0"/>
          </a:p>
        </p:txBody>
      </p:sp>
      <p:pic>
        <p:nvPicPr>
          <p:cNvPr id="2050" name="Picture 2" descr="C:\Users\atılım\Desktop\ödev\8.jpg"/>
          <p:cNvPicPr>
            <a:picLocks noChangeAspect="1" noChangeArrowheads="1"/>
          </p:cNvPicPr>
          <p:nvPr/>
        </p:nvPicPr>
        <p:blipFill>
          <a:blip r:embed="rId2"/>
          <a:srcRect/>
          <a:stretch>
            <a:fillRect/>
          </a:stretch>
        </p:blipFill>
        <p:spPr bwMode="auto">
          <a:xfrm>
            <a:off x="6215074" y="4857760"/>
            <a:ext cx="2600321" cy="1714512"/>
          </a:xfrm>
          <a:prstGeom prst="rect">
            <a:avLst/>
          </a:prstGeom>
          <a:noFill/>
        </p:spPr>
      </p:pic>
    </p:spTree>
    <p:extLst>
      <p:ext uri="{BB962C8B-B14F-4D97-AF65-F5344CB8AC3E}">
        <p14:creationId xmlns:p14="http://schemas.microsoft.com/office/powerpoint/2010/main" val="340684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a:bodyPr>
          <a:lstStyle/>
          <a:p>
            <a:pPr>
              <a:buNone/>
            </a:pPr>
            <a:r>
              <a:rPr lang="tr-TR" dirty="0" smtClean="0"/>
              <a:t>		</a:t>
            </a:r>
            <a:r>
              <a:rPr lang="tr-TR" sz="4000" dirty="0" smtClean="0"/>
              <a:t>Ad takma,dalga geçme, sözel olarak tehdit etme, vurma, dışlama, hakaret etme, küçük düşürme, kasıtlı olarak kurbanın eşyalarına zarar verme, korkutarak para ve eşyalarını alma zorbalık davranışlarından bazılarıdır.</a:t>
            </a:r>
            <a:endParaRPr lang="tr-TR" sz="4000" dirty="0"/>
          </a:p>
        </p:txBody>
      </p:sp>
      <p:pic>
        <p:nvPicPr>
          <p:cNvPr id="4" name="Picture 3" descr="C:\Users\atılım\Desktop\ödev\14.jpg"/>
          <p:cNvPicPr>
            <a:picLocks noChangeAspect="1" noChangeArrowheads="1"/>
          </p:cNvPicPr>
          <p:nvPr/>
        </p:nvPicPr>
        <p:blipFill>
          <a:blip r:embed="rId2"/>
          <a:srcRect/>
          <a:stretch>
            <a:fillRect/>
          </a:stretch>
        </p:blipFill>
        <p:spPr bwMode="auto">
          <a:xfrm>
            <a:off x="3357554" y="4643446"/>
            <a:ext cx="4662498" cy="1809776"/>
          </a:xfrm>
          <a:prstGeom prst="rect">
            <a:avLst/>
          </a:prstGeom>
          <a:noFill/>
        </p:spPr>
      </p:pic>
    </p:spTree>
    <p:extLst>
      <p:ext uri="{BB962C8B-B14F-4D97-AF65-F5344CB8AC3E}">
        <p14:creationId xmlns:p14="http://schemas.microsoft.com/office/powerpoint/2010/main" val="4600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buNone/>
            </a:pPr>
            <a:r>
              <a:rPr lang="tr-TR" dirty="0" smtClean="0"/>
              <a:t>		Pişkin(2003) Türkiye’de yaptığı çalışmaya göre ;</a:t>
            </a:r>
          </a:p>
          <a:p>
            <a:pPr algn="just"/>
            <a:r>
              <a:rPr lang="tr-TR" dirty="0" smtClean="0"/>
              <a:t>zorbalığa uğrayan çocukların oranının %35</a:t>
            </a:r>
          </a:p>
          <a:p>
            <a:pPr algn="just"/>
            <a:r>
              <a:rPr lang="tr-TR" dirty="0" smtClean="0"/>
              <a:t> hem zorbalığa uğrayan hem de zorbalık </a:t>
            </a:r>
          </a:p>
          <a:p>
            <a:pPr algn="just">
              <a:buNone/>
            </a:pPr>
            <a:r>
              <a:rPr lang="tr-TR" dirty="0" smtClean="0"/>
              <a:t>edenlerin oranının %30</a:t>
            </a:r>
          </a:p>
          <a:p>
            <a:pPr algn="just"/>
            <a:r>
              <a:rPr lang="tr-TR" dirty="0" smtClean="0"/>
              <a:t>sadece zorbalık edenlerin %6</a:t>
            </a:r>
          </a:p>
          <a:p>
            <a:pPr algn="just">
              <a:buNone/>
            </a:pPr>
            <a:r>
              <a:rPr lang="tr-TR" dirty="0" smtClean="0"/>
              <a:t>	oranında olduğunu belirtmektedir.</a:t>
            </a:r>
          </a:p>
          <a:p>
            <a:pPr algn="just">
              <a:buNone/>
            </a:pPr>
            <a:endParaRPr lang="tr-TR" dirty="0" smtClean="0"/>
          </a:p>
        </p:txBody>
      </p:sp>
      <p:pic>
        <p:nvPicPr>
          <p:cNvPr id="3074" name="Picture 2" descr="C:\Users\atılım\Desktop\ödev\2.jpg"/>
          <p:cNvPicPr>
            <a:picLocks noChangeAspect="1" noChangeArrowheads="1"/>
          </p:cNvPicPr>
          <p:nvPr/>
        </p:nvPicPr>
        <p:blipFill>
          <a:blip r:embed="rId2"/>
          <a:srcRect/>
          <a:stretch>
            <a:fillRect/>
          </a:stretch>
        </p:blipFill>
        <p:spPr bwMode="auto">
          <a:xfrm>
            <a:off x="3214678" y="4572008"/>
            <a:ext cx="4786346" cy="1752600"/>
          </a:xfrm>
          <a:prstGeom prst="rect">
            <a:avLst/>
          </a:prstGeom>
          <a:noFill/>
        </p:spPr>
      </p:pic>
    </p:spTree>
    <p:extLst>
      <p:ext uri="{BB962C8B-B14F-4D97-AF65-F5344CB8AC3E}">
        <p14:creationId xmlns:p14="http://schemas.microsoft.com/office/powerpoint/2010/main" val="195488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8964488" cy="5949280"/>
          </a:xfrm>
        </p:spPr>
        <p:txBody>
          <a:bodyPr>
            <a:normAutofit lnSpcReduction="10000"/>
          </a:bodyPr>
          <a:lstStyle/>
          <a:p>
            <a:pPr>
              <a:buFont typeface="Wingdings" pitchFamily="2" charset="2"/>
              <a:buChar char="ü"/>
            </a:pPr>
            <a:r>
              <a:rPr lang="tr-TR" b="1" dirty="0" smtClean="0"/>
              <a:t>Zorbalığa uğrayan çocukların özellikler;</a:t>
            </a:r>
          </a:p>
          <a:p>
            <a:pPr lvl="2"/>
            <a:r>
              <a:rPr lang="tr-TR" sz="3200" dirty="0" smtClean="0"/>
              <a:t>Zayıf olmaya eğilimlidirler, </a:t>
            </a:r>
          </a:p>
          <a:p>
            <a:pPr lvl="2"/>
            <a:r>
              <a:rPr lang="tr-TR" sz="3200" dirty="0" smtClean="0"/>
              <a:t>Düşük özgüvenli ve düşük popülariteye sahiptirler.</a:t>
            </a:r>
          </a:p>
          <a:p>
            <a:pPr lvl="2"/>
            <a:r>
              <a:rPr lang="tr-TR" sz="3200" dirty="0" smtClean="0"/>
              <a:t>Kaygılıdırlar.</a:t>
            </a:r>
          </a:p>
          <a:p>
            <a:pPr lvl="2"/>
            <a:r>
              <a:rPr lang="tr-TR" sz="3200" dirty="0" smtClean="0"/>
              <a:t>İçedönüktürler.</a:t>
            </a:r>
          </a:p>
          <a:p>
            <a:pPr lvl="2"/>
            <a:r>
              <a:rPr lang="tr-TR" sz="3200" dirty="0" smtClean="0"/>
              <a:t>Sosyal becerileri yetersiz ve sosyal ortamlarda dışlanan kişilerdir.</a:t>
            </a:r>
          </a:p>
          <a:p>
            <a:pPr lvl="2"/>
            <a:r>
              <a:rPr lang="tr-TR" sz="3200" dirty="0" smtClean="0"/>
              <a:t>Yeterince arkadaşı olmayan, anne babalarına bağımlı kişilerdir.</a:t>
            </a:r>
          </a:p>
          <a:p>
            <a:pPr lvl="2"/>
            <a:r>
              <a:rPr lang="tr-TR" sz="3200" dirty="0" smtClean="0"/>
              <a:t>Az sevilen kişilerdir. </a:t>
            </a:r>
          </a:p>
          <a:p>
            <a:pPr>
              <a:buNone/>
            </a:pPr>
            <a:endParaRPr lang="tr-TR" dirty="0"/>
          </a:p>
        </p:txBody>
      </p:sp>
    </p:spTree>
    <p:extLst>
      <p:ext uri="{BB962C8B-B14F-4D97-AF65-F5344CB8AC3E}">
        <p14:creationId xmlns:p14="http://schemas.microsoft.com/office/powerpoint/2010/main" val="197736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92696"/>
            <a:ext cx="8686800" cy="6165304"/>
          </a:xfrm>
        </p:spPr>
        <p:txBody>
          <a:bodyPr>
            <a:noAutofit/>
          </a:bodyPr>
          <a:lstStyle/>
          <a:p>
            <a:pPr lvl="2">
              <a:buFont typeface="Wingdings" pitchFamily="2" charset="2"/>
              <a:buChar char="ü"/>
            </a:pPr>
            <a:r>
              <a:rPr lang="tr-TR" sz="2400" b="1" dirty="0" smtClean="0"/>
              <a:t>Çevresine zorbaca davranışlar gösteren ve göstermeye aday bir çocuk: </a:t>
            </a:r>
          </a:p>
          <a:p>
            <a:pPr lvl="2"/>
            <a:r>
              <a:rPr lang="tr-TR" sz="2400" dirty="0" smtClean="0"/>
              <a:t>Arkadaşları ve çevresi tarafından dışlanma.</a:t>
            </a:r>
          </a:p>
          <a:p>
            <a:pPr lvl="2"/>
            <a:r>
              <a:rPr lang="tr-TR" sz="2400" dirty="0" smtClean="0"/>
              <a:t>Fiziksel, cinsel veya duygusal istismara uğramış olma.</a:t>
            </a:r>
          </a:p>
          <a:p>
            <a:pPr lvl="2"/>
            <a:r>
              <a:rPr lang="tr-TR" sz="2400" dirty="0" smtClean="0"/>
              <a:t>Hayvanlara kötü davranma.</a:t>
            </a:r>
          </a:p>
          <a:p>
            <a:pPr lvl="2"/>
            <a:r>
              <a:rPr lang="tr-TR" sz="2400" dirty="0" smtClean="0"/>
              <a:t>Kasten kendi kendini yaralama.</a:t>
            </a:r>
          </a:p>
          <a:p>
            <a:pPr lvl="2"/>
            <a:r>
              <a:rPr lang="tr-TR" sz="2400" dirty="0" smtClean="0"/>
              <a:t>Çete üyesi olmak veya onlarla aynı mekanı paylaşmak.</a:t>
            </a:r>
          </a:p>
          <a:p>
            <a:pPr lvl="2"/>
            <a:r>
              <a:rPr lang="tr-TR" sz="2400" dirty="0" smtClean="0"/>
              <a:t>Madde kullanımı.</a:t>
            </a:r>
          </a:p>
          <a:p>
            <a:pPr lvl="2"/>
            <a:r>
              <a:rPr lang="tr-TR" sz="2400" dirty="0" smtClean="0"/>
              <a:t>Duygularını kontrol edememe.</a:t>
            </a:r>
          </a:p>
          <a:p>
            <a:pPr lvl="2"/>
            <a:r>
              <a:rPr lang="tr-TR" sz="2400" dirty="0" smtClean="0"/>
              <a:t>Şiddet içerikli film, oyun …vb. şeylere ilgi duyma.</a:t>
            </a:r>
          </a:p>
          <a:p>
            <a:pPr lvl="2"/>
            <a:r>
              <a:rPr lang="tr-TR" sz="2400" dirty="0" smtClean="0"/>
              <a:t>Resimlerinde sık sık sertlikle ilgili materyaller çizme.</a:t>
            </a:r>
          </a:p>
          <a:p>
            <a:pPr lvl="2"/>
            <a:r>
              <a:rPr lang="tr-TR" sz="2400" dirty="0" smtClean="0"/>
              <a:t>Disiplin problemi yaşama.</a:t>
            </a:r>
          </a:p>
          <a:p>
            <a:pPr lvl="2"/>
            <a:r>
              <a:rPr lang="tr-TR" sz="2400" dirty="0" smtClean="0"/>
              <a:t>Sosyal ilişki kurmada zorlanma. Kendini soyutlama.</a:t>
            </a:r>
          </a:p>
          <a:p>
            <a:pPr lvl="2"/>
            <a:r>
              <a:rPr lang="tr-TR" sz="2400" dirty="0" smtClean="0"/>
              <a:t>Çok yakın arkadaşlarının olmaması</a:t>
            </a:r>
          </a:p>
        </p:txBody>
      </p:sp>
    </p:spTree>
    <p:extLst>
      <p:ext uri="{BB962C8B-B14F-4D97-AF65-F5344CB8AC3E}">
        <p14:creationId xmlns:p14="http://schemas.microsoft.com/office/powerpoint/2010/main" val="749836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976664"/>
          </a:xfrm>
        </p:spPr>
        <p:txBody>
          <a:bodyPr>
            <a:normAutofit fontScale="92500" lnSpcReduction="20000"/>
          </a:bodyPr>
          <a:lstStyle/>
          <a:p>
            <a:pPr lvl="2">
              <a:buNone/>
            </a:pPr>
            <a:endParaRPr lang="tr-TR" sz="1400" dirty="0" smtClean="0"/>
          </a:p>
          <a:p>
            <a:pPr lvl="2"/>
            <a:r>
              <a:rPr lang="tr-TR" sz="2600" dirty="0" smtClean="0"/>
              <a:t>Aile ile sorunlar yaşama.</a:t>
            </a:r>
          </a:p>
          <a:p>
            <a:pPr lvl="2"/>
            <a:r>
              <a:rPr lang="tr-TR" sz="2600" dirty="0" smtClean="0"/>
              <a:t>Zarar verdikleri kişilerin acı çekmelerinden rahatsız olmama aksine farklı bir zevk alma.</a:t>
            </a:r>
          </a:p>
          <a:p>
            <a:pPr lvl="2"/>
            <a:r>
              <a:rPr lang="tr-TR" sz="2600" dirty="0" smtClean="0"/>
              <a:t>Okul kurallarını ihlal etme.</a:t>
            </a:r>
          </a:p>
          <a:p>
            <a:pPr lvl="2"/>
            <a:r>
              <a:rPr lang="tr-TR" sz="2600" dirty="0" smtClean="0"/>
              <a:t>Kendileriyle ilgili olumlu düşünce eksikliği, düşük özsaygı.</a:t>
            </a:r>
          </a:p>
          <a:p>
            <a:pPr lvl="2"/>
            <a:r>
              <a:rPr lang="tr-TR" sz="2600" dirty="0" smtClean="0"/>
              <a:t>Kendilerini güçlü hissetme.</a:t>
            </a:r>
          </a:p>
          <a:p>
            <a:pPr lvl="2"/>
            <a:r>
              <a:rPr lang="tr-TR" sz="2600" dirty="0" smtClean="0"/>
              <a:t>Yenilgiye tahammül edememe.</a:t>
            </a:r>
          </a:p>
          <a:p>
            <a:pPr lvl="2"/>
            <a:r>
              <a:rPr lang="tr-TR" sz="2600" dirty="0" smtClean="0"/>
              <a:t>Etrafındakileri ve olayları kontrol etme ihtiyacı hissetme.</a:t>
            </a:r>
          </a:p>
          <a:p>
            <a:pPr lvl="2"/>
            <a:r>
              <a:rPr lang="tr-TR" sz="2600" dirty="0" smtClean="0"/>
              <a:t>Yaptıkları davranışların nedenlerini başkalarına atfetme.</a:t>
            </a:r>
          </a:p>
          <a:p>
            <a:pPr lvl="2"/>
            <a:r>
              <a:rPr lang="tr-TR" sz="2600" dirty="0" smtClean="0"/>
              <a:t>Kamu mallarına zarar verme.</a:t>
            </a:r>
          </a:p>
          <a:p>
            <a:pPr lvl="2"/>
            <a:r>
              <a:rPr lang="tr-TR" sz="2600" dirty="0" smtClean="0"/>
              <a:t>Öfkesini kontrol edememe.</a:t>
            </a:r>
          </a:p>
          <a:p>
            <a:pPr lvl="2"/>
            <a:r>
              <a:rPr lang="tr-TR" sz="2600" dirty="0" smtClean="0"/>
              <a:t>İntihar eğilimi.</a:t>
            </a:r>
          </a:p>
          <a:p>
            <a:pPr lvl="2"/>
            <a:r>
              <a:rPr lang="tr-TR" sz="2600" dirty="0" smtClean="0"/>
              <a:t>Çevresindekileri tehdit etme. ( sözlü, fiziksel…)</a:t>
            </a:r>
          </a:p>
          <a:p>
            <a:pPr>
              <a:buNone/>
            </a:pPr>
            <a:endParaRPr lang="tr-TR" sz="2600" dirty="0" smtClean="0"/>
          </a:p>
          <a:p>
            <a:pPr>
              <a:buNone/>
            </a:pPr>
            <a:endParaRPr lang="tr-TR" sz="2600" dirty="0"/>
          </a:p>
        </p:txBody>
      </p:sp>
    </p:spTree>
    <p:extLst>
      <p:ext uri="{BB962C8B-B14F-4D97-AF65-F5344CB8AC3E}">
        <p14:creationId xmlns:p14="http://schemas.microsoft.com/office/powerpoint/2010/main" val="96734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92696"/>
            <a:ext cx="8640960" cy="6165304"/>
          </a:xfrm>
        </p:spPr>
        <p:txBody>
          <a:bodyPr>
            <a:normAutofit/>
          </a:bodyPr>
          <a:lstStyle/>
          <a:p>
            <a:pPr marL="0" indent="0">
              <a:buNone/>
            </a:pPr>
            <a:endParaRPr lang="tr-TR" sz="3600" dirty="0" smtClean="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tr-TR" sz="3600" b="1" dirty="0" smtClean="0">
                <a:solidFill>
                  <a:schemeClr val="bg2">
                    <a:lumMod val="25000"/>
                  </a:schemeClr>
                </a:solidFill>
                <a:latin typeface="Times New Roman" panose="02020603050405020304" pitchFamily="18" charset="0"/>
                <a:cs typeface="Times New Roman" panose="02020603050405020304" pitchFamily="18" charset="0"/>
              </a:rPr>
              <a:t>Şiddet Çeşitleri</a:t>
            </a:r>
          </a:p>
          <a:p>
            <a:pPr marL="0" indent="0">
              <a:buNone/>
            </a:pPr>
            <a:endParaRPr lang="tr-TR" sz="2000" dirty="0">
              <a:solidFill>
                <a:srgbClr val="C00000"/>
              </a:solidFill>
              <a:latin typeface="Times New Roman" panose="02020603050405020304" pitchFamily="18" charset="0"/>
              <a:cs typeface="Times New Roman" panose="02020603050405020304" pitchFamily="18" charset="0"/>
            </a:endParaRPr>
          </a:p>
          <a:p>
            <a:pPr marL="0" indent="0">
              <a:buNone/>
            </a:pPr>
            <a:r>
              <a:rPr lang="tr-TR" sz="2000" dirty="0" smtClean="0">
                <a:solidFill>
                  <a:srgbClr val="C00000"/>
                </a:solidFill>
                <a:latin typeface="Times New Roman" panose="02020603050405020304" pitchFamily="18" charset="0"/>
                <a:cs typeface="Times New Roman" panose="02020603050405020304" pitchFamily="18" charset="0"/>
              </a:rPr>
              <a:t>Fiziksel şiddet: </a:t>
            </a:r>
            <a:r>
              <a:rPr lang="tr-TR" sz="2000" dirty="0" smtClean="0">
                <a:latin typeface="Times New Roman" panose="02020603050405020304" pitchFamily="18" charset="0"/>
                <a:cs typeface="Times New Roman" panose="02020603050405020304" pitchFamily="18" charset="0"/>
              </a:rPr>
              <a:t>Tokat atarak, çimdikleyerek, elle, kemerle, sopayla dövmenin sonunda bedenin cezaya uğraması anlamına gelir. Bilerek verilen bir ceza olduğu gibi, bir yetişkin ya da yaşça büyük olan bir çocuk tarafından düşünmeden aniden verilen bir tepki de olabilir.</a:t>
            </a:r>
          </a:p>
          <a:p>
            <a:pPr marL="0" indent="0">
              <a:buNone/>
            </a:pPr>
            <a:r>
              <a:rPr lang="tr-TR" sz="2000" dirty="0" smtClean="0">
                <a:solidFill>
                  <a:srgbClr val="C00000"/>
                </a:solidFill>
                <a:latin typeface="Times New Roman" panose="02020603050405020304" pitchFamily="18" charset="0"/>
                <a:cs typeface="Times New Roman" panose="02020603050405020304" pitchFamily="18" charset="0"/>
              </a:rPr>
              <a:t>Duygusal şiddet: </a:t>
            </a:r>
            <a:r>
              <a:rPr lang="tr-TR" sz="2000" dirty="0" smtClean="0">
                <a:latin typeface="Times New Roman" panose="02020603050405020304" pitchFamily="18" charset="0"/>
                <a:cs typeface="Times New Roman" panose="02020603050405020304" pitchFamily="18" charset="0"/>
              </a:rPr>
              <a:t>Reddetme, aşağılama, yoksun bırakma, yıldırma, umursamama, davranış bozuklukları sergilemesine göz yumma.</a:t>
            </a:r>
          </a:p>
          <a:p>
            <a:pPr marL="0" indent="0">
              <a:buNone/>
            </a:pPr>
            <a:r>
              <a:rPr lang="tr-TR" sz="2000" dirty="0" smtClean="0">
                <a:solidFill>
                  <a:srgbClr val="C00000"/>
                </a:solidFill>
                <a:latin typeface="Times New Roman" panose="02020603050405020304" pitchFamily="18" charset="0"/>
                <a:cs typeface="Times New Roman" panose="02020603050405020304" pitchFamily="18" charset="0"/>
              </a:rPr>
              <a:t>Sözel Şiddet: </a:t>
            </a:r>
            <a:r>
              <a:rPr lang="tr-TR" sz="2000" dirty="0" smtClean="0">
                <a:latin typeface="Times New Roman" panose="02020603050405020304" pitchFamily="18" charset="0"/>
                <a:cs typeface="Times New Roman" panose="02020603050405020304" pitchFamily="18" charset="0"/>
              </a:rPr>
              <a:t>Laf atma, aşağılama, söylenti yayma, saldırgan ifadeler kullanma, tehdit etme, ad takma, eşya ve giysilerle alay etme,</a:t>
            </a:r>
          </a:p>
          <a:p>
            <a:pPr marL="0" indent="0">
              <a:buNone/>
            </a:pPr>
            <a:r>
              <a:rPr lang="tr-TR" sz="2000" dirty="0" smtClean="0">
                <a:solidFill>
                  <a:srgbClr val="C00000"/>
                </a:solidFill>
                <a:latin typeface="Times New Roman" panose="02020603050405020304" pitchFamily="18" charset="0"/>
                <a:cs typeface="Times New Roman" panose="02020603050405020304" pitchFamily="18" charset="0"/>
              </a:rPr>
              <a:t>Cinsel Şiddet:</a:t>
            </a:r>
            <a:r>
              <a:rPr lang="tr-TR" sz="2000" dirty="0" smtClean="0">
                <a:latin typeface="Times New Roman" panose="02020603050405020304" pitchFamily="18" charset="0"/>
                <a:cs typeface="Times New Roman" panose="02020603050405020304" pitchFamily="18" charset="0"/>
              </a:rPr>
              <a:t> Çocuğun, bir erişkininin cinsel gereksinim ya da isteklerinin doyumu için cinsel nesne olarak kullanılması ya da kullanılmasına göz yumulmasıdır.</a:t>
            </a:r>
          </a:p>
          <a:p>
            <a:pPr marL="0" indent="0">
              <a:buNone/>
            </a:pPr>
            <a:r>
              <a:rPr lang="tr-TR" sz="2000" dirty="0" smtClean="0">
                <a:solidFill>
                  <a:srgbClr val="C00000"/>
                </a:solidFill>
                <a:latin typeface="Times New Roman" panose="02020603050405020304" pitchFamily="18" charset="0"/>
                <a:cs typeface="Times New Roman" panose="02020603050405020304" pitchFamily="18" charset="0"/>
              </a:rPr>
              <a:t>Ekonomik Şiddet:</a:t>
            </a:r>
            <a:r>
              <a:rPr lang="tr-TR" sz="2000" dirty="0" smtClean="0">
                <a:latin typeface="Times New Roman" panose="02020603050405020304" pitchFamily="18" charset="0"/>
                <a:cs typeface="Times New Roman" panose="02020603050405020304" pitchFamily="18" charset="0"/>
              </a:rPr>
              <a:t> Evsizlik İşsizlik Ekonomik yönden mahrum bırakma</a:t>
            </a:r>
            <a:endParaRPr lang="tr-TR" sz="2000" dirty="0">
              <a:latin typeface="Times New Roman" panose="02020603050405020304" pitchFamily="18" charset="0"/>
              <a:cs typeface="Times New Roman" panose="02020603050405020304" pitchFamily="18" charset="0"/>
            </a:endParaRPr>
          </a:p>
        </p:txBody>
      </p:sp>
      <p:pic>
        <p:nvPicPr>
          <p:cNvPr id="1026" name="Picture 2" descr="C:\Users\tümer\AppData\Local\Microsoft\Windows\Temporary Internet Files\Content.IE5\B0CKAWS1\MC9004258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764704"/>
            <a:ext cx="2153791" cy="154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0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836712"/>
            <a:ext cx="8507288" cy="6021288"/>
          </a:xfrm>
        </p:spPr>
        <p:txBody>
          <a:bodyPr>
            <a:normAutofit/>
          </a:bodyPr>
          <a:lstStyle/>
          <a:p>
            <a:pPr>
              <a:buFont typeface="Wingdings" pitchFamily="2" charset="2"/>
              <a:buChar char="ü"/>
            </a:pPr>
            <a:r>
              <a:rPr lang="tr-TR" b="1" dirty="0" smtClean="0"/>
              <a:t>Hem zorba hem kurban olan çocukların özellikleri</a:t>
            </a:r>
          </a:p>
          <a:p>
            <a:pPr>
              <a:buNone/>
            </a:pPr>
            <a:r>
              <a:rPr lang="tr-TR" dirty="0" smtClean="0"/>
              <a:t>    Bu bireyler hem zorbaca davranışı uygularlar, hem de bu davranışa maruz kalırlar. Bu gruptaki bireyler, aktif, güçlü, kolayca provoke olan ve sıklıkla başkaları tarafından rahatsız edildiğinden şikâyet eden kişilerdir. Hem güçlü ve atılgandırlar, hem de akranları tarafından en az tercih edilen çocuklardır. Kaygı ve saldırgan tepki örüntülerinin birleşimini gösteren küçük bir gruptur. Çoğunlukla yoğunlaşma problemleri yaşarlar ve çevrelerinde bir rahatsızlık ya da gerilim yaratacak davranışlar sergilerler. </a:t>
            </a:r>
            <a:endParaRPr lang="tr-TR" dirty="0"/>
          </a:p>
        </p:txBody>
      </p:sp>
    </p:spTree>
    <p:extLst>
      <p:ext uri="{BB962C8B-B14F-4D97-AF65-F5344CB8AC3E}">
        <p14:creationId xmlns:p14="http://schemas.microsoft.com/office/powerpoint/2010/main" val="235941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92696"/>
            <a:ext cx="8964488" cy="6165304"/>
          </a:xfrm>
        </p:spPr>
        <p:txBody>
          <a:bodyPr>
            <a:normAutofit/>
          </a:bodyPr>
          <a:lstStyle/>
          <a:p>
            <a:pPr algn="ctr">
              <a:buNone/>
            </a:pPr>
            <a:r>
              <a:rPr lang="tr-TR" b="1" dirty="0" smtClean="0"/>
              <a:t>ZORBALIK ÇEŞİTLERİ</a:t>
            </a:r>
          </a:p>
          <a:p>
            <a:pPr>
              <a:buNone/>
            </a:pPr>
            <a:r>
              <a:rPr lang="tr-TR" b="1" dirty="0" smtClean="0"/>
              <a:t>1- Sözlü: </a:t>
            </a:r>
            <a:r>
              <a:rPr lang="tr-TR" dirty="0" smtClean="0"/>
              <a:t>İsim takmak, alay etmek, onurunu zedelemek, küçük düşürmek, iğnelemek, hakaret etmek, tehdit etmek.</a:t>
            </a:r>
          </a:p>
          <a:p>
            <a:pPr>
              <a:buNone/>
            </a:pPr>
            <a:r>
              <a:rPr lang="tr-TR" b="1" dirty="0" smtClean="0"/>
              <a:t>2-Fiziksel:</a:t>
            </a:r>
            <a:r>
              <a:rPr lang="tr-TR" dirty="0" smtClean="0"/>
              <a:t> Vurmak, yumruklamak, tekmelemek, tırmalamak, çelmelemek, tükürmek</a:t>
            </a:r>
          </a:p>
          <a:p>
            <a:pPr>
              <a:buNone/>
            </a:pPr>
            <a:r>
              <a:rPr lang="tr-TR" b="1" dirty="0" smtClean="0"/>
              <a:t>3-Toplumsal:</a:t>
            </a:r>
            <a:r>
              <a:rPr lang="tr-TR" dirty="0" smtClean="0"/>
              <a:t> Görmezden gelmek, dışlamak, yok saymak, yabancılaştırmak, uygusuz hareketler yapmak.</a:t>
            </a:r>
          </a:p>
          <a:p>
            <a:pPr>
              <a:buNone/>
            </a:pPr>
            <a:r>
              <a:rPr lang="tr-TR" b="1" dirty="0" smtClean="0"/>
              <a:t>4-Psikolojik:</a:t>
            </a:r>
            <a:r>
              <a:rPr lang="tr-TR" dirty="0" smtClean="0"/>
              <a:t> Söylentiler yaymak, düşmanca bakışlar, sahip olunan şeylerin saklanması veya bunlara hasar verilmesi, kötü niyetli elektronik posta veya </a:t>
            </a:r>
            <a:r>
              <a:rPr lang="tr-TR" dirty="0" err="1" smtClean="0"/>
              <a:t>sms</a:t>
            </a:r>
            <a:r>
              <a:rPr lang="tr-TR" dirty="0" smtClean="0"/>
              <a:t> mesajları, kameralı telefonların uygunsuz kullanımı.</a:t>
            </a:r>
            <a:endParaRPr lang="tr-TR" b="1" dirty="0"/>
          </a:p>
        </p:txBody>
      </p:sp>
    </p:spTree>
    <p:extLst>
      <p:ext uri="{BB962C8B-B14F-4D97-AF65-F5344CB8AC3E}">
        <p14:creationId xmlns:p14="http://schemas.microsoft.com/office/powerpoint/2010/main" val="1136778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pPr>
              <a:buNone/>
            </a:pPr>
            <a:r>
              <a:rPr lang="tr-TR" dirty="0" smtClean="0"/>
              <a:t>		</a:t>
            </a:r>
          </a:p>
          <a:p>
            <a:pPr>
              <a:buNone/>
            </a:pPr>
            <a:endParaRPr lang="tr-TR" sz="4000" dirty="0" smtClean="0"/>
          </a:p>
          <a:p>
            <a:pPr>
              <a:buNone/>
            </a:pPr>
            <a:r>
              <a:rPr lang="tr-TR" sz="4000" dirty="0" smtClean="0"/>
              <a:t>		Zorbalığın </a:t>
            </a:r>
            <a:r>
              <a:rPr lang="tr-TR" sz="4000" dirty="0" smtClean="0">
                <a:solidFill>
                  <a:schemeClr val="tx2"/>
                </a:solidFill>
              </a:rPr>
              <a:t>%34’i fiziksel</a:t>
            </a:r>
            <a:r>
              <a:rPr lang="tr-TR" sz="4000" dirty="0" smtClean="0"/>
              <a:t>, </a:t>
            </a:r>
            <a:r>
              <a:rPr lang="tr-TR" sz="4000" dirty="0" smtClean="0">
                <a:solidFill>
                  <a:schemeClr val="accent2"/>
                </a:solidFill>
              </a:rPr>
              <a:t>%29’u sözel</a:t>
            </a:r>
            <a:r>
              <a:rPr lang="tr-TR" sz="4000" dirty="0" smtClean="0"/>
              <a:t>, </a:t>
            </a:r>
            <a:r>
              <a:rPr lang="tr-TR" sz="4000" dirty="0" smtClean="0">
                <a:solidFill>
                  <a:schemeClr val="accent4"/>
                </a:solidFill>
              </a:rPr>
              <a:t>%21’i dolaylı</a:t>
            </a:r>
            <a:r>
              <a:rPr lang="tr-TR" sz="4000" dirty="0" smtClean="0"/>
              <a:t>(soyutlama), </a:t>
            </a:r>
            <a:r>
              <a:rPr lang="tr-TR" sz="4000" dirty="0" smtClean="0">
                <a:solidFill>
                  <a:schemeClr val="accent3">
                    <a:lumMod val="50000"/>
                  </a:schemeClr>
                </a:solidFill>
              </a:rPr>
              <a:t>%11’i eşyalara zarar verme </a:t>
            </a:r>
            <a:r>
              <a:rPr lang="tr-TR" sz="4000" dirty="0" smtClean="0"/>
              <a:t>biçiminde gerçekleşir.</a:t>
            </a:r>
            <a:endParaRPr lang="tr-TR" sz="4000" dirty="0"/>
          </a:p>
        </p:txBody>
      </p:sp>
      <p:pic>
        <p:nvPicPr>
          <p:cNvPr id="4098" name="Picture 2" descr="C:\Users\atılım\Desktop\ödev\7.jpg"/>
          <p:cNvPicPr>
            <a:picLocks noChangeAspect="1" noChangeArrowheads="1"/>
          </p:cNvPicPr>
          <p:nvPr/>
        </p:nvPicPr>
        <p:blipFill>
          <a:blip r:embed="rId2"/>
          <a:srcRect/>
          <a:stretch>
            <a:fillRect/>
          </a:stretch>
        </p:blipFill>
        <p:spPr bwMode="auto">
          <a:xfrm>
            <a:off x="1" y="0"/>
            <a:ext cx="5220071" cy="1857354"/>
          </a:xfrm>
          <a:prstGeom prst="rect">
            <a:avLst/>
          </a:prstGeom>
          <a:noFill/>
        </p:spPr>
      </p:pic>
      <p:pic>
        <p:nvPicPr>
          <p:cNvPr id="4099" name="Picture 3" descr="C:\Users\atılım\Desktop\ödev\19.jpg"/>
          <p:cNvPicPr>
            <a:picLocks noChangeAspect="1" noChangeArrowheads="1"/>
          </p:cNvPicPr>
          <p:nvPr/>
        </p:nvPicPr>
        <p:blipFill>
          <a:blip r:embed="rId3"/>
          <a:srcRect/>
          <a:stretch>
            <a:fillRect/>
          </a:stretch>
        </p:blipFill>
        <p:spPr bwMode="auto">
          <a:xfrm>
            <a:off x="4053961" y="4531378"/>
            <a:ext cx="5086344" cy="2357454"/>
          </a:xfrm>
          <a:prstGeom prst="rect">
            <a:avLst/>
          </a:prstGeom>
          <a:noFill/>
        </p:spPr>
      </p:pic>
    </p:spTree>
    <p:extLst>
      <p:ext uri="{BB962C8B-B14F-4D97-AF65-F5344CB8AC3E}">
        <p14:creationId xmlns:p14="http://schemas.microsoft.com/office/powerpoint/2010/main" val="3740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pPr marL="342900" lvl="3" indent="-342900">
              <a:buNone/>
            </a:pPr>
            <a:r>
              <a:rPr lang="tr-TR" dirty="0" smtClean="0"/>
              <a:t>		</a:t>
            </a:r>
            <a:r>
              <a:rPr lang="tr-TR" sz="3600" b="1" dirty="0" smtClean="0"/>
              <a:t> Zorbalıkla cinsiyet arasındaki ilişkiye bakıldığında genel eğilim erkeklerin kızlardan daha çok zorbaca davranışlara başvurduklarını ve kızların erkeklere göre daha fazla zorbalığa maruz kaldığı yönündedir.</a:t>
            </a:r>
            <a:endParaRPr lang="tr-TR" sz="3600" dirty="0" smtClean="0"/>
          </a:p>
          <a:p>
            <a:pPr>
              <a:buNone/>
            </a:pPr>
            <a:endParaRPr lang="tr-TR" dirty="0"/>
          </a:p>
        </p:txBody>
      </p:sp>
      <p:pic>
        <p:nvPicPr>
          <p:cNvPr id="5122" name="Picture 2" descr="C:\Users\atılım\Desktop\ödev\11.jpg"/>
          <p:cNvPicPr>
            <a:picLocks noChangeAspect="1" noChangeArrowheads="1"/>
          </p:cNvPicPr>
          <p:nvPr/>
        </p:nvPicPr>
        <p:blipFill>
          <a:blip r:embed="rId2"/>
          <a:srcRect/>
          <a:stretch>
            <a:fillRect/>
          </a:stretch>
        </p:blipFill>
        <p:spPr bwMode="auto">
          <a:xfrm>
            <a:off x="5004048" y="4581128"/>
            <a:ext cx="3354166" cy="1772916"/>
          </a:xfrm>
          <a:prstGeom prst="rect">
            <a:avLst/>
          </a:prstGeom>
          <a:noFill/>
        </p:spPr>
      </p:pic>
    </p:spTree>
    <p:extLst>
      <p:ext uri="{BB962C8B-B14F-4D97-AF65-F5344CB8AC3E}">
        <p14:creationId xmlns:p14="http://schemas.microsoft.com/office/powerpoint/2010/main" val="3758122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marL="342900" lvl="3" indent="-342900">
              <a:buNone/>
            </a:pPr>
            <a:r>
              <a:rPr lang="tr-TR" dirty="0" smtClean="0"/>
              <a:t>	</a:t>
            </a:r>
            <a:r>
              <a:rPr lang="tr-TR" sz="3600" b="1" dirty="0" smtClean="0"/>
              <a:t> 	Zorbalık biçimleri açısından cinsiyet farkları dikkate alındığında kızlar arasında sözel zorbalık daha çok kullanılırken erkekler arasında fiziksel zorbalık daha fazla tercih edilmektedir. Genelde erkekler fiziksel güçlerini kullanır, kızlar ise birisini gruptan dışlamak veya onunla ilgili incitici söylentiler yaymak şeklinde zorbalık yaparlar.</a:t>
            </a:r>
            <a:endParaRPr lang="tr-TR" sz="3600" dirty="0" smtClean="0"/>
          </a:p>
          <a:p>
            <a:pPr>
              <a:buNone/>
            </a:pPr>
            <a:endParaRPr lang="tr-TR" dirty="0"/>
          </a:p>
        </p:txBody>
      </p:sp>
    </p:spTree>
    <p:extLst>
      <p:ext uri="{BB962C8B-B14F-4D97-AF65-F5344CB8AC3E}">
        <p14:creationId xmlns:p14="http://schemas.microsoft.com/office/powerpoint/2010/main" val="172504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tılım\Desktop\ödev\9.jpg"/>
          <p:cNvPicPr>
            <a:picLocks noGrp="1" noChangeAspect="1" noChangeArrowheads="1"/>
          </p:cNvPicPr>
          <p:nvPr>
            <p:ph idx="1"/>
          </p:nvPr>
        </p:nvPicPr>
        <p:blipFill>
          <a:blip r:embed="rId2"/>
          <a:srcRect/>
          <a:stretch>
            <a:fillRect/>
          </a:stretch>
        </p:blipFill>
        <p:spPr bwMode="auto">
          <a:xfrm>
            <a:off x="642910" y="571480"/>
            <a:ext cx="7500990" cy="5429288"/>
          </a:xfrm>
          <a:prstGeom prst="rect">
            <a:avLst/>
          </a:prstGeom>
          <a:noFill/>
        </p:spPr>
      </p:pic>
    </p:spTree>
    <p:extLst>
      <p:ext uri="{BB962C8B-B14F-4D97-AF65-F5344CB8AC3E}">
        <p14:creationId xmlns:p14="http://schemas.microsoft.com/office/powerpoint/2010/main" val="93874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marL="342900" lvl="3" indent="-342900">
              <a:buNone/>
            </a:pPr>
            <a:r>
              <a:rPr lang="tr-TR" dirty="0" smtClean="0"/>
              <a:t>		</a:t>
            </a:r>
            <a:r>
              <a:rPr lang="tr-TR" sz="3600" b="1" dirty="0" smtClean="0"/>
              <a:t> Okullarda yaşanan zorbalık olaylarının %85’in de akran öğrenciler seyirci durumundadır.  Zorbalık         olaylarının ancak %11’nde akran öğrencilerin müdahale ettikleri görülmektedir .</a:t>
            </a:r>
          </a:p>
          <a:p>
            <a:pPr marL="342900" lvl="3" indent="-342900">
              <a:buNone/>
            </a:pPr>
            <a:r>
              <a:rPr lang="tr-TR" sz="3600" b="1" dirty="0" smtClean="0"/>
              <a:t>		Okulun büyüklüğü ve okulun bulunduğu yerleşim biriminin büyüklüğü arttıkça şiddet de artıyor.</a:t>
            </a:r>
            <a:endParaRPr lang="tr-TR" sz="3600" dirty="0" smtClean="0"/>
          </a:p>
          <a:p>
            <a:pPr>
              <a:buNone/>
            </a:pPr>
            <a:endParaRPr lang="tr-TR" dirty="0"/>
          </a:p>
        </p:txBody>
      </p:sp>
    </p:spTree>
    <p:extLst>
      <p:ext uri="{BB962C8B-B14F-4D97-AF65-F5344CB8AC3E}">
        <p14:creationId xmlns:p14="http://schemas.microsoft.com/office/powerpoint/2010/main" val="103947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tılım\Desktop\ödev\10.jpg"/>
          <p:cNvPicPr>
            <a:picLocks noGrp="1" noChangeAspect="1" noChangeArrowheads="1"/>
          </p:cNvPicPr>
          <p:nvPr>
            <p:ph idx="1"/>
          </p:nvPr>
        </p:nvPicPr>
        <p:blipFill>
          <a:blip r:embed="rId2"/>
          <a:srcRect/>
          <a:stretch>
            <a:fillRect/>
          </a:stretch>
        </p:blipFill>
        <p:spPr bwMode="auto">
          <a:xfrm>
            <a:off x="0" y="1052736"/>
            <a:ext cx="9144000" cy="5805264"/>
          </a:xfrm>
          <a:prstGeom prst="rect">
            <a:avLst/>
          </a:prstGeom>
          <a:noFill/>
        </p:spPr>
      </p:pic>
    </p:spTree>
    <p:extLst>
      <p:ext uri="{BB962C8B-B14F-4D97-AF65-F5344CB8AC3E}">
        <p14:creationId xmlns:p14="http://schemas.microsoft.com/office/powerpoint/2010/main" val="388327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836712"/>
            <a:ext cx="8435280" cy="6021288"/>
          </a:xfrm>
        </p:spPr>
        <p:txBody>
          <a:bodyPr>
            <a:normAutofit fontScale="85000" lnSpcReduction="10000"/>
          </a:bodyPr>
          <a:lstStyle/>
          <a:p>
            <a:pPr algn="ctr">
              <a:buNone/>
            </a:pPr>
            <a:r>
              <a:rPr lang="tr-TR" dirty="0" smtClean="0"/>
              <a:t>	</a:t>
            </a:r>
            <a:r>
              <a:rPr lang="tr-TR" dirty="0" smtClean="0">
                <a:solidFill>
                  <a:srgbClr val="C00000"/>
                </a:solidFill>
              </a:rPr>
              <a:t>ŞİDDETİN NEDENLERİ</a:t>
            </a:r>
          </a:p>
          <a:p>
            <a:pPr>
              <a:buNone/>
            </a:pPr>
            <a:r>
              <a:rPr lang="tr-TR" dirty="0" smtClean="0">
                <a:solidFill>
                  <a:srgbClr val="C00000"/>
                </a:solidFill>
              </a:rPr>
              <a:t>AİLEVİ ETMENLER</a:t>
            </a:r>
          </a:p>
          <a:p>
            <a:r>
              <a:rPr lang="tr-TR" sz="3500" b="1" dirty="0" smtClean="0"/>
              <a:t>Aile içi iletişim ve etkileşim kopukluğu</a:t>
            </a:r>
          </a:p>
          <a:p>
            <a:r>
              <a:rPr lang="tr-TR" sz="3500" b="1" dirty="0" smtClean="0"/>
              <a:t>Aşırı baskıcı ya da aşırı rahat aile tutumları</a:t>
            </a:r>
          </a:p>
          <a:p>
            <a:r>
              <a:rPr lang="tr-TR" sz="3500" b="1" dirty="0" smtClean="0"/>
              <a:t>Sevgi, ilgi eksikliği, ihmal</a:t>
            </a:r>
          </a:p>
          <a:p>
            <a:r>
              <a:rPr lang="tr-TR" sz="3500" b="1" dirty="0" smtClean="0"/>
              <a:t>Sıkılıkla engellenme ve cezalandırılma</a:t>
            </a:r>
          </a:p>
          <a:p>
            <a:r>
              <a:rPr lang="tr-TR" sz="3500" b="1" dirty="0" smtClean="0"/>
              <a:t>Aile içi şiddete maruz kalma</a:t>
            </a:r>
          </a:p>
          <a:p>
            <a:r>
              <a:rPr lang="tr-TR" sz="3500" b="1" dirty="0" smtClean="0"/>
              <a:t>Aile içi şiddete şahit olma</a:t>
            </a:r>
          </a:p>
          <a:p>
            <a:r>
              <a:rPr lang="tr-TR" sz="3500" b="1" dirty="0" smtClean="0"/>
              <a:t>Fiziksel, duygusal ve cinsel açıdan istismar edilme</a:t>
            </a:r>
          </a:p>
          <a:p>
            <a:r>
              <a:rPr lang="tr-TR" sz="3500" b="1" dirty="0" smtClean="0"/>
              <a:t>Yanlış ya da yetersiz gözetim ve yönlendirme</a:t>
            </a:r>
          </a:p>
          <a:p>
            <a:r>
              <a:rPr lang="tr-TR" sz="3500" b="1" dirty="0" smtClean="0"/>
              <a:t>Olumsuz rol modelleri</a:t>
            </a:r>
            <a:endParaRPr lang="tr-TR" sz="3500" b="1" dirty="0"/>
          </a:p>
        </p:txBody>
      </p:sp>
    </p:spTree>
    <p:extLst>
      <p:ext uri="{BB962C8B-B14F-4D97-AF65-F5344CB8AC3E}">
        <p14:creationId xmlns:p14="http://schemas.microsoft.com/office/powerpoint/2010/main" val="257691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688632"/>
          </a:xfrm>
        </p:spPr>
        <p:txBody>
          <a:bodyPr>
            <a:normAutofit/>
          </a:bodyPr>
          <a:lstStyle/>
          <a:p>
            <a:pPr>
              <a:buNone/>
            </a:pPr>
            <a:r>
              <a:rPr lang="tr-TR" dirty="0" smtClean="0">
                <a:solidFill>
                  <a:srgbClr val="C00000"/>
                </a:solidFill>
              </a:rPr>
              <a:t>BİREYSEL ETMENLER</a:t>
            </a:r>
          </a:p>
          <a:p>
            <a:r>
              <a:rPr lang="tr-TR" b="1" dirty="0" smtClean="0"/>
              <a:t>Akademik başarısızlık</a:t>
            </a:r>
          </a:p>
          <a:p>
            <a:r>
              <a:rPr lang="tr-TR" b="1" dirty="0" smtClean="0"/>
              <a:t>Sosyal beceri eksikliği</a:t>
            </a:r>
          </a:p>
          <a:p>
            <a:r>
              <a:rPr lang="tr-TR" b="1" dirty="0" smtClean="0"/>
              <a:t>Dışlanmışlık ve yalnızlık duyguları</a:t>
            </a:r>
          </a:p>
          <a:p>
            <a:r>
              <a:rPr lang="tr-TR" b="1" dirty="0" smtClean="0"/>
              <a:t>Aşırı alınganlık</a:t>
            </a:r>
          </a:p>
          <a:p>
            <a:r>
              <a:rPr lang="tr-TR" b="1" dirty="0" smtClean="0"/>
              <a:t>Öz güven eksikliği</a:t>
            </a:r>
          </a:p>
          <a:p>
            <a:r>
              <a:rPr lang="tr-TR" b="1" dirty="0" smtClean="0"/>
              <a:t>Bireysel farklılıklara karşı toleranssızlık</a:t>
            </a:r>
          </a:p>
          <a:p>
            <a:r>
              <a:rPr lang="tr-TR" b="1" dirty="0" smtClean="0"/>
              <a:t>Genetik yatkınlık</a:t>
            </a:r>
          </a:p>
          <a:p>
            <a:r>
              <a:rPr lang="tr-TR" b="1" dirty="0" err="1" smtClean="0"/>
              <a:t>Psiko</a:t>
            </a:r>
            <a:r>
              <a:rPr lang="tr-TR" b="1" dirty="0" smtClean="0"/>
              <a:t>-patolojik sorunlar</a:t>
            </a:r>
          </a:p>
          <a:p>
            <a:r>
              <a:rPr lang="tr-TR" b="1" dirty="0" smtClean="0"/>
              <a:t>Dikkat eksikliği ve </a:t>
            </a:r>
            <a:r>
              <a:rPr lang="tr-TR" b="1" dirty="0" err="1" smtClean="0"/>
              <a:t>hiperaktivite</a:t>
            </a:r>
            <a:r>
              <a:rPr lang="tr-TR" b="1" dirty="0" smtClean="0"/>
              <a:t> bozukluğu</a:t>
            </a:r>
            <a:endParaRPr lang="tr-TR" dirty="0" smtClean="0"/>
          </a:p>
          <a:p>
            <a:pPr>
              <a:buNone/>
            </a:pPr>
            <a:endParaRPr lang="tr-TR" dirty="0"/>
          </a:p>
        </p:txBody>
      </p:sp>
    </p:spTree>
    <p:extLst>
      <p:ext uri="{BB962C8B-B14F-4D97-AF65-F5344CB8AC3E}">
        <p14:creationId xmlns:p14="http://schemas.microsoft.com/office/powerpoint/2010/main" val="291489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568952" cy="6120680"/>
          </a:xfrm>
        </p:spPr>
        <p:txBody>
          <a:bodyPr>
            <a:normAutofit/>
          </a:bodyPr>
          <a:lstStyle/>
          <a:p>
            <a:pPr marL="0" indent="0">
              <a:buNone/>
            </a:pPr>
            <a:endParaRPr lang="tr-TR" sz="2000" dirty="0" smtClean="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tr-TR" sz="3200" b="1" dirty="0" smtClean="0">
                <a:solidFill>
                  <a:schemeClr val="bg2">
                    <a:lumMod val="25000"/>
                  </a:schemeClr>
                </a:solidFill>
                <a:latin typeface="Times New Roman" panose="02020603050405020304" pitchFamily="18" charset="0"/>
                <a:cs typeface="Times New Roman" panose="02020603050405020304" pitchFamily="18" charset="0"/>
              </a:rPr>
              <a:t>ŞİDDET </a:t>
            </a:r>
            <a:r>
              <a:rPr lang="tr-TR" sz="3200" b="1" dirty="0">
                <a:solidFill>
                  <a:schemeClr val="bg2">
                    <a:lumMod val="25000"/>
                  </a:schemeClr>
                </a:solidFill>
                <a:latin typeface="Times New Roman" panose="02020603050405020304" pitchFamily="18" charset="0"/>
                <a:cs typeface="Times New Roman" panose="02020603050405020304" pitchFamily="18" charset="0"/>
              </a:rPr>
              <a:t>DAVRANIŞININ NEDENLERİ </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Toplumda</a:t>
            </a:r>
            <a:r>
              <a:rPr lang="tr-TR" sz="2000" dirty="0">
                <a:latin typeface="Times New Roman" panose="02020603050405020304" pitchFamily="18" charset="0"/>
                <a:cs typeface="Times New Roman" panose="02020603050405020304" pitchFamily="18" charset="0"/>
              </a:rPr>
              <a:t>, şiddet eylemleri olarak görülebilen davranış biçimlerinin başında; </a:t>
            </a:r>
          </a:p>
          <a:p>
            <a:pPr marL="0" indent="0" algn="just">
              <a:buNone/>
            </a:pPr>
            <a:r>
              <a:rPr lang="tr-TR" sz="2000" dirty="0">
                <a:latin typeface="Times New Roman" panose="02020603050405020304" pitchFamily="18" charset="0"/>
                <a:cs typeface="Times New Roman" panose="02020603050405020304" pitchFamily="18" charset="0"/>
              </a:rPr>
              <a:t>cinayet, tecavüz, gasp, yaralama, aile içi şiddet, darp etme/dövme, kavga, kapkaç, </a:t>
            </a:r>
            <a:r>
              <a:rPr lang="tr-TR" sz="2000" dirty="0" smtClean="0">
                <a:latin typeface="Times New Roman" panose="02020603050405020304" pitchFamily="18" charset="0"/>
                <a:cs typeface="Times New Roman" panose="02020603050405020304" pitchFamily="18" charset="0"/>
              </a:rPr>
              <a:t>soygun</a:t>
            </a:r>
            <a:r>
              <a:rPr lang="tr-TR" sz="2000" dirty="0">
                <a:latin typeface="Times New Roman" panose="02020603050405020304" pitchFamily="18" charset="0"/>
                <a:cs typeface="Times New Roman" panose="02020603050405020304" pitchFamily="18" charset="0"/>
              </a:rPr>
              <a:t>, terörizm ve savaş gibi olaylar gelmektedir. Nerdeyse her gün, medyaya bu </a:t>
            </a:r>
            <a:r>
              <a:rPr lang="tr-TR" sz="2000" dirty="0" smtClean="0">
                <a:latin typeface="Times New Roman" panose="02020603050405020304" pitchFamily="18" charset="0"/>
                <a:cs typeface="Times New Roman" panose="02020603050405020304" pitchFamily="18" charset="0"/>
              </a:rPr>
              <a:t>olaylara </a:t>
            </a:r>
            <a:r>
              <a:rPr lang="tr-TR" sz="2000" dirty="0">
                <a:latin typeface="Times New Roman" panose="02020603050405020304" pitchFamily="18" charset="0"/>
                <a:cs typeface="Times New Roman" panose="02020603050405020304" pitchFamily="18" charset="0"/>
              </a:rPr>
              <a:t>ilişkin onlarca haber yansımaktadır. </a:t>
            </a: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Tinerciler 15 Yaşındaki Gencin Boğazını Kesip Öldürdü” (25 Nisan, 2005 Pazartesi), </a:t>
            </a:r>
          </a:p>
          <a:p>
            <a:pPr marL="0" indent="0" algn="just">
              <a:buNone/>
            </a:pPr>
            <a:r>
              <a:rPr lang="tr-TR" sz="2000" dirty="0">
                <a:latin typeface="Times New Roman" panose="02020603050405020304" pitchFamily="18" charset="0"/>
                <a:cs typeface="Times New Roman" panose="02020603050405020304" pitchFamily="18" charset="0"/>
              </a:rPr>
              <a:t>“Öfkeli Koca Kaynanasını Pompalı Tüfekle Delik Deşik Etti” (24 Nisan, 2005 Pazar). </a:t>
            </a:r>
          </a:p>
          <a:p>
            <a:pPr marL="0" indent="0" algn="just">
              <a:buNone/>
            </a:pPr>
            <a:r>
              <a:rPr lang="tr-TR" sz="2000" dirty="0">
                <a:latin typeface="Times New Roman" panose="02020603050405020304" pitchFamily="18" charset="0"/>
                <a:cs typeface="Times New Roman" panose="02020603050405020304" pitchFamily="18" charset="0"/>
              </a:rPr>
              <a:t>Kayseri’de Eşinden Boşanmak İstemeyen Damat Adliye İçerisinde Dehşet Saçtı” (18 </a:t>
            </a:r>
            <a:r>
              <a:rPr lang="tr-TR" sz="2000" dirty="0" smtClean="0">
                <a:latin typeface="Times New Roman" panose="02020603050405020304" pitchFamily="18" charset="0"/>
                <a:cs typeface="Times New Roman" panose="02020603050405020304" pitchFamily="18" charset="0"/>
              </a:rPr>
              <a:t>Kasım </a:t>
            </a:r>
            <a:r>
              <a:rPr lang="tr-TR" sz="2000" dirty="0">
                <a:latin typeface="Times New Roman" panose="02020603050405020304" pitchFamily="18" charset="0"/>
                <a:cs typeface="Times New Roman" panose="02020603050405020304" pitchFamily="18" charset="0"/>
              </a:rPr>
              <a:t>2004</a:t>
            </a:r>
            <a:r>
              <a:rPr lang="tr-TR"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206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836712"/>
            <a:ext cx="8964488" cy="6021288"/>
          </a:xfrm>
        </p:spPr>
        <p:txBody>
          <a:bodyPr>
            <a:normAutofit fontScale="85000" lnSpcReduction="10000"/>
          </a:bodyPr>
          <a:lstStyle/>
          <a:p>
            <a:pPr>
              <a:buNone/>
            </a:pPr>
            <a:r>
              <a:rPr lang="tr-TR" sz="3300" dirty="0" smtClean="0">
                <a:solidFill>
                  <a:srgbClr val="C00000"/>
                </a:solidFill>
              </a:rPr>
              <a:t>SOSYAL ETMENLER</a:t>
            </a:r>
          </a:p>
          <a:p>
            <a:r>
              <a:rPr lang="tr-TR" sz="3300" b="1" dirty="0" smtClean="0"/>
              <a:t>Medyanın olumsuz etkisi</a:t>
            </a:r>
          </a:p>
          <a:p>
            <a:r>
              <a:rPr lang="tr-TR" sz="3300" b="1" dirty="0" smtClean="0"/>
              <a:t>Şiddet içeren programlar, filmler, bilgisayar oyunları</a:t>
            </a:r>
          </a:p>
          <a:p>
            <a:r>
              <a:rPr lang="tr-TR" sz="3300" b="1" dirty="0" smtClean="0"/>
              <a:t>Ekonomik sıkıntılar</a:t>
            </a:r>
          </a:p>
          <a:p>
            <a:r>
              <a:rPr lang="tr-TR" sz="3300" b="1" dirty="0" smtClean="0"/>
              <a:t>Sosyal ve toplumsal düzensizlikler</a:t>
            </a:r>
          </a:p>
          <a:p>
            <a:r>
              <a:rPr lang="tr-TR" sz="3300" b="1" dirty="0" smtClean="0"/>
              <a:t>Eğitim sisteminde yaşanan sıkıntılar</a:t>
            </a:r>
          </a:p>
          <a:p>
            <a:r>
              <a:rPr lang="tr-TR" sz="3300" b="1" dirty="0" smtClean="0"/>
              <a:t>Olumsuz okul ortamı</a:t>
            </a:r>
          </a:p>
          <a:p>
            <a:r>
              <a:rPr lang="tr-TR" sz="3300" b="1" dirty="0" smtClean="0"/>
              <a:t>Uyuşturuculara ve ateşli silahlara ulaşım kolaylığı</a:t>
            </a:r>
          </a:p>
          <a:p>
            <a:r>
              <a:rPr lang="tr-TR" sz="3300" b="1" dirty="0" smtClean="0"/>
              <a:t>Şiddetin özellikle erkekler için </a:t>
            </a:r>
            <a:r>
              <a:rPr lang="tr-TR" sz="3300" b="1" dirty="0" err="1" smtClean="0"/>
              <a:t>normalize</a:t>
            </a:r>
            <a:r>
              <a:rPr lang="tr-TR" sz="3300" b="1" dirty="0" smtClean="0"/>
              <a:t> edilmesi</a:t>
            </a:r>
          </a:p>
          <a:p>
            <a:r>
              <a:rPr lang="tr-TR" sz="3300" b="1" dirty="0" smtClean="0"/>
              <a:t>Akran baskısı</a:t>
            </a:r>
          </a:p>
          <a:p>
            <a:r>
              <a:rPr lang="tr-TR" sz="3300" b="1" dirty="0" smtClean="0"/>
              <a:t>Olumsuz arkadaş grupları</a:t>
            </a:r>
            <a:endParaRPr lang="tr-TR" sz="3300" dirty="0" smtClean="0"/>
          </a:p>
          <a:p>
            <a:endParaRPr lang="tr-TR" dirty="0"/>
          </a:p>
        </p:txBody>
      </p:sp>
    </p:spTree>
    <p:extLst>
      <p:ext uri="{BB962C8B-B14F-4D97-AF65-F5344CB8AC3E}">
        <p14:creationId xmlns:p14="http://schemas.microsoft.com/office/powerpoint/2010/main" val="40377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9144000" cy="5949280"/>
          </a:xfrm>
        </p:spPr>
        <p:txBody>
          <a:bodyPr>
            <a:normAutofit/>
          </a:bodyPr>
          <a:lstStyle/>
          <a:p>
            <a:pPr>
              <a:buFont typeface="Wingdings" pitchFamily="2" charset="2"/>
              <a:buChar char="q"/>
            </a:pPr>
            <a:r>
              <a:rPr lang="tr-TR" b="1" dirty="0" smtClean="0"/>
              <a:t>Milli Eğitim Müdürlükleri bu konuyla alakalı “Şiddeti Önleme Ve Azaltma Eylem Planı” hazırlamış. Bu planın içinde;</a:t>
            </a:r>
            <a:endParaRPr lang="tr-TR" sz="1800" b="1" dirty="0" smtClean="0"/>
          </a:p>
          <a:p>
            <a:pPr lvl="1"/>
            <a:r>
              <a:rPr lang="tr-TR" dirty="0" smtClean="0"/>
              <a:t>Öğrencilerin bedenen ve ruhen sağlıklı olabilmelerini sağlamak amacıyla spor etkinlikleri düzenlemek,</a:t>
            </a:r>
            <a:endParaRPr lang="tr-TR" sz="1600" dirty="0" smtClean="0"/>
          </a:p>
          <a:p>
            <a:pPr lvl="1"/>
            <a:r>
              <a:rPr lang="tr-TR" dirty="0" smtClean="0"/>
              <a:t>Karakterli, kurallara uyan, özveri sahibi, disiplinli ve paylaşımcı olabilmeleri için izcilik üniteleri oluşturmak,</a:t>
            </a:r>
            <a:endParaRPr lang="tr-TR" sz="1600" dirty="0" smtClean="0"/>
          </a:p>
          <a:p>
            <a:pPr lvl="1"/>
            <a:r>
              <a:rPr lang="tr-TR" dirty="0" smtClean="0"/>
              <a:t>Toplum içinde kendilerini doğru ve rahat ifade edebilmeleri, kendilerine olan güven duygusunu geliştirebilmek, fikir üretme, yorumlama ve değerlendirme yeteneklerinin gelişmesine katkı sağlamak amacıyla münazara yarışmaları düzenlemek,</a:t>
            </a:r>
            <a:endParaRPr lang="tr-TR" sz="1600" dirty="0" smtClean="0"/>
          </a:p>
        </p:txBody>
      </p:sp>
    </p:spTree>
    <p:extLst>
      <p:ext uri="{BB962C8B-B14F-4D97-AF65-F5344CB8AC3E}">
        <p14:creationId xmlns:p14="http://schemas.microsoft.com/office/powerpoint/2010/main" val="45828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08720"/>
            <a:ext cx="9144000" cy="5949280"/>
          </a:xfrm>
        </p:spPr>
        <p:txBody>
          <a:bodyPr>
            <a:normAutofit/>
          </a:bodyPr>
          <a:lstStyle/>
          <a:p>
            <a:pPr lvl="1"/>
            <a:r>
              <a:rPr lang="tr-TR" dirty="0" smtClean="0"/>
              <a:t>Medya konusunda bilinçlenmelerini sağlamak için ‘Medya Okur-Yazarlığı’ dersleri koymak,</a:t>
            </a:r>
          </a:p>
          <a:p>
            <a:pPr lvl="1"/>
            <a:r>
              <a:rPr lang="tr-TR" dirty="0" smtClean="0"/>
              <a:t>Öğrencilerin edebi-estetik yönlerine hitap edecek, geliştirecek çalışmalar yapmak,</a:t>
            </a:r>
          </a:p>
          <a:p>
            <a:pPr lvl="1"/>
            <a:r>
              <a:rPr lang="tr-TR" dirty="0" smtClean="0"/>
              <a:t>Öğrencileri zararlı alışkanlıklar ve bağımlılık süreci konusunda bilgilendirmek maksadıyla seminerler düzenlemek,</a:t>
            </a:r>
          </a:p>
          <a:p>
            <a:pPr lvl="1"/>
            <a:r>
              <a:rPr lang="tr-TR" dirty="0" smtClean="0"/>
              <a:t>Velileri; çocuğun gelişimsel dönemleri, disiplin ve ceza yöntemleri, ana-baba-çocuk iletişimi gibi konularda bilgilendirmek üzere seminer ve toplantılar düzenlemek ,</a:t>
            </a:r>
          </a:p>
          <a:p>
            <a:pPr lvl="1"/>
            <a:r>
              <a:rPr lang="tr-TR" dirty="0" smtClean="0"/>
              <a:t>Öğrencilerin sosyalleşmesini sağlamak amacıyla, okul koroları, kulüpler oluşturmak, sosyal faaliyetler düzenlemek gibi çeşitli etkinlikler bulunmaktadır. </a:t>
            </a:r>
          </a:p>
          <a:p>
            <a:pPr>
              <a:buNone/>
            </a:pPr>
            <a:endParaRPr lang="tr-TR" dirty="0" smtClean="0"/>
          </a:p>
          <a:p>
            <a:pPr>
              <a:buNone/>
            </a:pPr>
            <a:endParaRPr lang="tr-TR" dirty="0"/>
          </a:p>
        </p:txBody>
      </p:sp>
    </p:spTree>
    <p:extLst>
      <p:ext uri="{BB962C8B-B14F-4D97-AF65-F5344CB8AC3E}">
        <p14:creationId xmlns:p14="http://schemas.microsoft.com/office/powerpoint/2010/main" val="2236723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marL="514350" indent="-514350">
              <a:buNone/>
            </a:pPr>
            <a:r>
              <a:rPr lang="tr-TR" dirty="0" smtClean="0"/>
              <a:t>	</a:t>
            </a:r>
          </a:p>
          <a:p>
            <a:pPr marL="514350" indent="-514350">
              <a:buNone/>
            </a:pPr>
            <a:r>
              <a:rPr lang="tr-TR" dirty="0" smtClean="0"/>
              <a:t>Şiddeti önlemek konusunda,</a:t>
            </a:r>
          </a:p>
          <a:p>
            <a:pPr marL="0" indent="0">
              <a:buNone/>
            </a:pPr>
            <a:r>
              <a:rPr lang="tr-TR" b="1" dirty="0" smtClean="0"/>
              <a:t>	Okul yönetimine düşün görevler;</a:t>
            </a:r>
          </a:p>
          <a:p>
            <a:pPr lvl="1"/>
            <a:r>
              <a:rPr lang="tr-TR" dirty="0" smtClean="0"/>
              <a:t>Öğrencilerin duygularını paylaşması için uygun fırsatlar yaratmalı ve onları cesaretlendirmeli, </a:t>
            </a:r>
            <a:endParaRPr lang="tr-TR" sz="1600" dirty="0" smtClean="0"/>
          </a:p>
          <a:p>
            <a:pPr lvl="1"/>
            <a:r>
              <a:rPr lang="tr-TR" dirty="0" smtClean="0"/>
              <a:t>“Güvenli okul” anlayışını geliştirmeli,</a:t>
            </a:r>
            <a:endParaRPr lang="tr-TR" sz="1600" dirty="0" smtClean="0"/>
          </a:p>
          <a:p>
            <a:pPr lvl="1"/>
            <a:r>
              <a:rPr lang="tr-TR" dirty="0" smtClean="0"/>
              <a:t>Tehdit oluşturabilecek unsurları dikkatle takip etmeli,</a:t>
            </a:r>
            <a:endParaRPr lang="tr-TR" sz="1600" dirty="0" smtClean="0"/>
          </a:p>
          <a:p>
            <a:pPr lvl="1"/>
            <a:r>
              <a:rPr lang="tr-TR" dirty="0" smtClean="0"/>
              <a:t>Öğrencilerle görüşmeli,</a:t>
            </a:r>
            <a:endParaRPr lang="tr-TR" sz="1600" dirty="0" smtClean="0"/>
          </a:p>
          <a:p>
            <a:pPr lvl="1"/>
            <a:r>
              <a:rPr lang="tr-TR" dirty="0" smtClean="0"/>
              <a:t>Öğrencilerin velilerini bilgilendirmeli, </a:t>
            </a:r>
            <a:endParaRPr lang="tr-TR" sz="1600" dirty="0" smtClean="0"/>
          </a:p>
          <a:p>
            <a:pPr lvl="1"/>
            <a:r>
              <a:rPr lang="tr-TR" dirty="0" smtClean="0"/>
              <a:t>İlgili birimlere yönlendirmeli,</a:t>
            </a:r>
            <a:endParaRPr lang="tr-TR" sz="1600" dirty="0" smtClean="0"/>
          </a:p>
          <a:p>
            <a:pPr lvl="1"/>
            <a:r>
              <a:rPr lang="tr-TR" dirty="0" smtClean="0"/>
              <a:t>Temel önleme çalışmalarını uygulamalı,</a:t>
            </a:r>
            <a:endParaRPr lang="tr-TR" sz="1600" dirty="0" smtClean="0"/>
          </a:p>
          <a:p>
            <a:pPr lvl="1"/>
            <a:r>
              <a:rPr lang="tr-TR" dirty="0" smtClean="0"/>
              <a:t>Okul Kriz Ekipleri kurmalıdır</a:t>
            </a:r>
            <a:endParaRPr lang="tr-TR" dirty="0"/>
          </a:p>
        </p:txBody>
      </p:sp>
    </p:spTree>
    <p:extLst>
      <p:ext uri="{BB962C8B-B14F-4D97-AF65-F5344CB8AC3E}">
        <p14:creationId xmlns:p14="http://schemas.microsoft.com/office/powerpoint/2010/main" val="359788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8686800" cy="6500834"/>
          </a:xfrm>
        </p:spPr>
        <p:txBody>
          <a:bodyPr>
            <a:noAutofit/>
          </a:bodyPr>
          <a:lstStyle/>
          <a:p>
            <a:pPr>
              <a:buFont typeface="Wingdings" pitchFamily="2" charset="2"/>
              <a:buChar char="v"/>
            </a:pPr>
            <a:endParaRPr lang="tr-TR" sz="2400" b="1" dirty="0" smtClean="0"/>
          </a:p>
          <a:p>
            <a:pPr marL="0" indent="0">
              <a:buNone/>
            </a:pPr>
            <a:r>
              <a:rPr lang="tr-TR" sz="2400" b="1" dirty="0" smtClean="0"/>
              <a:t>	Öğretmenlere düşen görevler;</a:t>
            </a:r>
            <a:endParaRPr lang="tr-TR" dirty="0" smtClean="0"/>
          </a:p>
          <a:p>
            <a:pPr lvl="1"/>
            <a:r>
              <a:rPr lang="tr-TR" dirty="0" smtClean="0"/>
              <a:t>Şiddet ve saldırganlık gösteren öğrenciler tespit edilmeli ve bu öğrencilerle bireysel görüşmeler yapılmalı,</a:t>
            </a:r>
          </a:p>
          <a:p>
            <a:pPr lvl="1"/>
            <a:r>
              <a:rPr lang="tr-TR" dirty="0" smtClean="0"/>
              <a:t>Yapılan görüşmelerde öğrenciyi bu tür davranışlara iten nedenler belirlenmelidir. Daha sonra nedenlerin ortadan kaldırılabilmesi için imkânlar ölçüsünde gerekli önlemler alınmalıdır.</a:t>
            </a:r>
          </a:p>
          <a:p>
            <a:pPr lvl="1"/>
            <a:r>
              <a:rPr lang="tr-TR" dirty="0" smtClean="0"/>
              <a:t>Bireysel görüşmeler belli aralıklarla devam ederken, öğrencinin velisi ile en 2-3 kez görüşülmeli, gerekirse ev ziyaretleri yapılmalı, alınabilecek önlemler ve çocuğa yaklaşım tarzının nasıl olması gerektiği aile ile paylaşılmalı,</a:t>
            </a:r>
          </a:p>
          <a:p>
            <a:pPr lvl="1"/>
            <a:r>
              <a:rPr lang="tr-TR" dirty="0" smtClean="0"/>
              <a:t>Öğrencinin yaptığı olumsuz davranışlar aileye sürekli şikâyet eder şekilde dile getirilmemelidir. Bu tarz bir yaklaşım aileyi ve öğrenciyi okuldan soğutacaktır</a:t>
            </a:r>
            <a:r>
              <a:rPr lang="tr-TR" sz="1800" dirty="0" smtClean="0"/>
              <a:t>.</a:t>
            </a:r>
            <a:endParaRPr lang="tr-TR" sz="1200" dirty="0" smtClean="0"/>
          </a:p>
        </p:txBody>
      </p:sp>
    </p:spTree>
    <p:extLst>
      <p:ext uri="{BB962C8B-B14F-4D97-AF65-F5344CB8AC3E}">
        <p14:creationId xmlns:p14="http://schemas.microsoft.com/office/powerpoint/2010/main" val="299461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52736"/>
            <a:ext cx="9144000" cy="5805264"/>
          </a:xfrm>
        </p:spPr>
        <p:txBody>
          <a:bodyPr>
            <a:normAutofit/>
          </a:bodyPr>
          <a:lstStyle/>
          <a:p>
            <a:pPr lvl="1"/>
            <a:r>
              <a:rPr lang="tr-TR" sz="3200" dirty="0" smtClean="0"/>
              <a:t>Şiddet davranışları gösteren öğrenciye karşı sabırlı olunmalıdır, yaptığı davranışlara karşı ani ve sert bir üslup ile karşılık verilmesi onun bu olumsuz davranışını pekiştirir.</a:t>
            </a:r>
          </a:p>
          <a:p>
            <a:pPr lvl="1"/>
            <a:r>
              <a:rPr lang="tr-TR" sz="3200" dirty="0" smtClean="0"/>
              <a:t>Şiddet eğilimlerinde bulunan öğrencileri asla başka öğrencilerin yanında yargılamamalıdır.</a:t>
            </a:r>
          </a:p>
          <a:p>
            <a:pPr lvl="1"/>
            <a:r>
              <a:rPr lang="tr-TR" sz="3200" dirty="0" smtClean="0"/>
              <a:t>Kendinizi öğrenciye sevdirmeden ve kabullendirmeden öğrenci üzerinde etkili olunamayacağı unutulmamalıdır.</a:t>
            </a:r>
            <a:endParaRPr lang="tr-TR" sz="3200" b="1" dirty="0" smtClean="0"/>
          </a:p>
          <a:p>
            <a:pPr>
              <a:buNone/>
            </a:pPr>
            <a:endParaRPr lang="tr-TR" dirty="0"/>
          </a:p>
        </p:txBody>
      </p:sp>
    </p:spTree>
    <p:extLst>
      <p:ext uri="{BB962C8B-B14F-4D97-AF65-F5344CB8AC3E}">
        <p14:creationId xmlns:p14="http://schemas.microsoft.com/office/powerpoint/2010/main" val="247208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80728"/>
            <a:ext cx="9144000" cy="5877272"/>
          </a:xfrm>
        </p:spPr>
        <p:txBody>
          <a:bodyPr>
            <a:normAutofit/>
          </a:bodyPr>
          <a:lstStyle/>
          <a:p>
            <a:pPr>
              <a:buFont typeface="Wingdings" pitchFamily="2" charset="2"/>
              <a:buChar char="v"/>
            </a:pPr>
            <a:r>
              <a:rPr lang="tr-TR" b="1" dirty="0" smtClean="0"/>
              <a:t>Anne babalara düşen görevler;</a:t>
            </a:r>
          </a:p>
          <a:p>
            <a:pPr lvl="1"/>
            <a:r>
              <a:rPr lang="tr-TR" dirty="0" smtClean="0"/>
              <a:t>Çocuklar istediklerini saldırgan yollarla elde etmeyi model alarak öğrenirler. Ailede böyle bir durumun olup olmadığı ebeveynler tarafından denetlenmeli, söz konusu durum mevcut ise bu sorun öncelikle çözülmeye çalışılmalıdır.</a:t>
            </a:r>
            <a:endParaRPr lang="tr-TR" sz="1600" dirty="0" smtClean="0"/>
          </a:p>
          <a:p>
            <a:pPr lvl="1"/>
            <a:r>
              <a:rPr lang="tr-TR" dirty="0" smtClean="0"/>
              <a:t>Çocuk hakkında fiziksel saldırganlığı nedeniyle şikayetler çoğalmışsa uzmana başvurulmalıdır.</a:t>
            </a:r>
            <a:endParaRPr lang="tr-TR" sz="1600" dirty="0" smtClean="0"/>
          </a:p>
          <a:p>
            <a:pPr lvl="1"/>
            <a:r>
              <a:rPr lang="tr-TR" dirty="0" smtClean="0"/>
              <a:t>Çocuk okul hakkında konuşmaktan rahatsız oluyorsa ve konu açıldığında sinirleniyorsa bazı sorunlar olduğundan şüphelenilmeli, ısrarcı olmadan sorun tespit edilmeye çalışılmalı, okul yönetimi ve öğretmenleriyle iletişime geçilmelidir.</a:t>
            </a:r>
            <a:endParaRPr lang="tr-TR" sz="1600" dirty="0" smtClean="0"/>
          </a:p>
        </p:txBody>
      </p:sp>
    </p:spTree>
    <p:extLst>
      <p:ext uri="{BB962C8B-B14F-4D97-AF65-F5344CB8AC3E}">
        <p14:creationId xmlns:p14="http://schemas.microsoft.com/office/powerpoint/2010/main" val="279268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52736"/>
            <a:ext cx="9144000" cy="5805264"/>
          </a:xfrm>
        </p:spPr>
        <p:txBody>
          <a:bodyPr>
            <a:normAutofit/>
          </a:bodyPr>
          <a:lstStyle/>
          <a:p>
            <a:pPr lvl="1"/>
            <a:r>
              <a:rPr lang="tr-TR" dirty="0" smtClean="0"/>
              <a:t>Aşırı koruyucu anne baba tutumu, çocuklarda zorbalarla başa çıkma için gerekli olan becerilerin gelişmesini engellemektedir. Bu yüzden bu tutumdan kaçınılmalıdır.</a:t>
            </a:r>
          </a:p>
          <a:p>
            <a:pPr lvl="1"/>
            <a:r>
              <a:rPr lang="tr-TR" dirty="0" smtClean="0"/>
              <a:t>Çocuğunuza zorbalık yapan çocuğa zorbalık yaparak sorun çözmeye çalışılmamalıdır, bu kendi çocuğunuzun uygun becerileri kazanmasını sağlamaz.</a:t>
            </a:r>
          </a:p>
          <a:p>
            <a:pPr lvl="1"/>
            <a:r>
              <a:rPr lang="tr-TR" dirty="0" smtClean="0"/>
              <a:t>Bir kurbanın kızması ve öfkelenmesi zorbalar için çok eğlencelidir. Kurbanlara öfkelenmemeleri, sakin ve kararlı olmaları öğütlenmelidir.</a:t>
            </a:r>
          </a:p>
          <a:p>
            <a:pPr lvl="1"/>
            <a:r>
              <a:rPr lang="tr-TR" dirty="0" smtClean="0"/>
              <a:t>Eğer çocuğunuz kurban ise, belirli bir süre taciz edildiği yerde bulunmanız zorba için caydırıcı olacaktır. Bu arada, çocuğunuz uygun davranışı öğrenmek ve gerçekleştirmek için fırsat bulacaktır.</a:t>
            </a:r>
          </a:p>
          <a:p>
            <a:pPr>
              <a:buNone/>
            </a:pPr>
            <a:endParaRPr lang="tr-TR" sz="2400" b="1" dirty="0" smtClean="0"/>
          </a:p>
          <a:p>
            <a:pPr>
              <a:buNone/>
            </a:pPr>
            <a:endParaRPr lang="tr-TR" dirty="0"/>
          </a:p>
        </p:txBody>
      </p:sp>
    </p:spTree>
    <p:extLst>
      <p:ext uri="{BB962C8B-B14F-4D97-AF65-F5344CB8AC3E}">
        <p14:creationId xmlns:p14="http://schemas.microsoft.com/office/powerpoint/2010/main" val="304635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3592420"/>
          </a:xfrm>
        </p:spPr>
        <p:txBody>
          <a:bodyPr>
            <a:normAutofit fontScale="85000" lnSpcReduction="10000"/>
          </a:bodyPr>
          <a:lstStyle/>
          <a:p>
            <a:pPr>
              <a:buNone/>
            </a:pPr>
            <a:r>
              <a:rPr lang="tr-TR" b="1" dirty="0" smtClean="0"/>
              <a:t>    </a:t>
            </a:r>
            <a:r>
              <a:rPr lang="tr-TR" sz="5400" b="1" dirty="0" smtClean="0"/>
              <a:t>Unutmayalım ki şiddet öğrenilmiş bir davranıştır. Eğer olumsuz bir davranış öğretilmişse olumlu bir davranışı da öğretebiliriz.</a:t>
            </a:r>
            <a:endParaRPr lang="tr-TR" sz="5400" dirty="0" smtClean="0"/>
          </a:p>
          <a:p>
            <a:endParaRPr lang="tr-TR" dirty="0" smtClean="0"/>
          </a:p>
          <a:p>
            <a:pPr>
              <a:buNone/>
            </a:pPr>
            <a:endParaRPr lang="tr-TR" dirty="0"/>
          </a:p>
        </p:txBody>
      </p:sp>
      <p:pic>
        <p:nvPicPr>
          <p:cNvPr id="9218" name="Picture 2" descr="C:\Users\atılım\Desktop\ödev\20.png"/>
          <p:cNvPicPr>
            <a:picLocks noChangeAspect="1" noChangeArrowheads="1"/>
          </p:cNvPicPr>
          <p:nvPr/>
        </p:nvPicPr>
        <p:blipFill>
          <a:blip r:embed="rId2"/>
          <a:srcRect/>
          <a:stretch>
            <a:fillRect/>
          </a:stretch>
        </p:blipFill>
        <p:spPr bwMode="auto">
          <a:xfrm>
            <a:off x="571472" y="4357694"/>
            <a:ext cx="7643866" cy="2176465"/>
          </a:xfrm>
          <a:prstGeom prst="rect">
            <a:avLst/>
          </a:prstGeom>
          <a:noFill/>
        </p:spPr>
      </p:pic>
    </p:spTree>
    <p:extLst>
      <p:ext uri="{BB962C8B-B14F-4D97-AF65-F5344CB8AC3E}">
        <p14:creationId xmlns:p14="http://schemas.microsoft.com/office/powerpoint/2010/main" val="363209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500034" y="1000108"/>
          <a:ext cx="8186766" cy="5589325"/>
        </p:xfrm>
        <a:graphic>
          <a:graphicData uri="http://schemas.openxmlformats.org/drawingml/2006/table">
            <a:tbl>
              <a:tblPr firstRow="1" bandRow="1">
                <a:tableStyleId>{5C22544A-7EE6-4342-B048-85BDC9FD1C3A}</a:tableStyleId>
              </a:tblPr>
              <a:tblGrid>
                <a:gridCol w="1643074"/>
                <a:gridCol w="3814770"/>
                <a:gridCol w="2728922"/>
              </a:tblGrid>
              <a:tr h="739913">
                <a:tc>
                  <a:txBody>
                    <a:bodyPr/>
                    <a:lstStyle/>
                    <a:p>
                      <a:pPr algn="ctr"/>
                      <a:r>
                        <a:rPr lang="tr-TR" sz="2800" dirty="0" smtClean="0">
                          <a:solidFill>
                            <a:schemeClr val="tx1"/>
                          </a:solidFill>
                        </a:rPr>
                        <a:t>SIRA</a:t>
                      </a:r>
                    </a:p>
                  </a:txBody>
                  <a:tcPr/>
                </a:tc>
                <a:tc>
                  <a:txBody>
                    <a:bodyPr/>
                    <a:lstStyle/>
                    <a:p>
                      <a:pPr algn="ctr"/>
                      <a:r>
                        <a:rPr lang="tr-TR" sz="2800" dirty="0" smtClean="0">
                          <a:solidFill>
                            <a:schemeClr val="tx1"/>
                          </a:solidFill>
                        </a:rPr>
                        <a:t>BAŞVURULAN KİŞİ</a:t>
                      </a:r>
                      <a:endParaRPr lang="tr-TR" sz="2800" dirty="0">
                        <a:solidFill>
                          <a:schemeClr val="tx1"/>
                        </a:solidFill>
                      </a:endParaRPr>
                    </a:p>
                  </a:txBody>
                  <a:tcPr/>
                </a:tc>
                <a:tc>
                  <a:txBody>
                    <a:bodyPr/>
                    <a:lstStyle/>
                    <a:p>
                      <a:pPr algn="ctr"/>
                      <a:r>
                        <a:rPr lang="tr-TR" sz="3200" dirty="0" smtClean="0">
                          <a:solidFill>
                            <a:schemeClr val="tx1"/>
                          </a:solidFill>
                        </a:rPr>
                        <a:t>ORAN(%)</a:t>
                      </a:r>
                      <a:endParaRPr lang="tr-TR" sz="3200" dirty="0">
                        <a:solidFill>
                          <a:schemeClr val="tx1"/>
                        </a:solidFill>
                      </a:endParaRPr>
                    </a:p>
                  </a:txBody>
                  <a:tcPr/>
                </a:tc>
              </a:tr>
              <a:tr h="739913">
                <a:tc>
                  <a:txBody>
                    <a:bodyPr/>
                    <a:lstStyle/>
                    <a:p>
                      <a:r>
                        <a:rPr lang="tr-TR" sz="2800" b="1" dirty="0" smtClean="0">
                          <a:solidFill>
                            <a:schemeClr val="tx1"/>
                          </a:solidFill>
                        </a:rPr>
                        <a:t>1</a:t>
                      </a:r>
                      <a:endParaRPr lang="tr-TR" sz="2800" b="1" dirty="0">
                        <a:solidFill>
                          <a:schemeClr val="tx1"/>
                        </a:solidFill>
                      </a:endParaRPr>
                    </a:p>
                  </a:txBody>
                  <a:tcPr/>
                </a:tc>
                <a:tc>
                  <a:txBody>
                    <a:bodyPr/>
                    <a:lstStyle/>
                    <a:p>
                      <a:r>
                        <a:rPr lang="tr-TR" sz="2800" b="1" dirty="0" smtClean="0"/>
                        <a:t>ARKADAŞLARINA</a:t>
                      </a:r>
                      <a:endParaRPr lang="tr-TR" sz="2800" b="1" dirty="0"/>
                    </a:p>
                  </a:txBody>
                  <a:tcPr/>
                </a:tc>
                <a:tc>
                  <a:txBody>
                    <a:bodyPr/>
                    <a:lstStyle/>
                    <a:p>
                      <a:pPr algn="ctr"/>
                      <a:r>
                        <a:rPr lang="tr-TR" sz="3600" b="1" dirty="0" smtClean="0">
                          <a:solidFill>
                            <a:schemeClr val="tx1"/>
                          </a:solidFill>
                        </a:rPr>
                        <a:t>43,6</a:t>
                      </a:r>
                      <a:endParaRPr lang="tr-TR" sz="3600" b="1" dirty="0">
                        <a:solidFill>
                          <a:schemeClr val="tx1"/>
                        </a:solidFill>
                      </a:endParaRPr>
                    </a:p>
                  </a:txBody>
                  <a:tcPr/>
                </a:tc>
              </a:tr>
              <a:tr h="739913">
                <a:tc>
                  <a:txBody>
                    <a:bodyPr/>
                    <a:lstStyle/>
                    <a:p>
                      <a:r>
                        <a:rPr lang="tr-TR" sz="2800" b="1" dirty="0" smtClean="0">
                          <a:solidFill>
                            <a:schemeClr val="tx1"/>
                          </a:solidFill>
                        </a:rPr>
                        <a:t>2</a:t>
                      </a:r>
                      <a:endParaRPr lang="tr-TR" sz="2800" b="1" dirty="0">
                        <a:solidFill>
                          <a:schemeClr val="tx1"/>
                        </a:solidFill>
                      </a:endParaRPr>
                    </a:p>
                  </a:txBody>
                  <a:tcPr/>
                </a:tc>
                <a:tc>
                  <a:txBody>
                    <a:bodyPr/>
                    <a:lstStyle/>
                    <a:p>
                      <a:r>
                        <a:rPr lang="tr-TR" sz="2800" b="1" dirty="0" smtClean="0"/>
                        <a:t>ÖĞRETMENLERİNE</a:t>
                      </a:r>
                      <a:endParaRPr lang="tr-TR" sz="2800" b="1" dirty="0"/>
                    </a:p>
                  </a:txBody>
                  <a:tcPr/>
                </a:tc>
                <a:tc>
                  <a:txBody>
                    <a:bodyPr/>
                    <a:lstStyle/>
                    <a:p>
                      <a:pPr algn="ctr"/>
                      <a:r>
                        <a:rPr lang="tr-TR" sz="3600" b="1" dirty="0" smtClean="0">
                          <a:solidFill>
                            <a:schemeClr val="tx1"/>
                          </a:solidFill>
                        </a:rPr>
                        <a:t>36,7</a:t>
                      </a:r>
                      <a:endParaRPr lang="tr-TR" sz="3600" b="1" dirty="0">
                        <a:solidFill>
                          <a:schemeClr val="tx1"/>
                        </a:solidFill>
                      </a:endParaRPr>
                    </a:p>
                  </a:txBody>
                  <a:tcPr/>
                </a:tc>
              </a:tr>
              <a:tr h="739913">
                <a:tc>
                  <a:txBody>
                    <a:bodyPr/>
                    <a:lstStyle/>
                    <a:p>
                      <a:r>
                        <a:rPr lang="tr-TR" sz="2800" b="1" dirty="0" smtClean="0">
                          <a:solidFill>
                            <a:schemeClr val="tx1"/>
                          </a:solidFill>
                        </a:rPr>
                        <a:t>3</a:t>
                      </a:r>
                      <a:endParaRPr lang="tr-TR" sz="2800" b="1" dirty="0">
                        <a:solidFill>
                          <a:schemeClr val="tx1"/>
                        </a:solidFill>
                      </a:endParaRPr>
                    </a:p>
                  </a:txBody>
                  <a:tcPr/>
                </a:tc>
                <a:tc>
                  <a:txBody>
                    <a:bodyPr/>
                    <a:lstStyle/>
                    <a:p>
                      <a:r>
                        <a:rPr lang="tr-TR" sz="2800" b="1" dirty="0" smtClean="0"/>
                        <a:t>ANNE BABALARINA</a:t>
                      </a:r>
                      <a:endParaRPr lang="tr-TR" sz="2800" b="1" dirty="0"/>
                    </a:p>
                  </a:txBody>
                  <a:tcPr/>
                </a:tc>
                <a:tc>
                  <a:txBody>
                    <a:bodyPr/>
                    <a:lstStyle/>
                    <a:p>
                      <a:pPr algn="ctr"/>
                      <a:r>
                        <a:rPr lang="tr-TR" sz="3600" b="1" dirty="0" smtClean="0">
                          <a:solidFill>
                            <a:schemeClr val="tx1"/>
                          </a:solidFill>
                        </a:rPr>
                        <a:t>31,6</a:t>
                      </a:r>
                      <a:endParaRPr lang="tr-TR" sz="3600" b="1" dirty="0">
                        <a:solidFill>
                          <a:schemeClr val="tx1"/>
                        </a:solidFill>
                      </a:endParaRPr>
                    </a:p>
                  </a:txBody>
                  <a:tcPr/>
                </a:tc>
              </a:tr>
              <a:tr h="739913">
                <a:tc>
                  <a:txBody>
                    <a:bodyPr/>
                    <a:lstStyle/>
                    <a:p>
                      <a:r>
                        <a:rPr lang="tr-TR" sz="2800" b="1" dirty="0" smtClean="0">
                          <a:solidFill>
                            <a:schemeClr val="tx1"/>
                          </a:solidFill>
                        </a:rPr>
                        <a:t>4</a:t>
                      </a:r>
                      <a:endParaRPr lang="tr-TR" sz="2800" b="1" dirty="0">
                        <a:solidFill>
                          <a:schemeClr val="tx1"/>
                        </a:solidFill>
                      </a:endParaRPr>
                    </a:p>
                  </a:txBody>
                  <a:tcPr/>
                </a:tc>
                <a:tc>
                  <a:txBody>
                    <a:bodyPr/>
                    <a:lstStyle/>
                    <a:p>
                      <a:r>
                        <a:rPr lang="tr-TR" sz="2800" b="1" dirty="0" smtClean="0"/>
                        <a:t>REHBER ÖĞRETMENLERİNE</a:t>
                      </a:r>
                      <a:endParaRPr lang="tr-TR" sz="2800" b="1" dirty="0"/>
                    </a:p>
                  </a:txBody>
                  <a:tcPr/>
                </a:tc>
                <a:tc>
                  <a:txBody>
                    <a:bodyPr/>
                    <a:lstStyle/>
                    <a:p>
                      <a:pPr algn="ctr"/>
                      <a:r>
                        <a:rPr lang="tr-TR" sz="3600" b="1" dirty="0" smtClean="0">
                          <a:solidFill>
                            <a:schemeClr val="tx1"/>
                          </a:solidFill>
                        </a:rPr>
                        <a:t>17</a:t>
                      </a:r>
                      <a:endParaRPr lang="tr-TR" sz="3600" b="1" dirty="0">
                        <a:solidFill>
                          <a:schemeClr val="tx1"/>
                        </a:solidFill>
                      </a:endParaRPr>
                    </a:p>
                  </a:txBody>
                  <a:tcPr/>
                </a:tc>
              </a:tr>
              <a:tr h="739913">
                <a:tc>
                  <a:txBody>
                    <a:bodyPr/>
                    <a:lstStyle/>
                    <a:p>
                      <a:r>
                        <a:rPr lang="tr-TR" sz="2800" b="1" dirty="0" smtClean="0">
                          <a:solidFill>
                            <a:schemeClr val="tx1"/>
                          </a:solidFill>
                        </a:rPr>
                        <a:t>5</a:t>
                      </a:r>
                      <a:endParaRPr lang="tr-TR" sz="2800" b="1" dirty="0">
                        <a:solidFill>
                          <a:schemeClr val="tx1"/>
                        </a:solidFill>
                      </a:endParaRPr>
                    </a:p>
                  </a:txBody>
                  <a:tcPr/>
                </a:tc>
                <a:tc>
                  <a:txBody>
                    <a:bodyPr/>
                    <a:lstStyle/>
                    <a:p>
                      <a:r>
                        <a:rPr lang="tr-TR" sz="2800" b="1" dirty="0" smtClean="0"/>
                        <a:t>OKUL YÖNETİCİLERİNE</a:t>
                      </a:r>
                      <a:endParaRPr lang="tr-TR" sz="2800" b="1" dirty="0"/>
                    </a:p>
                  </a:txBody>
                  <a:tcPr/>
                </a:tc>
                <a:tc>
                  <a:txBody>
                    <a:bodyPr/>
                    <a:lstStyle/>
                    <a:p>
                      <a:pPr algn="ctr"/>
                      <a:r>
                        <a:rPr lang="tr-TR" sz="3600" b="1" dirty="0" smtClean="0">
                          <a:solidFill>
                            <a:schemeClr val="tx1"/>
                          </a:solidFill>
                        </a:rPr>
                        <a:t>14,8</a:t>
                      </a:r>
                      <a:endParaRPr lang="tr-TR" sz="3600" b="1" dirty="0">
                        <a:solidFill>
                          <a:schemeClr val="tx1"/>
                        </a:solidFill>
                      </a:endParaRPr>
                    </a:p>
                  </a:txBody>
                  <a:tcPr/>
                </a:tc>
              </a:tr>
              <a:tr h="739913">
                <a:tc>
                  <a:txBody>
                    <a:bodyPr/>
                    <a:lstStyle/>
                    <a:p>
                      <a:r>
                        <a:rPr lang="tr-TR" sz="2800" b="1" dirty="0" smtClean="0">
                          <a:solidFill>
                            <a:schemeClr val="tx1"/>
                          </a:solidFill>
                        </a:rPr>
                        <a:t>6</a:t>
                      </a:r>
                      <a:endParaRPr lang="tr-TR" sz="2800" b="1" dirty="0">
                        <a:solidFill>
                          <a:schemeClr val="tx1"/>
                        </a:solidFill>
                      </a:endParaRPr>
                    </a:p>
                  </a:txBody>
                  <a:tcPr/>
                </a:tc>
                <a:tc>
                  <a:txBody>
                    <a:bodyPr/>
                    <a:lstStyle/>
                    <a:p>
                      <a:r>
                        <a:rPr lang="tr-TR" sz="2800" b="1" dirty="0" smtClean="0"/>
                        <a:t>HİÇ KİMSEYE</a:t>
                      </a:r>
                      <a:endParaRPr lang="tr-TR" sz="2800" b="1" dirty="0"/>
                    </a:p>
                  </a:txBody>
                  <a:tcPr/>
                </a:tc>
                <a:tc>
                  <a:txBody>
                    <a:bodyPr/>
                    <a:lstStyle/>
                    <a:p>
                      <a:pPr algn="ctr"/>
                      <a:r>
                        <a:rPr lang="tr-TR" sz="3600" b="1" dirty="0" smtClean="0">
                          <a:solidFill>
                            <a:schemeClr val="tx1"/>
                          </a:solidFill>
                        </a:rPr>
                        <a:t>20</a:t>
                      </a:r>
                      <a:endParaRPr lang="tr-TR" sz="3600" b="1" dirty="0">
                        <a:solidFill>
                          <a:schemeClr val="tx1"/>
                        </a:solidFill>
                      </a:endParaRPr>
                    </a:p>
                  </a:txBody>
                  <a:tcPr/>
                </a:tc>
              </a:tr>
            </a:tbl>
          </a:graphicData>
        </a:graphic>
      </p:graphicFrame>
      <p:sp>
        <p:nvSpPr>
          <p:cNvPr id="5" name="4 Metin kutusu"/>
          <p:cNvSpPr txBox="1"/>
          <p:nvPr/>
        </p:nvSpPr>
        <p:spPr>
          <a:xfrm>
            <a:off x="428596" y="214290"/>
            <a:ext cx="8215370" cy="461665"/>
          </a:xfrm>
          <a:prstGeom prst="rect">
            <a:avLst/>
          </a:prstGeom>
          <a:noFill/>
        </p:spPr>
        <p:txBody>
          <a:bodyPr wrap="square" rtlCol="0">
            <a:spAutoFit/>
          </a:bodyPr>
          <a:lstStyle/>
          <a:p>
            <a:pPr>
              <a:buFont typeface="Wingdings" pitchFamily="2" charset="2"/>
              <a:buChar char="Ø"/>
            </a:pPr>
            <a:r>
              <a:rPr lang="tr-TR" sz="2400" b="1" dirty="0" smtClean="0"/>
              <a:t>Öğrenciler şiddete uğradıklarında kime başvurmaktadırlar?</a:t>
            </a:r>
            <a:endParaRPr lang="tr-TR" sz="2400" b="1" dirty="0"/>
          </a:p>
        </p:txBody>
      </p:sp>
    </p:spTree>
    <p:extLst>
      <p:ext uri="{BB962C8B-B14F-4D97-AF65-F5344CB8AC3E}">
        <p14:creationId xmlns:p14="http://schemas.microsoft.com/office/powerpoint/2010/main" val="160119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496944" cy="6264696"/>
          </a:xfrm>
        </p:spPr>
        <p:txBody>
          <a:bodyPr>
            <a:noAutofit/>
          </a:bodyPr>
          <a:lstStyle/>
          <a:p>
            <a:pPr marL="0" lvl="0" indent="0" algn="just">
              <a:buClr>
                <a:srgbClr val="0BD0D9"/>
              </a:buClr>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sz="20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2000" dirty="0" smtClean="0">
                <a:solidFill>
                  <a:srgbClr val="FF0000"/>
                </a:solidFill>
                <a:latin typeface="Times New Roman" panose="02020603050405020304" pitchFamily="18" charset="0"/>
                <a:cs typeface="Times New Roman" panose="02020603050405020304" pitchFamily="18" charset="0"/>
              </a:rPr>
              <a:t>1</a:t>
            </a:r>
            <a:r>
              <a:rPr lang="tr-TR" sz="2000" dirty="0">
                <a:solidFill>
                  <a:srgbClr val="FF0000"/>
                </a:solidFill>
                <a:latin typeface="Times New Roman" panose="02020603050405020304" pitchFamily="18" charset="0"/>
                <a:cs typeface="Times New Roman" panose="02020603050405020304" pitchFamily="18" charset="0"/>
              </a:rPr>
              <a:t>. Boşanma ile ilintili olarak yaşanan sorunlar: </a:t>
            </a:r>
            <a:r>
              <a:rPr lang="tr-TR" sz="2000" dirty="0">
                <a:solidFill>
                  <a:prstClr val="black"/>
                </a:solidFill>
                <a:latin typeface="Times New Roman" panose="02020603050405020304" pitchFamily="18" charset="0"/>
                <a:cs typeface="Times New Roman" panose="02020603050405020304" pitchFamily="18" charset="0"/>
              </a:rPr>
              <a:t>Ülkemizde eşlerinden ayrılmak </a:t>
            </a:r>
          </a:p>
          <a:p>
            <a:pPr marL="0" lvl="0" indent="0" algn="just">
              <a:buClr>
                <a:srgbClr val="0BD0D9"/>
              </a:buClr>
              <a:buNone/>
            </a:pPr>
            <a:r>
              <a:rPr lang="tr-TR" sz="2000" dirty="0">
                <a:solidFill>
                  <a:prstClr val="black"/>
                </a:solidFill>
                <a:latin typeface="Times New Roman" panose="02020603050405020304" pitchFamily="18" charset="0"/>
                <a:cs typeface="Times New Roman" panose="02020603050405020304" pitchFamily="18" charset="0"/>
              </a:rPr>
              <a:t>isteyen kadınlar, çok ciddi erkek şiddeti ile karşı karşıya gelmektedirler. </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2.Eşler </a:t>
            </a:r>
            <a:r>
              <a:rPr lang="tr-TR" sz="1800" dirty="0">
                <a:solidFill>
                  <a:srgbClr val="FF0000"/>
                </a:solidFill>
                <a:latin typeface="Times New Roman" panose="02020603050405020304" pitchFamily="18" charset="0"/>
                <a:cs typeface="Times New Roman" panose="02020603050405020304" pitchFamily="18" charset="0"/>
              </a:rPr>
              <a:t>arasında yaşanan aldatma olayları: </a:t>
            </a:r>
            <a:r>
              <a:rPr lang="tr-TR" sz="1800" dirty="0">
                <a:latin typeface="Times New Roman" panose="02020603050405020304" pitchFamily="18" charset="0"/>
                <a:cs typeface="Times New Roman" panose="02020603050405020304" pitchFamily="18" charset="0"/>
              </a:rPr>
              <a:t>Eşlerden birinin eşini aldattığı </a:t>
            </a:r>
            <a:r>
              <a:rPr lang="tr-TR" sz="1800" dirty="0" smtClean="0">
                <a:latin typeface="Times New Roman" panose="02020603050405020304" pitchFamily="18" charset="0"/>
                <a:cs typeface="Times New Roman" panose="02020603050405020304" pitchFamily="18" charset="0"/>
              </a:rPr>
              <a:t>gerçeğinin </a:t>
            </a:r>
            <a:r>
              <a:rPr lang="tr-TR" sz="1800" dirty="0">
                <a:latin typeface="Times New Roman" panose="02020603050405020304" pitchFamily="18" charset="0"/>
                <a:cs typeface="Times New Roman" panose="02020603050405020304" pitchFamily="18" charset="0"/>
              </a:rPr>
              <a:t>ortaya çıkması veya bu konuya ilişkin bir tereddüdün varlığı, şiddet e</a:t>
            </a:r>
            <a:r>
              <a:rPr lang="tr-TR" sz="1800" dirty="0" smtClean="0">
                <a:latin typeface="Times New Roman" panose="02020603050405020304" pitchFamily="18" charset="0"/>
                <a:cs typeface="Times New Roman" panose="02020603050405020304" pitchFamily="18" charset="0"/>
              </a:rPr>
              <a:t>ylemlerine </a:t>
            </a:r>
            <a:r>
              <a:rPr lang="tr-TR" sz="1800" dirty="0">
                <a:latin typeface="Times New Roman" panose="02020603050405020304" pitchFamily="18" charset="0"/>
                <a:cs typeface="Times New Roman" panose="02020603050405020304" pitchFamily="18" charset="0"/>
              </a:rPr>
              <a:t>davetiye çıkaran önemli bir </a:t>
            </a:r>
            <a:r>
              <a:rPr lang="tr-TR" sz="1800" dirty="0" smtClean="0">
                <a:latin typeface="Times New Roman" panose="02020603050405020304" pitchFamily="18" charset="0"/>
                <a:cs typeface="Times New Roman" panose="02020603050405020304" pitchFamily="18" charset="0"/>
              </a:rPr>
              <a:t>faktördür.</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3.Okulla </a:t>
            </a:r>
            <a:r>
              <a:rPr lang="tr-TR" sz="1800" dirty="0">
                <a:solidFill>
                  <a:srgbClr val="FF0000"/>
                </a:solidFill>
                <a:latin typeface="Times New Roman" panose="02020603050405020304" pitchFamily="18" charset="0"/>
                <a:cs typeface="Times New Roman" panose="02020603050405020304" pitchFamily="18" charset="0"/>
              </a:rPr>
              <a:t>ilintili olarak ortaya çıkan sorunlar: </a:t>
            </a:r>
            <a:r>
              <a:rPr lang="tr-TR" sz="1800" dirty="0">
                <a:latin typeface="Times New Roman" panose="02020603050405020304" pitchFamily="18" charset="0"/>
                <a:cs typeface="Times New Roman" panose="02020603050405020304" pitchFamily="18" charset="0"/>
              </a:rPr>
              <a:t>Okulda öğrenciler arasında yaşanan </a:t>
            </a:r>
            <a:r>
              <a:rPr lang="tr-TR" sz="1800" dirty="0" smtClean="0">
                <a:latin typeface="Times New Roman" panose="02020603050405020304" pitchFamily="18" charset="0"/>
                <a:cs typeface="Times New Roman" panose="02020603050405020304" pitchFamily="18" charset="0"/>
              </a:rPr>
              <a:t>sorunlar</a:t>
            </a:r>
            <a:r>
              <a:rPr lang="tr-TR" sz="1800" dirty="0">
                <a:latin typeface="Times New Roman" panose="02020603050405020304" pitchFamily="18" charset="0"/>
                <a:cs typeface="Times New Roman" panose="02020603050405020304" pitchFamily="18" charset="0"/>
              </a:rPr>
              <a:t>, öğrencinin okuldan atılması veya öğrenciye verilen disiplin cezası, okuldaki kız </a:t>
            </a:r>
            <a:r>
              <a:rPr lang="tr-TR" sz="1800" dirty="0" smtClean="0">
                <a:latin typeface="Times New Roman" panose="02020603050405020304" pitchFamily="18" charset="0"/>
                <a:cs typeface="Times New Roman" panose="02020603050405020304" pitchFamily="18" charset="0"/>
              </a:rPr>
              <a:t>arkadaşı </a:t>
            </a:r>
            <a:r>
              <a:rPr lang="tr-TR" sz="1800" dirty="0">
                <a:latin typeface="Times New Roman" panose="02020603050405020304" pitchFamily="18" charset="0"/>
                <a:cs typeface="Times New Roman" panose="02020603050405020304" pitchFamily="18" charset="0"/>
              </a:rPr>
              <a:t>sorunları, öğretmenlerle yaşanan sorunlar ve başarısızlık gibi nedenler </a:t>
            </a:r>
            <a:r>
              <a:rPr lang="tr-TR" sz="1800" dirty="0" smtClean="0">
                <a:latin typeface="Times New Roman" panose="02020603050405020304" pitchFamily="18" charset="0"/>
                <a:cs typeface="Times New Roman" panose="02020603050405020304" pitchFamily="18" charset="0"/>
              </a:rPr>
              <a:t>de okuldaki </a:t>
            </a:r>
            <a:r>
              <a:rPr lang="tr-TR" sz="1800" dirty="0">
                <a:latin typeface="Times New Roman" panose="02020603050405020304" pitchFamily="18" charset="0"/>
                <a:cs typeface="Times New Roman" panose="02020603050405020304" pitchFamily="18" charset="0"/>
              </a:rPr>
              <a:t>şiddet davranışını besleyen unsurlar olarak etkili </a:t>
            </a:r>
            <a:r>
              <a:rPr lang="tr-TR" sz="1800" dirty="0" smtClean="0">
                <a:latin typeface="Times New Roman" panose="02020603050405020304" pitchFamily="18" charset="0"/>
                <a:cs typeface="Times New Roman" panose="02020603050405020304" pitchFamily="18" charset="0"/>
              </a:rPr>
              <a:t>olmaktadır</a:t>
            </a:r>
          </a:p>
          <a:p>
            <a:pPr marL="0" indent="0" algn="just">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tr-TR" sz="1800" dirty="0" smtClean="0">
                <a:solidFill>
                  <a:srgbClr val="FF0000"/>
                </a:solidFill>
                <a:latin typeface="Times New Roman" panose="02020603050405020304" pitchFamily="18" charset="0"/>
                <a:cs typeface="Times New Roman" panose="02020603050405020304" pitchFamily="18" charset="0"/>
              </a:rPr>
              <a:t>4</a:t>
            </a:r>
            <a:r>
              <a:rPr lang="tr-TR" sz="1800" dirty="0">
                <a:solidFill>
                  <a:srgbClr val="FF0000"/>
                </a:solidFill>
                <a:latin typeface="Times New Roman" panose="02020603050405020304" pitchFamily="18" charset="0"/>
                <a:cs typeface="Times New Roman" panose="02020603050405020304" pitchFamily="18" charset="0"/>
              </a:rPr>
              <a:t>. Kıskançlık, tartışma, dedikodu ve intikam: </a:t>
            </a:r>
            <a:r>
              <a:rPr lang="tr-TR" sz="1800" dirty="0">
                <a:latin typeface="Times New Roman" panose="02020603050405020304" pitchFamily="18" charset="0"/>
                <a:cs typeface="Times New Roman" panose="02020603050405020304" pitchFamily="18" charset="0"/>
              </a:rPr>
              <a:t>Bu faktörlerin, cinayet başta olmak </a:t>
            </a:r>
            <a:r>
              <a:rPr lang="tr-TR" sz="1800" dirty="0" smtClean="0">
                <a:latin typeface="Times New Roman" panose="02020603050405020304" pitchFamily="18" charset="0"/>
                <a:cs typeface="Times New Roman" panose="02020603050405020304" pitchFamily="18" charset="0"/>
              </a:rPr>
              <a:t>üzere </a:t>
            </a:r>
            <a:r>
              <a:rPr lang="tr-TR" sz="1800" dirty="0">
                <a:latin typeface="Times New Roman" panose="02020603050405020304" pitchFamily="18" charset="0"/>
                <a:cs typeface="Times New Roman" panose="02020603050405020304" pitchFamily="18" charset="0"/>
              </a:rPr>
              <a:t>çok sayıda şiddet olaylarının yaşanmasında etkili olduğu bilinen bir gerçektir. </a:t>
            </a:r>
            <a:endParaRPr lang="tr-TR" sz="1800" dirty="0" smtClean="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01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640641325"/>
              </p:ext>
            </p:extLst>
          </p:nvPr>
        </p:nvGraphicFramePr>
        <p:xfrm>
          <a:off x="65045" y="767158"/>
          <a:ext cx="8650359" cy="5882892"/>
        </p:xfrm>
        <a:graphic>
          <a:graphicData uri="http://schemas.openxmlformats.org/drawingml/2006/table">
            <a:tbl>
              <a:tblPr firstRow="1" bandRow="1">
                <a:tableStyleId>{5C22544A-7EE6-4342-B048-85BDC9FD1C3A}</a:tableStyleId>
              </a:tblPr>
              <a:tblGrid>
                <a:gridCol w="2883453"/>
                <a:gridCol w="2883453"/>
                <a:gridCol w="2883453"/>
              </a:tblGrid>
              <a:tr h="589364">
                <a:tc>
                  <a:txBody>
                    <a:bodyPr/>
                    <a:lstStyle/>
                    <a:p>
                      <a:r>
                        <a:rPr lang="tr-TR" sz="2400" b="1" dirty="0" smtClean="0">
                          <a:solidFill>
                            <a:schemeClr val="tx1"/>
                          </a:solidFill>
                        </a:rPr>
                        <a:t>SIRA</a:t>
                      </a:r>
                      <a:endParaRPr lang="tr-TR" sz="2400" b="1" dirty="0">
                        <a:solidFill>
                          <a:schemeClr val="tx1"/>
                        </a:solidFill>
                      </a:endParaRPr>
                    </a:p>
                  </a:txBody>
                  <a:tcPr/>
                </a:tc>
                <a:tc>
                  <a:txBody>
                    <a:bodyPr/>
                    <a:lstStyle/>
                    <a:p>
                      <a:r>
                        <a:rPr lang="tr-TR" sz="2400" b="1" dirty="0" smtClean="0">
                          <a:solidFill>
                            <a:schemeClr val="tx1"/>
                          </a:solidFill>
                        </a:rPr>
                        <a:t>BAŞVURULAN</a:t>
                      </a:r>
                      <a:r>
                        <a:rPr lang="tr-TR" sz="2400" b="1" baseline="0" dirty="0" smtClean="0">
                          <a:solidFill>
                            <a:schemeClr val="tx1"/>
                          </a:solidFill>
                        </a:rPr>
                        <a:t> KİŞİ</a:t>
                      </a:r>
                      <a:endParaRPr lang="tr-TR" sz="2400" b="1" dirty="0">
                        <a:solidFill>
                          <a:schemeClr val="tx1"/>
                        </a:solidFill>
                      </a:endParaRPr>
                    </a:p>
                  </a:txBody>
                  <a:tcPr/>
                </a:tc>
                <a:tc>
                  <a:txBody>
                    <a:bodyPr/>
                    <a:lstStyle/>
                    <a:p>
                      <a:r>
                        <a:rPr lang="tr-TR" sz="2400" b="1" dirty="0" smtClean="0">
                          <a:solidFill>
                            <a:schemeClr val="tx1"/>
                          </a:solidFill>
                        </a:rPr>
                        <a:t>ORAN(%)</a:t>
                      </a:r>
                      <a:endParaRPr lang="tr-TR" sz="2400" b="1" dirty="0">
                        <a:solidFill>
                          <a:schemeClr val="tx1"/>
                        </a:solidFill>
                      </a:endParaRPr>
                    </a:p>
                  </a:txBody>
                  <a:tcPr/>
                </a:tc>
              </a:tr>
              <a:tr h="589364">
                <a:tc>
                  <a:txBody>
                    <a:bodyPr/>
                    <a:lstStyle/>
                    <a:p>
                      <a:r>
                        <a:rPr lang="tr-TR" sz="3200" b="1" dirty="0" smtClean="0">
                          <a:solidFill>
                            <a:schemeClr val="tx1"/>
                          </a:solidFill>
                        </a:rPr>
                        <a:t>1</a:t>
                      </a:r>
                      <a:endParaRPr lang="tr-TR" sz="3200" b="1" dirty="0">
                        <a:solidFill>
                          <a:schemeClr val="tx1"/>
                        </a:solidFill>
                      </a:endParaRPr>
                    </a:p>
                  </a:txBody>
                  <a:tcPr/>
                </a:tc>
                <a:tc>
                  <a:txBody>
                    <a:bodyPr/>
                    <a:lstStyle/>
                    <a:p>
                      <a:r>
                        <a:rPr lang="tr-TR" sz="2400" b="1" dirty="0" smtClean="0">
                          <a:solidFill>
                            <a:schemeClr val="tx1"/>
                          </a:solidFill>
                        </a:rPr>
                        <a:t>Arkadaşlarından</a:t>
                      </a:r>
                      <a:endParaRPr lang="tr-TR" sz="2400" b="1" dirty="0">
                        <a:solidFill>
                          <a:schemeClr val="tx1"/>
                        </a:solidFill>
                      </a:endParaRPr>
                    </a:p>
                  </a:txBody>
                  <a:tcPr/>
                </a:tc>
                <a:tc>
                  <a:txBody>
                    <a:bodyPr/>
                    <a:lstStyle/>
                    <a:p>
                      <a:r>
                        <a:rPr lang="tr-TR" sz="3200" b="1" dirty="0" smtClean="0">
                          <a:solidFill>
                            <a:schemeClr val="tx1"/>
                          </a:solidFill>
                        </a:rPr>
                        <a:t>60,6</a:t>
                      </a:r>
                      <a:endParaRPr lang="tr-TR" sz="3200" b="1" dirty="0">
                        <a:solidFill>
                          <a:schemeClr val="tx1"/>
                        </a:solidFill>
                      </a:endParaRPr>
                    </a:p>
                  </a:txBody>
                  <a:tcPr/>
                </a:tc>
              </a:tr>
              <a:tr h="589364">
                <a:tc>
                  <a:txBody>
                    <a:bodyPr/>
                    <a:lstStyle/>
                    <a:p>
                      <a:r>
                        <a:rPr lang="tr-TR" sz="3200" b="1" dirty="0" smtClean="0">
                          <a:solidFill>
                            <a:schemeClr val="tx1"/>
                          </a:solidFill>
                        </a:rPr>
                        <a:t>2</a:t>
                      </a:r>
                      <a:endParaRPr lang="tr-TR" sz="3200" b="1" dirty="0">
                        <a:solidFill>
                          <a:schemeClr val="tx1"/>
                        </a:solidFill>
                      </a:endParaRPr>
                    </a:p>
                  </a:txBody>
                  <a:tcPr/>
                </a:tc>
                <a:tc>
                  <a:txBody>
                    <a:bodyPr/>
                    <a:lstStyle/>
                    <a:p>
                      <a:r>
                        <a:rPr lang="tr-TR" sz="2400" b="1" dirty="0" smtClean="0">
                          <a:solidFill>
                            <a:schemeClr val="tx1"/>
                          </a:solidFill>
                        </a:rPr>
                        <a:t>Anne Babalarından</a:t>
                      </a:r>
                      <a:endParaRPr lang="tr-TR" sz="2400" b="1" dirty="0">
                        <a:solidFill>
                          <a:schemeClr val="tx1"/>
                        </a:solidFill>
                      </a:endParaRPr>
                    </a:p>
                  </a:txBody>
                  <a:tcPr/>
                </a:tc>
                <a:tc>
                  <a:txBody>
                    <a:bodyPr/>
                    <a:lstStyle/>
                    <a:p>
                      <a:r>
                        <a:rPr lang="tr-TR" sz="3200" b="1" dirty="0" smtClean="0">
                          <a:solidFill>
                            <a:schemeClr val="tx1"/>
                          </a:solidFill>
                        </a:rPr>
                        <a:t>40,9</a:t>
                      </a:r>
                      <a:endParaRPr lang="tr-TR" sz="3200" b="1" dirty="0">
                        <a:solidFill>
                          <a:schemeClr val="tx1"/>
                        </a:solidFill>
                      </a:endParaRPr>
                    </a:p>
                  </a:txBody>
                  <a:tcPr/>
                </a:tc>
              </a:tr>
              <a:tr h="589364">
                <a:tc>
                  <a:txBody>
                    <a:bodyPr/>
                    <a:lstStyle/>
                    <a:p>
                      <a:r>
                        <a:rPr lang="tr-TR" sz="3200" b="1" dirty="0" smtClean="0">
                          <a:solidFill>
                            <a:schemeClr val="tx1"/>
                          </a:solidFill>
                        </a:rPr>
                        <a:t>3</a:t>
                      </a:r>
                      <a:endParaRPr lang="tr-TR" sz="3200" b="1" dirty="0">
                        <a:solidFill>
                          <a:schemeClr val="tx1"/>
                        </a:solidFill>
                      </a:endParaRPr>
                    </a:p>
                  </a:txBody>
                  <a:tcPr/>
                </a:tc>
                <a:tc>
                  <a:txBody>
                    <a:bodyPr/>
                    <a:lstStyle/>
                    <a:p>
                      <a:r>
                        <a:rPr lang="tr-TR" sz="2400" b="1" dirty="0" smtClean="0">
                          <a:solidFill>
                            <a:schemeClr val="tx1"/>
                          </a:solidFill>
                        </a:rPr>
                        <a:t>Öğretmenlerinde</a:t>
                      </a:r>
                      <a:endParaRPr lang="tr-TR" sz="2400" b="1" dirty="0">
                        <a:solidFill>
                          <a:schemeClr val="tx1"/>
                        </a:solidFill>
                      </a:endParaRPr>
                    </a:p>
                  </a:txBody>
                  <a:tcPr/>
                </a:tc>
                <a:tc>
                  <a:txBody>
                    <a:bodyPr/>
                    <a:lstStyle/>
                    <a:p>
                      <a:r>
                        <a:rPr lang="tr-TR" sz="3200" b="1" dirty="0" smtClean="0">
                          <a:solidFill>
                            <a:schemeClr val="tx1"/>
                          </a:solidFill>
                        </a:rPr>
                        <a:t>36,5</a:t>
                      </a:r>
                      <a:endParaRPr lang="tr-TR" sz="3200" b="1" dirty="0">
                        <a:solidFill>
                          <a:schemeClr val="tx1"/>
                        </a:solidFill>
                      </a:endParaRPr>
                    </a:p>
                  </a:txBody>
                  <a:tcPr/>
                </a:tc>
              </a:tr>
              <a:tr h="589364">
                <a:tc>
                  <a:txBody>
                    <a:bodyPr/>
                    <a:lstStyle/>
                    <a:p>
                      <a:r>
                        <a:rPr lang="tr-TR" sz="3200" b="1" dirty="0" smtClean="0">
                          <a:solidFill>
                            <a:schemeClr val="tx1"/>
                          </a:solidFill>
                        </a:rPr>
                        <a:t>4</a:t>
                      </a:r>
                      <a:endParaRPr lang="tr-TR" sz="3200" b="1" dirty="0">
                        <a:solidFill>
                          <a:schemeClr val="tx1"/>
                        </a:solidFill>
                      </a:endParaRPr>
                    </a:p>
                  </a:txBody>
                  <a:tcPr/>
                </a:tc>
                <a:tc>
                  <a:txBody>
                    <a:bodyPr/>
                    <a:lstStyle/>
                    <a:p>
                      <a:r>
                        <a:rPr lang="tr-TR" sz="2400" b="1" dirty="0" smtClean="0">
                          <a:solidFill>
                            <a:schemeClr val="tx1"/>
                          </a:solidFill>
                        </a:rPr>
                        <a:t>Rehber Öğretmenlerinde</a:t>
                      </a:r>
                      <a:endParaRPr lang="tr-TR" sz="2400" b="1" dirty="0">
                        <a:solidFill>
                          <a:schemeClr val="tx1"/>
                        </a:solidFill>
                      </a:endParaRPr>
                    </a:p>
                  </a:txBody>
                  <a:tcPr/>
                </a:tc>
                <a:tc>
                  <a:txBody>
                    <a:bodyPr/>
                    <a:lstStyle/>
                    <a:p>
                      <a:r>
                        <a:rPr lang="tr-TR" sz="3200" b="1" dirty="0" smtClean="0">
                          <a:solidFill>
                            <a:schemeClr val="tx1"/>
                          </a:solidFill>
                        </a:rPr>
                        <a:t>15,8</a:t>
                      </a:r>
                      <a:endParaRPr lang="tr-TR" sz="3200" b="1" dirty="0">
                        <a:solidFill>
                          <a:schemeClr val="tx1"/>
                        </a:solidFill>
                      </a:endParaRPr>
                    </a:p>
                  </a:txBody>
                  <a:tcPr/>
                </a:tc>
              </a:tr>
              <a:tr h="589364">
                <a:tc>
                  <a:txBody>
                    <a:bodyPr/>
                    <a:lstStyle/>
                    <a:p>
                      <a:r>
                        <a:rPr lang="tr-TR" sz="3200" b="1" dirty="0" smtClean="0">
                          <a:solidFill>
                            <a:schemeClr val="tx1"/>
                          </a:solidFill>
                        </a:rPr>
                        <a:t>5</a:t>
                      </a:r>
                      <a:endParaRPr lang="tr-TR" sz="3200" b="1" dirty="0">
                        <a:solidFill>
                          <a:schemeClr val="tx1"/>
                        </a:solidFill>
                      </a:endParaRPr>
                    </a:p>
                  </a:txBody>
                  <a:tcPr/>
                </a:tc>
                <a:tc>
                  <a:txBody>
                    <a:bodyPr/>
                    <a:lstStyle/>
                    <a:p>
                      <a:r>
                        <a:rPr lang="tr-TR" sz="2400" b="1" dirty="0" err="1" smtClean="0">
                          <a:solidFill>
                            <a:schemeClr val="tx1"/>
                          </a:solidFill>
                        </a:rPr>
                        <a:t>Abi</a:t>
                      </a:r>
                      <a:r>
                        <a:rPr lang="tr-TR" sz="2400" b="1" dirty="0" smtClean="0">
                          <a:solidFill>
                            <a:schemeClr val="tx1"/>
                          </a:solidFill>
                        </a:rPr>
                        <a:t>, Abla ya da Kardeşlerinden</a:t>
                      </a:r>
                      <a:endParaRPr lang="tr-TR" sz="2400" b="1" dirty="0">
                        <a:solidFill>
                          <a:schemeClr val="tx1"/>
                        </a:solidFill>
                      </a:endParaRPr>
                    </a:p>
                  </a:txBody>
                  <a:tcPr/>
                </a:tc>
                <a:tc>
                  <a:txBody>
                    <a:bodyPr/>
                    <a:lstStyle/>
                    <a:p>
                      <a:r>
                        <a:rPr lang="tr-TR" sz="3200" b="1" dirty="0" smtClean="0">
                          <a:solidFill>
                            <a:schemeClr val="tx1"/>
                          </a:solidFill>
                        </a:rPr>
                        <a:t>12,7</a:t>
                      </a:r>
                      <a:endParaRPr lang="tr-TR" sz="3200" b="1" dirty="0">
                        <a:solidFill>
                          <a:schemeClr val="tx1"/>
                        </a:solidFill>
                      </a:endParaRPr>
                    </a:p>
                  </a:txBody>
                  <a:tcPr/>
                </a:tc>
              </a:tr>
              <a:tr h="589364">
                <a:tc>
                  <a:txBody>
                    <a:bodyPr/>
                    <a:lstStyle/>
                    <a:p>
                      <a:r>
                        <a:rPr lang="tr-TR" sz="3200" b="1" dirty="0" smtClean="0">
                          <a:solidFill>
                            <a:schemeClr val="tx1"/>
                          </a:solidFill>
                        </a:rPr>
                        <a:t>6</a:t>
                      </a:r>
                      <a:endParaRPr lang="tr-TR" sz="3200" b="1" dirty="0">
                        <a:solidFill>
                          <a:schemeClr val="tx1"/>
                        </a:solidFill>
                      </a:endParaRPr>
                    </a:p>
                  </a:txBody>
                  <a:tcPr/>
                </a:tc>
                <a:tc>
                  <a:txBody>
                    <a:bodyPr/>
                    <a:lstStyle/>
                    <a:p>
                      <a:r>
                        <a:rPr lang="tr-TR" sz="2400" b="1" dirty="0" smtClean="0">
                          <a:solidFill>
                            <a:schemeClr val="tx1"/>
                          </a:solidFill>
                        </a:rPr>
                        <a:t>Okul</a:t>
                      </a:r>
                      <a:r>
                        <a:rPr lang="tr-TR" sz="2400" b="1" baseline="0" dirty="0" smtClean="0">
                          <a:solidFill>
                            <a:schemeClr val="tx1"/>
                          </a:solidFill>
                        </a:rPr>
                        <a:t> Yöneticisinden</a:t>
                      </a:r>
                      <a:endParaRPr lang="tr-TR" sz="2400" b="1" dirty="0">
                        <a:solidFill>
                          <a:schemeClr val="tx1"/>
                        </a:solidFill>
                      </a:endParaRPr>
                    </a:p>
                  </a:txBody>
                  <a:tcPr/>
                </a:tc>
                <a:tc>
                  <a:txBody>
                    <a:bodyPr/>
                    <a:lstStyle/>
                    <a:p>
                      <a:r>
                        <a:rPr lang="tr-TR" sz="3200" b="1" dirty="0" smtClean="0">
                          <a:solidFill>
                            <a:schemeClr val="tx1"/>
                          </a:solidFill>
                        </a:rPr>
                        <a:t>6,9</a:t>
                      </a:r>
                      <a:endParaRPr lang="tr-TR" sz="3200" b="1" dirty="0">
                        <a:solidFill>
                          <a:schemeClr val="tx1"/>
                        </a:solidFill>
                      </a:endParaRPr>
                    </a:p>
                  </a:txBody>
                  <a:tcPr/>
                </a:tc>
              </a:tr>
              <a:tr h="589364">
                <a:tc>
                  <a:txBody>
                    <a:bodyPr/>
                    <a:lstStyle/>
                    <a:p>
                      <a:r>
                        <a:rPr lang="tr-TR" sz="3200" b="1" dirty="0" smtClean="0">
                          <a:solidFill>
                            <a:schemeClr val="tx1"/>
                          </a:solidFill>
                        </a:rPr>
                        <a:t>7</a:t>
                      </a:r>
                      <a:endParaRPr lang="tr-TR" sz="3200" b="1" dirty="0">
                        <a:solidFill>
                          <a:schemeClr val="tx1"/>
                        </a:solidFill>
                      </a:endParaRPr>
                    </a:p>
                  </a:txBody>
                  <a:tcPr/>
                </a:tc>
                <a:tc>
                  <a:txBody>
                    <a:bodyPr/>
                    <a:lstStyle/>
                    <a:p>
                      <a:r>
                        <a:rPr lang="tr-TR" sz="2400" b="1" dirty="0" smtClean="0">
                          <a:solidFill>
                            <a:schemeClr val="tx1"/>
                          </a:solidFill>
                        </a:rPr>
                        <a:t>Hiç Kimseden</a:t>
                      </a:r>
                      <a:endParaRPr lang="tr-TR" sz="2400" b="1" dirty="0">
                        <a:solidFill>
                          <a:schemeClr val="tx1"/>
                        </a:solidFill>
                      </a:endParaRPr>
                    </a:p>
                  </a:txBody>
                  <a:tcPr/>
                </a:tc>
                <a:tc>
                  <a:txBody>
                    <a:bodyPr/>
                    <a:lstStyle/>
                    <a:p>
                      <a:r>
                        <a:rPr lang="tr-TR" sz="3200" b="1" dirty="0" smtClean="0">
                          <a:solidFill>
                            <a:schemeClr val="tx1"/>
                          </a:solidFill>
                        </a:rPr>
                        <a:t>12,5</a:t>
                      </a:r>
                      <a:endParaRPr lang="tr-TR" sz="3200" b="1" dirty="0">
                        <a:solidFill>
                          <a:schemeClr val="tx1"/>
                        </a:solidFill>
                      </a:endParaRPr>
                    </a:p>
                  </a:txBody>
                  <a:tcPr/>
                </a:tc>
              </a:tr>
            </a:tbl>
          </a:graphicData>
        </a:graphic>
      </p:graphicFrame>
      <p:sp>
        <p:nvSpPr>
          <p:cNvPr id="5" name="4 Metin kutusu"/>
          <p:cNvSpPr txBox="1"/>
          <p:nvPr/>
        </p:nvSpPr>
        <p:spPr>
          <a:xfrm>
            <a:off x="428596" y="428604"/>
            <a:ext cx="8286808" cy="338554"/>
          </a:xfrm>
          <a:prstGeom prst="rect">
            <a:avLst/>
          </a:prstGeom>
          <a:noFill/>
        </p:spPr>
        <p:txBody>
          <a:bodyPr wrap="square" rtlCol="0">
            <a:spAutoFit/>
          </a:bodyPr>
          <a:lstStyle/>
          <a:p>
            <a:pPr>
              <a:buFont typeface="Wingdings" pitchFamily="2" charset="2"/>
              <a:buChar char="Ø"/>
            </a:pPr>
            <a:r>
              <a:rPr lang="tr-TR" sz="1600" b="1" dirty="0" smtClean="0"/>
              <a:t>Öğrenciler şiddete uğradıklarında en fazla desteği kimden almaktadırlar?</a:t>
            </a:r>
            <a:endParaRPr lang="tr-TR" sz="1600" b="1" dirty="0"/>
          </a:p>
        </p:txBody>
      </p:sp>
    </p:spTree>
    <p:extLst>
      <p:ext uri="{BB962C8B-B14F-4D97-AF65-F5344CB8AC3E}">
        <p14:creationId xmlns:p14="http://schemas.microsoft.com/office/powerpoint/2010/main" val="556692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510507"/>
          </a:xfrm>
        </p:spPr>
        <p:txBody>
          <a:bodyPr/>
          <a:lstStyle/>
          <a:p>
            <a:pPr marL="342900" lvl="1" indent="-342900" algn="just">
              <a:buNone/>
            </a:pPr>
            <a:r>
              <a:rPr lang="tr-TR" dirty="0" smtClean="0"/>
              <a:t>    Samsun’da lise öğrencisi A.A ‘benim artığımla çıkıyor’ dediği gerekçesiyle C.S. ve araya girmek isteyen A.C. adlı öğrencileri öldürdü.</a:t>
            </a:r>
          </a:p>
          <a:p>
            <a:pPr marL="342900" lvl="1" indent="-342900" algn="just">
              <a:buNone/>
            </a:pPr>
            <a:endParaRPr lang="tr-TR" sz="1600" dirty="0" smtClean="0"/>
          </a:p>
          <a:p>
            <a:pPr marL="342900" lvl="1" indent="-342900" algn="just">
              <a:buNone/>
            </a:pPr>
            <a:r>
              <a:rPr lang="tr-TR" dirty="0" smtClean="0"/>
              <a:t>	</a:t>
            </a:r>
            <a:endParaRPr lang="tr-TR" sz="1600" dirty="0" smtClean="0"/>
          </a:p>
          <a:p>
            <a:pPr marL="342900" lvl="1" indent="-342900" algn="just">
              <a:buNone/>
            </a:pPr>
            <a:r>
              <a:rPr lang="tr-TR" dirty="0" smtClean="0"/>
              <a:t>	</a:t>
            </a:r>
          </a:p>
          <a:p>
            <a:pPr marL="342900" lvl="1" indent="-342900" algn="just">
              <a:buNone/>
            </a:pPr>
            <a:r>
              <a:rPr lang="tr-TR" dirty="0" smtClean="0"/>
              <a:t>	</a:t>
            </a:r>
          </a:p>
          <a:p>
            <a:pPr marL="342900" lvl="1" indent="-342900" algn="just">
              <a:buNone/>
            </a:pPr>
            <a:endParaRPr lang="tr-TR" dirty="0" smtClean="0"/>
          </a:p>
          <a:p>
            <a:pPr marL="342900" lvl="1" indent="-342900" algn="just">
              <a:buNone/>
            </a:pPr>
            <a:r>
              <a:rPr lang="tr-TR" dirty="0" smtClean="0"/>
              <a:t>	</a:t>
            </a:r>
            <a:endParaRPr lang="tr-TR" dirty="0"/>
          </a:p>
        </p:txBody>
      </p:sp>
      <p:pic>
        <p:nvPicPr>
          <p:cNvPr id="11267" name="Picture 3" descr="C:\Users\atılım\Desktop\ödev\3.jpg"/>
          <p:cNvPicPr>
            <a:picLocks noChangeAspect="1" noChangeArrowheads="1"/>
          </p:cNvPicPr>
          <p:nvPr/>
        </p:nvPicPr>
        <p:blipFill>
          <a:blip r:embed="rId2"/>
          <a:srcRect/>
          <a:stretch>
            <a:fillRect/>
          </a:stretch>
        </p:blipFill>
        <p:spPr bwMode="auto">
          <a:xfrm>
            <a:off x="5056202" y="2159843"/>
            <a:ext cx="3587764" cy="2286016"/>
          </a:xfrm>
          <a:prstGeom prst="rect">
            <a:avLst/>
          </a:prstGeom>
          <a:noFill/>
        </p:spPr>
      </p:pic>
      <p:sp>
        <p:nvSpPr>
          <p:cNvPr id="6" name="5 Metin kutusu"/>
          <p:cNvSpPr txBox="1"/>
          <p:nvPr/>
        </p:nvSpPr>
        <p:spPr>
          <a:xfrm>
            <a:off x="928662" y="4429132"/>
            <a:ext cx="7715304" cy="2062103"/>
          </a:xfrm>
          <a:prstGeom prst="rect">
            <a:avLst/>
          </a:prstGeom>
          <a:noFill/>
        </p:spPr>
        <p:txBody>
          <a:bodyPr wrap="square" rtlCol="0">
            <a:spAutoFit/>
          </a:bodyPr>
          <a:lstStyle/>
          <a:p>
            <a:pPr>
              <a:buNone/>
            </a:pPr>
            <a:r>
              <a:rPr lang="tr-TR" sz="3200" dirty="0" smtClean="0"/>
              <a:t>Adananın kozan ilçesinde lise öğrencisi 17 yaşındaki S.M kendisini terk ettiğini öne sürdüğü aynı okulun öğrencisi </a:t>
            </a:r>
            <a:r>
              <a:rPr lang="tr-TR" sz="3200" dirty="0" err="1" smtClean="0"/>
              <a:t>Tural</a:t>
            </a:r>
            <a:r>
              <a:rPr lang="tr-TR" sz="3200" dirty="0" smtClean="0"/>
              <a:t> Ülger’i sınıfı basarak tabancayla öldürdü.</a:t>
            </a:r>
          </a:p>
        </p:txBody>
      </p:sp>
    </p:spTree>
    <p:extLst>
      <p:ext uri="{BB962C8B-B14F-4D97-AF65-F5344CB8AC3E}">
        <p14:creationId xmlns:p14="http://schemas.microsoft.com/office/powerpoint/2010/main" val="20657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lstStyle/>
          <a:p>
            <a:pPr>
              <a:buNone/>
            </a:pPr>
            <a:r>
              <a:rPr lang="tr-TR" dirty="0" smtClean="0"/>
              <a:t>   		</a:t>
            </a:r>
          </a:p>
          <a:p>
            <a:pPr marL="342900" lvl="1" indent="-342900">
              <a:buNone/>
            </a:pPr>
            <a:r>
              <a:rPr lang="tr-TR" dirty="0" smtClean="0"/>
              <a:t>Kütahya’da 18 yaşındaki M.B. ’şakalaştığı’ okul arkadaşı Ömer </a:t>
            </a:r>
            <a:r>
              <a:rPr lang="tr-TR" dirty="0" err="1" smtClean="0"/>
              <a:t>Katılmış’ı</a:t>
            </a:r>
            <a:r>
              <a:rPr lang="tr-TR" dirty="0" smtClean="0"/>
              <a:t>(19) atardamarından bıçaklayarak öldürdü.</a:t>
            </a:r>
            <a:endParaRPr lang="tr-TR" sz="1600" dirty="0" smtClean="0"/>
          </a:p>
          <a:p>
            <a:pPr>
              <a:buNone/>
            </a:pPr>
            <a:endParaRPr lang="tr-TR" dirty="0"/>
          </a:p>
        </p:txBody>
      </p:sp>
      <p:pic>
        <p:nvPicPr>
          <p:cNvPr id="12290" name="Picture 2" descr="C:\Users\atılım\Desktop\ödev\21.Jpeg"/>
          <p:cNvPicPr>
            <a:picLocks noChangeAspect="1" noChangeArrowheads="1"/>
          </p:cNvPicPr>
          <p:nvPr/>
        </p:nvPicPr>
        <p:blipFill>
          <a:blip r:embed="rId2"/>
          <a:srcRect/>
          <a:stretch>
            <a:fillRect/>
          </a:stretch>
        </p:blipFill>
        <p:spPr bwMode="auto">
          <a:xfrm>
            <a:off x="3214678" y="3000372"/>
            <a:ext cx="5162550" cy="2762250"/>
          </a:xfrm>
          <a:prstGeom prst="rect">
            <a:avLst/>
          </a:prstGeom>
          <a:noFill/>
        </p:spPr>
      </p:pic>
    </p:spTree>
    <p:extLst>
      <p:ext uri="{BB962C8B-B14F-4D97-AF65-F5344CB8AC3E}">
        <p14:creationId xmlns:p14="http://schemas.microsoft.com/office/powerpoint/2010/main" val="241941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371600"/>
            <a:ext cx="7851775" cy="1828800"/>
          </a:xfrm>
        </p:spPr>
        <p:txBody>
          <a:bodyPr/>
          <a:lstStyle/>
          <a:p>
            <a:pPr fontAlgn="auto">
              <a:spcAft>
                <a:spcPts val="0"/>
              </a:spcAft>
              <a:defRPr/>
            </a:pPr>
            <a:r>
              <a:rPr lang="tr-TR" dirty="0" smtClean="0">
                <a:solidFill>
                  <a:schemeClr val="tx1"/>
                </a:solidFill>
              </a:rPr>
              <a:t>SPORDA ŞİDDET</a:t>
            </a:r>
            <a:endParaRPr lang="tr-TR" dirty="0">
              <a:solidFill>
                <a:schemeClr val="tx1"/>
              </a:solidFill>
            </a:endParaRPr>
          </a:p>
        </p:txBody>
      </p:sp>
    </p:spTree>
    <p:extLst>
      <p:ext uri="{BB962C8B-B14F-4D97-AF65-F5344CB8AC3E}">
        <p14:creationId xmlns:p14="http://schemas.microsoft.com/office/powerpoint/2010/main" val="2846023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268413"/>
            <a:ext cx="8075613" cy="3240087"/>
          </a:xfrm>
        </p:spPr>
        <p:txBody>
          <a:bodyPr>
            <a:normAutofit fontScale="92500" lnSpcReduction="10000"/>
          </a:bodyPr>
          <a:lstStyle/>
          <a:p>
            <a:pPr marL="274320" indent="-274320" fontAlgn="auto">
              <a:spcAft>
                <a:spcPts val="0"/>
              </a:spcAft>
              <a:buClr>
                <a:schemeClr val="accent3"/>
              </a:buClr>
              <a:buFont typeface="Wingdings 2"/>
              <a:buChar char=""/>
              <a:defRPr/>
            </a:pPr>
            <a:r>
              <a:rPr lang="tr-TR" dirty="0"/>
              <a:t>Zaman içerisinde aynı bölgede ve aynı ülkede de olsa toplumlar arasındaki düşünce ve anlayış farklılıkları spora da yansımıştır</a:t>
            </a:r>
            <a:r>
              <a:rPr lang="tr-TR" dirty="0" smtClean="0"/>
              <a:t>.</a:t>
            </a:r>
          </a:p>
          <a:p>
            <a:pPr marL="274320" indent="-274320" fontAlgn="auto">
              <a:spcAft>
                <a:spcPts val="0"/>
              </a:spcAft>
              <a:buClr>
                <a:schemeClr val="accent3"/>
              </a:buClr>
              <a:buFont typeface="Wingdings 2"/>
              <a:buChar char=""/>
              <a:defRPr/>
            </a:pPr>
            <a:r>
              <a:rPr lang="tr-TR" dirty="0"/>
              <a:t>Sporda şiddetin bir sebebi kişilerin ve toplumun sporu oyun olarak algılamıyor olmalarından kaynaklanmaktadır</a:t>
            </a:r>
            <a:r>
              <a:rPr lang="tr-TR" dirty="0" smtClean="0"/>
              <a:t>.</a:t>
            </a:r>
          </a:p>
          <a:p>
            <a:pPr marL="274320" indent="-274320" fontAlgn="auto">
              <a:spcAft>
                <a:spcPts val="0"/>
              </a:spcAft>
              <a:buClr>
                <a:schemeClr val="accent3"/>
              </a:buClr>
              <a:buFont typeface="Wingdings 2"/>
              <a:buChar char=""/>
              <a:defRPr/>
            </a:pPr>
            <a:r>
              <a:rPr lang="tr-TR" dirty="0"/>
              <a:t>Spordaki </a:t>
            </a:r>
            <a:r>
              <a:rPr lang="tr-TR" dirty="0" smtClean="0"/>
              <a:t>kazanmak </a:t>
            </a:r>
            <a:r>
              <a:rPr lang="tr-TR" dirty="0"/>
              <a:t>veya kaybetmek duygusu, spor yapanları etkileyen, ileri veya geri </a:t>
            </a:r>
            <a:r>
              <a:rPr lang="tr-TR" dirty="0" smtClean="0"/>
              <a:t>götürebilen </a:t>
            </a:r>
            <a:r>
              <a:rPr lang="tr-TR" dirty="0"/>
              <a:t>olgular, sporu oyundan ayırmaktadır. İşte spordaki şiddetin bir kaynağı da budur.</a:t>
            </a:r>
          </a:p>
        </p:txBody>
      </p:sp>
      <p:pic>
        <p:nvPicPr>
          <p:cNvPr id="6148" name="Picture 2" descr="“Sporda Şiddete Hayı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4254500"/>
            <a:ext cx="4954587"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805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kerlekli sandalye basketbol maçında büyük olaylar çıkt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570288"/>
            <a:ext cx="75390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Emniyet'ten çarpıcı sporda şiddet rapor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52425"/>
            <a:ext cx="75390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47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a:xfrm>
            <a:off x="539750" y="908050"/>
            <a:ext cx="8229600" cy="1225550"/>
          </a:xfrm>
        </p:spPr>
        <p:txBody>
          <a:bodyPr>
            <a:normAutofit fontScale="90000"/>
          </a:bodyPr>
          <a:lstStyle/>
          <a:p>
            <a:r>
              <a:rPr lang="tr-TR" altLang="tr-TR" sz="2600" smtClean="0"/>
              <a:t>   </a:t>
            </a:r>
            <a:r>
              <a:rPr lang="tr-TR" altLang="tr-TR" sz="2800" smtClean="0"/>
              <a:t>Spordaki şiddeti, toplumsal nedenler, bireysel nedenler, hukuksal nedenler olmak üzere başlıca üç başlık halinde sıralayabiliriz.</a:t>
            </a:r>
          </a:p>
        </p:txBody>
      </p:sp>
      <p:sp>
        <p:nvSpPr>
          <p:cNvPr id="3" name="İçerik Yer Tutucusu 2"/>
          <p:cNvSpPr>
            <a:spLocks noGrp="1"/>
          </p:cNvSpPr>
          <p:nvPr>
            <p:ph idx="1"/>
          </p:nvPr>
        </p:nvSpPr>
        <p:spPr>
          <a:xfrm>
            <a:off x="457200" y="2420938"/>
            <a:ext cx="3538538" cy="3903662"/>
          </a:xfrm>
        </p:spPr>
        <p:txBody>
          <a:bodyPr>
            <a:normAutofit fontScale="92500" lnSpcReduction="20000"/>
          </a:bodyPr>
          <a:lstStyle/>
          <a:p>
            <a:pPr marL="274320" indent="-274320" fontAlgn="auto">
              <a:spcAft>
                <a:spcPts val="0"/>
              </a:spcAft>
              <a:buClr>
                <a:schemeClr val="accent3"/>
              </a:buClr>
              <a:buFont typeface="Wingdings 2"/>
              <a:buChar char=""/>
              <a:defRPr/>
            </a:pPr>
            <a:r>
              <a:rPr lang="tr-TR" sz="2400" u="sng" dirty="0"/>
              <a:t>Bireysel nedenler</a:t>
            </a:r>
            <a:r>
              <a:rPr lang="tr-TR" sz="2400" dirty="0"/>
              <a:t>, kişilerin büyüdüğü ve yetiştiği sosyal ortamdan, ekonomik veya ailevi yapısından kaynaklanabilmektedir. Örneğin sürekli aile içinde baskıya ve şiddete maruz kalmış bir kişi, özellikle futbol müsabakalarında bu şiddeti dışarıya yansıtabilmektedir</a:t>
            </a:r>
            <a:r>
              <a:rPr lang="tr-TR" sz="2400" dirty="0" smtClean="0"/>
              <a:t>.</a:t>
            </a:r>
          </a:p>
        </p:txBody>
      </p:sp>
      <p:pic>
        <p:nvPicPr>
          <p:cNvPr id="8196" name="Picture 2" descr="http://www.el-aziz.com/img/NUAbUA9M.jpg"/>
          <p:cNvPicPr>
            <a:picLocks noChangeAspect="1" noChangeArrowheads="1"/>
          </p:cNvPicPr>
          <p:nvPr/>
        </p:nvPicPr>
        <p:blipFill>
          <a:blip r:embed="rId2">
            <a:extLst>
              <a:ext uri="{28A0092B-C50C-407E-A947-70E740481C1C}">
                <a14:useLocalDpi xmlns:a14="http://schemas.microsoft.com/office/drawing/2010/main" val="0"/>
              </a:ext>
            </a:extLst>
          </a:blip>
          <a:srcRect l="-5443" t="15746" r="40504" b="4880"/>
          <a:stretch>
            <a:fillRect/>
          </a:stretch>
        </p:blipFill>
        <p:spPr bwMode="auto">
          <a:xfrm>
            <a:off x="4814888" y="1989138"/>
            <a:ext cx="2852737"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63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çerik Yer Tutucusu 2"/>
          <p:cNvSpPr>
            <a:spLocks noGrp="1"/>
          </p:cNvSpPr>
          <p:nvPr>
            <p:ph idx="1"/>
          </p:nvPr>
        </p:nvSpPr>
        <p:spPr>
          <a:xfrm>
            <a:off x="457200" y="1341438"/>
            <a:ext cx="4619625" cy="4464050"/>
          </a:xfrm>
        </p:spPr>
        <p:txBody>
          <a:bodyPr/>
          <a:lstStyle/>
          <a:p>
            <a:r>
              <a:rPr lang="tr-TR" altLang="tr-TR" sz="2400" smtClean="0">
                <a:solidFill>
                  <a:srgbClr val="000000"/>
                </a:solidFill>
              </a:rPr>
              <a:t>Şiddet </a:t>
            </a:r>
            <a:r>
              <a:rPr lang="tr-TR" altLang="tr-TR" sz="2400" u="sng" smtClean="0">
                <a:solidFill>
                  <a:srgbClr val="000000"/>
                </a:solidFill>
              </a:rPr>
              <a:t>toplumdan kaynaklı</a:t>
            </a:r>
            <a:r>
              <a:rPr lang="tr-TR" altLang="tr-TR" sz="2400" smtClean="0">
                <a:solidFill>
                  <a:srgbClr val="000000"/>
                </a:solidFill>
              </a:rPr>
              <a:t>da olabilir. Örneğin bazen bireyler tek başlarına hareket ettikleri zaman şiddet akıllarına bile gelmemektedir. Fakat aynı bireyler bir topluluk haline gelince, topluluk psikolojisi ile ortak hareket etmenin vermiş olduğu güç ve güvenle şiddet üretebilmektedirler.</a:t>
            </a:r>
          </a:p>
          <a:p>
            <a:endParaRPr lang="tr-TR" altLang="tr-TR" smtClean="0"/>
          </a:p>
        </p:txBody>
      </p:sp>
      <p:pic>
        <p:nvPicPr>
          <p:cNvPr id="9219" name="Picture 3" descr="http://www.klastelevizyon.com/images/dosyalarim/HABER/polis_k_rm_z_kart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123950"/>
            <a:ext cx="30956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54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1052513"/>
            <a:ext cx="8229600" cy="3168650"/>
          </a:xfrm>
        </p:spPr>
        <p:txBody>
          <a:bodyPr>
            <a:normAutofit/>
          </a:bodyPr>
          <a:lstStyle/>
          <a:p>
            <a:pPr marL="274320" indent="-274320" fontAlgn="auto">
              <a:spcAft>
                <a:spcPts val="0"/>
              </a:spcAft>
              <a:buClr>
                <a:schemeClr val="accent3"/>
              </a:buClr>
              <a:buFont typeface="Wingdings 2"/>
              <a:buChar char=""/>
              <a:defRPr/>
            </a:pPr>
            <a:r>
              <a:rPr lang="tr-TR" sz="2400" dirty="0"/>
              <a:t>Yine spordaki şiddet </a:t>
            </a:r>
            <a:r>
              <a:rPr lang="tr-TR" sz="2400" u="sng" dirty="0"/>
              <a:t>hukuki mevzuatlar</a:t>
            </a:r>
            <a:r>
              <a:rPr lang="tr-TR" sz="2400" dirty="0"/>
              <a:t>daki eksikliklerden veya mevzuatların kararlılıkla uygulanmamasından da kaynaklanabilmektedir.  Sadece hukuki mevzuatlar getirmek ve çeşitli yaptırımlar ön görmek sporda şiddeti önlemek için yeterli değildir. Ayrıca bu mevzuatların ve yaptırımların her kesim için kararlılıkla uygulanabilmesi ve toplumunda da yasal düzenlemelerin ve yaptırımların uygulanabileceğinin bilmesi gerekmektedir. </a:t>
            </a:r>
          </a:p>
          <a:p>
            <a:pPr marL="0" indent="0" fontAlgn="auto">
              <a:spcAft>
                <a:spcPts val="0"/>
              </a:spcAft>
              <a:buClr>
                <a:schemeClr val="accent3"/>
              </a:buClr>
              <a:buFont typeface="Wingdings 2"/>
              <a:buNone/>
              <a:defRPr/>
            </a:pPr>
            <a:endParaRPr lang="tr-TR" dirty="0"/>
          </a:p>
        </p:txBody>
      </p:sp>
      <p:pic>
        <p:nvPicPr>
          <p:cNvPr id="10243" name="Picture 1" descr="http://www.kayseri.pol.tr/Duyurular/duyuru/birimler/20130521_cevik_6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162"/>
            <a:ext cx="9143999"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79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413"/>
            <a:ext cx="8229600" cy="5056187"/>
          </a:xfrm>
        </p:spPr>
        <p:txBody>
          <a:bodyPr>
            <a:normAutofit lnSpcReduction="10000"/>
          </a:bodyPr>
          <a:lstStyle/>
          <a:p>
            <a:pPr marL="274320" indent="-274320" fontAlgn="auto">
              <a:spcAft>
                <a:spcPts val="0"/>
              </a:spcAft>
              <a:buClr>
                <a:schemeClr val="accent3"/>
              </a:buClr>
              <a:buFont typeface="Wingdings 2"/>
              <a:buChar char=""/>
              <a:defRPr/>
            </a:pPr>
            <a:r>
              <a:rPr lang="tr-TR" dirty="0"/>
              <a:t>Futbol sahalarında  görülen şiddetin başlıca sebepleri şunlardır </a:t>
            </a:r>
            <a:r>
              <a:rPr lang="tr-TR" dirty="0" smtClean="0"/>
              <a:t>;</a:t>
            </a:r>
            <a:r>
              <a:rPr lang="tr-TR" dirty="0"/>
              <a:t> </a:t>
            </a:r>
            <a:endParaRPr lang="tr-TR" dirty="0" smtClean="0"/>
          </a:p>
          <a:p>
            <a:pPr marL="274320" indent="-274320" fontAlgn="auto">
              <a:spcAft>
                <a:spcPts val="0"/>
              </a:spcAft>
              <a:buClr>
                <a:schemeClr val="accent3"/>
              </a:buClr>
              <a:buFont typeface="Wingdings 2"/>
              <a:buChar char=""/>
              <a:defRPr/>
            </a:pPr>
            <a:r>
              <a:rPr lang="tr-TR" dirty="0" smtClean="0"/>
              <a:t>Ekonomik </a:t>
            </a:r>
            <a:r>
              <a:rPr lang="tr-TR" dirty="0"/>
              <a:t>ve Sosyal Hayattaki </a:t>
            </a:r>
            <a:r>
              <a:rPr lang="tr-TR" dirty="0" smtClean="0"/>
              <a:t>Sorunlar </a:t>
            </a:r>
          </a:p>
          <a:p>
            <a:pPr marL="274320" indent="-274320" fontAlgn="auto">
              <a:spcAft>
                <a:spcPts val="0"/>
              </a:spcAft>
              <a:buClr>
                <a:schemeClr val="accent3"/>
              </a:buClr>
              <a:buFont typeface="Wingdings 2"/>
              <a:buChar char=""/>
              <a:defRPr/>
            </a:pPr>
            <a:r>
              <a:rPr lang="tr-TR" dirty="0" smtClean="0"/>
              <a:t>Yerleşmiş </a:t>
            </a:r>
            <a:r>
              <a:rPr lang="tr-TR" dirty="0"/>
              <a:t>Spor Kültürü </a:t>
            </a:r>
            <a:r>
              <a:rPr lang="tr-TR" dirty="0" smtClean="0"/>
              <a:t>Eksikliği</a:t>
            </a:r>
          </a:p>
          <a:p>
            <a:pPr marL="274320" indent="-274320" fontAlgn="auto">
              <a:spcAft>
                <a:spcPts val="0"/>
              </a:spcAft>
              <a:buClr>
                <a:schemeClr val="accent3"/>
              </a:buClr>
              <a:buFont typeface="Wingdings 2"/>
              <a:buChar char=""/>
              <a:defRPr/>
            </a:pPr>
            <a:r>
              <a:rPr lang="tr-TR" dirty="0"/>
              <a:t>Stadyumların </a:t>
            </a:r>
            <a:r>
              <a:rPr lang="tr-TR" dirty="0" smtClean="0"/>
              <a:t>Yetersizliği</a:t>
            </a:r>
          </a:p>
          <a:p>
            <a:pPr marL="274320" indent="-274320" fontAlgn="auto">
              <a:spcAft>
                <a:spcPts val="0"/>
              </a:spcAft>
              <a:buClr>
                <a:schemeClr val="accent3"/>
              </a:buClr>
              <a:buFont typeface="Wingdings 2"/>
              <a:buChar char=""/>
              <a:defRPr/>
            </a:pPr>
            <a:r>
              <a:rPr lang="fi-FI" dirty="0" smtClean="0"/>
              <a:t>Etkisiz </a:t>
            </a:r>
            <a:r>
              <a:rPr lang="fi-FI" dirty="0"/>
              <a:t>Güvenlik Önlemleri ve Polisin </a:t>
            </a:r>
            <a:r>
              <a:rPr lang="fi-FI" dirty="0" smtClean="0"/>
              <a:t>Tutumu</a:t>
            </a:r>
            <a:endParaRPr lang="tr-TR" dirty="0" smtClean="0"/>
          </a:p>
          <a:p>
            <a:pPr marL="274320" indent="-274320" fontAlgn="auto">
              <a:spcAft>
                <a:spcPts val="0"/>
              </a:spcAft>
              <a:buClr>
                <a:schemeClr val="accent3"/>
              </a:buClr>
              <a:buFont typeface="Wingdings 2"/>
              <a:buChar char=""/>
              <a:defRPr/>
            </a:pPr>
            <a:r>
              <a:rPr lang="tr-TR" dirty="0"/>
              <a:t>Teknik Direktörlerin, Futbolcuların Sorumluluğu </a:t>
            </a:r>
            <a:endParaRPr lang="tr-TR" dirty="0" smtClean="0"/>
          </a:p>
          <a:p>
            <a:pPr marL="274320" indent="-274320" fontAlgn="auto">
              <a:spcAft>
                <a:spcPts val="0"/>
              </a:spcAft>
              <a:buClr>
                <a:schemeClr val="accent3"/>
              </a:buClr>
              <a:buFont typeface="Wingdings 2"/>
              <a:buChar char=""/>
              <a:defRPr/>
            </a:pPr>
            <a:r>
              <a:rPr lang="tr-TR" dirty="0"/>
              <a:t>Futbol Federasyonu </a:t>
            </a:r>
            <a:endParaRPr lang="tr-TR" dirty="0" smtClean="0"/>
          </a:p>
          <a:p>
            <a:pPr marL="274320" indent="-274320" fontAlgn="auto">
              <a:spcAft>
                <a:spcPts val="0"/>
              </a:spcAft>
              <a:buClr>
                <a:schemeClr val="accent3"/>
              </a:buClr>
              <a:buFont typeface="Wingdings 2"/>
              <a:buChar char=""/>
              <a:defRPr/>
            </a:pPr>
            <a:r>
              <a:rPr lang="tr-TR" dirty="0"/>
              <a:t>Hakemler </a:t>
            </a:r>
            <a:endParaRPr lang="tr-TR" dirty="0" smtClean="0"/>
          </a:p>
          <a:p>
            <a:pPr marL="274320" indent="-274320" fontAlgn="auto">
              <a:spcAft>
                <a:spcPts val="0"/>
              </a:spcAft>
              <a:buClr>
                <a:schemeClr val="accent3"/>
              </a:buClr>
              <a:buFont typeface="Wingdings 2"/>
              <a:buChar char=""/>
              <a:defRPr/>
            </a:pPr>
            <a:r>
              <a:rPr lang="tr-TR" dirty="0"/>
              <a:t>Kulüp </a:t>
            </a:r>
            <a:r>
              <a:rPr lang="tr-TR" dirty="0" smtClean="0"/>
              <a:t>Yöneticileri</a:t>
            </a:r>
          </a:p>
          <a:p>
            <a:pPr marL="274320" indent="-274320" fontAlgn="auto">
              <a:spcAft>
                <a:spcPts val="0"/>
              </a:spcAft>
              <a:buClr>
                <a:schemeClr val="accent3"/>
              </a:buClr>
              <a:buFont typeface="Wingdings 2"/>
              <a:buChar char=""/>
              <a:defRPr/>
            </a:pPr>
            <a:r>
              <a:rPr lang="tr-TR" dirty="0"/>
              <a:t>Medya</a:t>
            </a:r>
            <a:endParaRPr lang="tr-TR" dirty="0" smtClean="0"/>
          </a:p>
          <a:p>
            <a:pPr marL="0" indent="0" fontAlgn="auto">
              <a:spcAft>
                <a:spcPts val="0"/>
              </a:spcAft>
              <a:buClr>
                <a:schemeClr val="accent3"/>
              </a:buClr>
              <a:buFont typeface="Wingdings 2"/>
              <a:buNone/>
              <a:defRPr/>
            </a:pPr>
            <a:endParaRPr lang="tr-TR" dirty="0"/>
          </a:p>
          <a:p>
            <a:pPr marL="274320" indent="-274320" fontAlgn="auto">
              <a:spcAft>
                <a:spcPts val="0"/>
              </a:spcAft>
              <a:buClr>
                <a:schemeClr val="accent3"/>
              </a:buClr>
              <a:buFont typeface="Wingdings 2"/>
              <a:buChar char=""/>
              <a:defRPr/>
            </a:pPr>
            <a:endParaRPr lang="tr-TR" dirty="0"/>
          </a:p>
        </p:txBody>
      </p:sp>
      <p:pic>
        <p:nvPicPr>
          <p:cNvPr id="12291" name="Picture 2" descr="http://populerpsikoloji.com/static/images/content/detail/9AC2fs8jsZOszqRbf0gk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888" y="4605337"/>
            <a:ext cx="33131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9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12968" cy="5760640"/>
          </a:xfrm>
        </p:spPr>
        <p:txBody>
          <a:bodyPr/>
          <a:lstStyle/>
          <a:p>
            <a:pPr marL="0" lvl="0" indent="0" algn="just">
              <a:buClr>
                <a:srgbClr val="0BD0D9"/>
              </a:buClr>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1800" dirty="0" smtClean="0">
                <a:solidFill>
                  <a:srgbClr val="FF0000"/>
                </a:solidFill>
                <a:latin typeface="Times New Roman" panose="02020603050405020304" pitchFamily="18" charset="0"/>
                <a:cs typeface="Times New Roman" panose="02020603050405020304" pitchFamily="18" charset="0"/>
              </a:rPr>
              <a:t>5</a:t>
            </a:r>
            <a:r>
              <a:rPr lang="tr-TR" sz="1800" dirty="0">
                <a:solidFill>
                  <a:srgbClr val="FF0000"/>
                </a:solidFill>
                <a:latin typeface="Times New Roman" panose="02020603050405020304" pitchFamily="18" charset="0"/>
                <a:cs typeface="Times New Roman" panose="02020603050405020304" pitchFamily="18" charset="0"/>
              </a:rPr>
              <a:t>. Ekonomik sorunlar: </a:t>
            </a:r>
            <a:r>
              <a:rPr lang="tr-TR" sz="1800" dirty="0">
                <a:solidFill>
                  <a:prstClr val="black"/>
                </a:solidFill>
                <a:latin typeface="Times New Roman" panose="02020603050405020304" pitchFamily="18" charset="0"/>
                <a:cs typeface="Times New Roman" panose="02020603050405020304" pitchFamily="18" charset="0"/>
              </a:rPr>
              <a:t>Ekonomik sorunların başında, işsizlik, eşitsizlik ve </a:t>
            </a:r>
            <a:r>
              <a:rPr lang="tr-TR" sz="1800" dirty="0" smtClean="0">
                <a:solidFill>
                  <a:prstClr val="black"/>
                </a:solidFill>
                <a:latin typeface="Times New Roman" panose="02020603050405020304" pitchFamily="18" charset="0"/>
                <a:cs typeface="Times New Roman" panose="02020603050405020304" pitchFamily="18" charset="0"/>
              </a:rPr>
              <a:t>yoksulluk </a:t>
            </a:r>
            <a:r>
              <a:rPr lang="tr-TR" sz="1800" dirty="0">
                <a:solidFill>
                  <a:prstClr val="black"/>
                </a:solidFill>
                <a:latin typeface="Times New Roman" panose="02020603050405020304" pitchFamily="18" charset="0"/>
                <a:cs typeface="Times New Roman" panose="02020603050405020304" pitchFamily="18" charset="0"/>
              </a:rPr>
              <a:t>gelmektedir. İşsiz ve yoksul olan bazı bireylerin şiddet davranışını sergilemeye </a:t>
            </a:r>
            <a:r>
              <a:rPr lang="tr-TR" sz="1800" dirty="0" smtClean="0">
                <a:solidFill>
                  <a:prstClr val="black"/>
                </a:solidFill>
                <a:latin typeface="Times New Roman" panose="02020603050405020304" pitchFamily="18" charset="0"/>
                <a:cs typeface="Times New Roman" panose="02020603050405020304" pitchFamily="18" charset="0"/>
              </a:rPr>
              <a:t>daha </a:t>
            </a:r>
            <a:r>
              <a:rPr lang="tr-TR" sz="1800" dirty="0">
                <a:solidFill>
                  <a:prstClr val="black"/>
                </a:solidFill>
                <a:latin typeface="Times New Roman" panose="02020603050405020304" pitchFamily="18" charset="0"/>
                <a:cs typeface="Times New Roman" panose="02020603050405020304" pitchFamily="18" charset="0"/>
              </a:rPr>
              <a:t>eğilimli oldukları tahmin edilmektedir. </a:t>
            </a:r>
          </a:p>
          <a:p>
            <a:pPr marL="0" lvl="0" indent="0" algn="just">
              <a:buClr>
                <a:srgbClr val="0BD0D9"/>
              </a:buClr>
              <a:buNone/>
            </a:pPr>
            <a:endParaRPr lang="tr-TR" sz="1800" dirty="0" smtClean="0">
              <a:solidFill>
                <a:srgbClr val="FF0000"/>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1800" dirty="0" smtClean="0">
                <a:solidFill>
                  <a:srgbClr val="FF0000"/>
                </a:solidFill>
                <a:latin typeface="Times New Roman" panose="02020603050405020304" pitchFamily="18" charset="0"/>
                <a:cs typeface="Times New Roman" panose="02020603050405020304" pitchFamily="18" charset="0"/>
              </a:rPr>
              <a:t>6</a:t>
            </a:r>
            <a:r>
              <a:rPr lang="tr-TR" sz="1800" dirty="0">
                <a:solidFill>
                  <a:srgbClr val="FF0000"/>
                </a:solidFill>
                <a:latin typeface="Times New Roman" panose="02020603050405020304" pitchFamily="18" charset="0"/>
                <a:cs typeface="Times New Roman" panose="02020603050405020304" pitchFamily="18" charset="0"/>
              </a:rPr>
              <a:t>. Prestij ve statüye ilişkin algılamalar: </a:t>
            </a:r>
            <a:r>
              <a:rPr lang="tr-TR" sz="1800" dirty="0">
                <a:solidFill>
                  <a:prstClr val="black"/>
                </a:solidFill>
                <a:latin typeface="Times New Roman" panose="02020603050405020304" pitchFamily="18" charset="0"/>
                <a:cs typeface="Times New Roman" panose="02020603050405020304" pitchFamily="18" charset="0"/>
              </a:rPr>
              <a:t>Bireyler bazen yaşanan </a:t>
            </a:r>
            <a:r>
              <a:rPr lang="tr-TR" sz="1800" dirty="0" smtClean="0">
                <a:solidFill>
                  <a:prstClr val="black"/>
                </a:solidFill>
                <a:latin typeface="Times New Roman" panose="02020603050405020304" pitchFamily="18" charset="0"/>
                <a:cs typeface="Times New Roman" panose="02020603050405020304" pitchFamily="18" charset="0"/>
              </a:rPr>
              <a:t>olumsuzlukları veya </a:t>
            </a:r>
            <a:r>
              <a:rPr lang="tr-TR" sz="1800" dirty="0">
                <a:solidFill>
                  <a:prstClr val="black"/>
                </a:solidFill>
                <a:latin typeface="Times New Roman" panose="02020603050405020304" pitchFamily="18" charset="0"/>
                <a:cs typeface="Times New Roman" panose="02020603050405020304" pitchFamily="18" charset="0"/>
              </a:rPr>
              <a:t>gelişmeleri kendi statülerine ve prestijlerine yöneltilmiş bir eylem olarak </a:t>
            </a:r>
            <a:r>
              <a:rPr lang="tr-TR" sz="1800" dirty="0" smtClean="0">
                <a:solidFill>
                  <a:prstClr val="black"/>
                </a:solidFill>
                <a:latin typeface="Times New Roman" panose="02020603050405020304" pitchFamily="18" charset="0"/>
                <a:cs typeface="Times New Roman" panose="02020603050405020304" pitchFamily="18" charset="0"/>
              </a:rPr>
              <a:t>algılamaktadırlar</a:t>
            </a:r>
            <a:r>
              <a:rPr lang="tr-TR" sz="1800" dirty="0">
                <a:solidFill>
                  <a:prstClr val="black"/>
                </a:solidFill>
                <a:latin typeface="Times New Roman" panose="02020603050405020304" pitchFamily="18" charset="0"/>
                <a:cs typeface="Times New Roman" panose="02020603050405020304" pitchFamily="18" charset="0"/>
              </a:rPr>
              <a:t>. Ülkemizde de şeref olgusu, bireylerin </a:t>
            </a:r>
            <a:r>
              <a:rPr lang="tr-TR" sz="1800" dirty="0" smtClean="0">
                <a:solidFill>
                  <a:prstClr val="black"/>
                </a:solidFill>
                <a:latin typeface="Times New Roman" panose="02020603050405020304" pitchFamily="18" charset="0"/>
                <a:cs typeface="Times New Roman" panose="02020603050405020304" pitchFamily="18" charset="0"/>
              </a:rPr>
              <a:t>toplumsal </a:t>
            </a:r>
            <a:r>
              <a:rPr lang="tr-TR" sz="1800" dirty="0">
                <a:solidFill>
                  <a:prstClr val="black"/>
                </a:solidFill>
                <a:latin typeface="Times New Roman" panose="02020603050405020304" pitchFamily="18" charset="0"/>
                <a:cs typeface="Times New Roman" panose="02020603050405020304" pitchFamily="18" charset="0"/>
              </a:rPr>
              <a:t>statüsünün en üst tanımı olarak karşımıza çıkmaktadır. Özellikle kadın eksenli problemlerin genelde cinayetle sonuçlanması, bu algılama biçimi ile yakından ilintilidir. Bu çerçevede, namus ve kan davalarının temelinde bu önemli faktör </a:t>
            </a:r>
            <a:r>
              <a:rPr lang="tr-TR" sz="1800" dirty="0" smtClean="0">
                <a:solidFill>
                  <a:prstClr val="black"/>
                </a:solidFill>
                <a:latin typeface="Times New Roman" panose="02020603050405020304" pitchFamily="18" charset="0"/>
                <a:cs typeface="Times New Roman" panose="02020603050405020304" pitchFamily="18" charset="0"/>
              </a:rPr>
              <a:t>yatmaktadır</a:t>
            </a:r>
          </a:p>
          <a:p>
            <a:pPr marL="0" lvl="0" indent="0" algn="just">
              <a:buClr>
                <a:srgbClr val="0BD0D9"/>
              </a:buClr>
              <a:buNone/>
            </a:pPr>
            <a:endParaRPr lang="tr-TR" sz="1800" dirty="0">
              <a:solidFill>
                <a:prstClr val="black"/>
              </a:solidFill>
              <a:latin typeface="Times New Roman" panose="02020603050405020304" pitchFamily="18" charset="0"/>
              <a:cs typeface="Times New Roman" panose="02020603050405020304" pitchFamily="18" charset="0"/>
            </a:endParaRPr>
          </a:p>
          <a:p>
            <a:pPr marL="0" lvl="0" indent="0" algn="just">
              <a:buClr>
                <a:srgbClr val="0BD0D9"/>
              </a:buClr>
              <a:buNone/>
            </a:pPr>
            <a:r>
              <a:rPr lang="tr-TR" sz="1800" dirty="0">
                <a:solidFill>
                  <a:srgbClr val="FF0000"/>
                </a:solidFill>
                <a:latin typeface="Times New Roman" panose="02020603050405020304" pitchFamily="18" charset="0"/>
                <a:cs typeface="Times New Roman" panose="02020603050405020304" pitchFamily="18" charset="0"/>
              </a:rPr>
              <a:t>7. Kız meselesi: </a:t>
            </a:r>
            <a:r>
              <a:rPr lang="tr-TR" sz="1800" dirty="0">
                <a:solidFill>
                  <a:prstClr val="black"/>
                </a:solidFill>
                <a:latin typeface="Times New Roman" panose="02020603050405020304" pitchFamily="18" charset="0"/>
                <a:cs typeface="Times New Roman" panose="02020603050405020304" pitchFamily="18" charset="0"/>
              </a:rPr>
              <a:t>Oldukça yaygın olarak gerçekleşen bir şiddet nedenidir. Evlenme </a:t>
            </a:r>
            <a:r>
              <a:rPr lang="tr-TR" sz="1800" dirty="0" smtClean="0">
                <a:solidFill>
                  <a:prstClr val="black"/>
                </a:solidFill>
                <a:latin typeface="Times New Roman" panose="02020603050405020304" pitchFamily="18" charset="0"/>
                <a:cs typeface="Times New Roman" panose="02020603050405020304" pitchFamily="18" charset="0"/>
              </a:rPr>
              <a:t>teklifinin </a:t>
            </a:r>
            <a:r>
              <a:rPr lang="tr-TR" sz="1800" dirty="0">
                <a:solidFill>
                  <a:prstClr val="black"/>
                </a:solidFill>
                <a:latin typeface="Times New Roman" panose="02020603050405020304" pitchFamily="18" charset="0"/>
                <a:cs typeface="Times New Roman" panose="02020603050405020304" pitchFamily="18" charset="0"/>
              </a:rPr>
              <a:t>kabul edilmemesi, yaşanan taciz olayları, kız arkadaşının rahatsız edilmesi </a:t>
            </a:r>
            <a:r>
              <a:rPr lang="tr-TR" sz="1800" dirty="0" smtClean="0">
                <a:solidFill>
                  <a:prstClr val="black"/>
                </a:solidFill>
                <a:latin typeface="Times New Roman" panose="02020603050405020304" pitchFamily="18" charset="0"/>
                <a:cs typeface="Times New Roman" panose="02020603050405020304" pitchFamily="18" charset="0"/>
              </a:rPr>
              <a:t>bahanesi, karşılıksız </a:t>
            </a:r>
            <a:r>
              <a:rPr lang="tr-TR" sz="1800" dirty="0">
                <a:solidFill>
                  <a:prstClr val="black"/>
                </a:solidFill>
                <a:latin typeface="Times New Roman" panose="02020603050405020304" pitchFamily="18" charset="0"/>
                <a:cs typeface="Times New Roman" panose="02020603050405020304" pitchFamily="18" charset="0"/>
              </a:rPr>
              <a:t>aşk, aynı kıza birden fazla kişinin ilgisi gibi nedenler özellikle </a:t>
            </a:r>
            <a:r>
              <a:rPr lang="tr-TR" sz="1800" dirty="0" smtClean="0">
                <a:solidFill>
                  <a:prstClr val="black"/>
                </a:solidFill>
                <a:latin typeface="Times New Roman" panose="02020603050405020304" pitchFamily="18" charset="0"/>
                <a:cs typeface="Times New Roman" panose="02020603050405020304" pitchFamily="18" charset="0"/>
              </a:rPr>
              <a:t>ergenler </a:t>
            </a:r>
            <a:r>
              <a:rPr lang="tr-TR" sz="1800" dirty="0">
                <a:solidFill>
                  <a:prstClr val="black"/>
                </a:solidFill>
                <a:latin typeface="Times New Roman" panose="02020603050405020304" pitchFamily="18" charset="0"/>
                <a:cs typeface="Times New Roman" panose="02020603050405020304" pitchFamily="18" charset="0"/>
              </a:rPr>
              <a:t>ve gençler arasında yaşanan bu şiddet eylemlerinin önemli gerekçeleri olarak </a:t>
            </a:r>
            <a:r>
              <a:rPr lang="tr-TR" sz="1800" dirty="0" smtClean="0">
                <a:solidFill>
                  <a:prstClr val="black"/>
                </a:solidFill>
                <a:latin typeface="Times New Roman" panose="02020603050405020304" pitchFamily="18" charset="0"/>
                <a:cs typeface="Times New Roman" panose="02020603050405020304" pitchFamily="18" charset="0"/>
              </a:rPr>
              <a:t>ortaya </a:t>
            </a:r>
            <a:r>
              <a:rPr lang="tr-TR" sz="1800" dirty="0">
                <a:solidFill>
                  <a:prstClr val="black"/>
                </a:solidFill>
                <a:latin typeface="Times New Roman" panose="02020603050405020304" pitchFamily="18" charset="0"/>
                <a:cs typeface="Times New Roman" panose="02020603050405020304" pitchFamily="18" charset="0"/>
              </a:rPr>
              <a:t>çıkmaktadır. </a:t>
            </a:r>
          </a:p>
          <a:p>
            <a:pPr marL="0" lvl="0" indent="0" algn="just">
              <a:buClr>
                <a:srgbClr val="0BD0D9"/>
              </a:buClr>
              <a:buNone/>
            </a:pPr>
            <a:endParaRPr lang="tr-TR" sz="1800" dirty="0" smtClean="0">
              <a:solidFill>
                <a:prstClr val="black"/>
              </a:solidFill>
              <a:latin typeface="Times New Roman" panose="02020603050405020304" pitchFamily="18" charset="0"/>
              <a:cs typeface="Times New Roman" panose="02020603050405020304" pitchFamily="18" charset="0"/>
            </a:endParaRPr>
          </a:p>
          <a:p>
            <a:pPr marL="0" lvl="0" indent="0" algn="just">
              <a:buClr>
                <a:srgbClr val="0BD0D9"/>
              </a:buClr>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9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0" y="908719"/>
            <a:ext cx="9144000" cy="2771105"/>
          </a:xfrm>
        </p:spPr>
        <p:txBody>
          <a:bodyPr>
            <a:normAutofit lnSpcReduction="10000"/>
          </a:bodyPr>
          <a:lstStyle/>
          <a:p>
            <a:r>
              <a:rPr lang="tr-TR" altLang="tr-TR" dirty="0" smtClean="0"/>
              <a:t>Ülkemizde sporda şiddetin en çok görüldüğü alanlardan biri futboldur. </a:t>
            </a:r>
          </a:p>
          <a:p>
            <a:r>
              <a:rPr lang="tr-TR" altLang="tr-TR" dirty="0" smtClean="0"/>
              <a:t>Türkiye’de  eğitim ve gelir seviyesi düşük kişilerin yanında sosyal seviyesi yüksek, VİP tribünü izleyicileri, kulüp yöneticileri, siyasi yetkililer  dahi değişik boyutları ve yönleriyle futbol </a:t>
            </a:r>
            <a:r>
              <a:rPr lang="tr-TR" altLang="tr-TR" dirty="0" err="1" smtClean="0"/>
              <a:t>holiganizminin</a:t>
            </a:r>
            <a:r>
              <a:rPr lang="tr-TR" altLang="tr-TR" dirty="0" smtClean="0"/>
              <a:t> içerisinde bulunmaktadırlar.</a:t>
            </a:r>
          </a:p>
        </p:txBody>
      </p:sp>
      <p:pic>
        <p:nvPicPr>
          <p:cNvPr id="11267" name="Picture 4" descr="şid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9825"/>
            <a:ext cx="91440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003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tacısa Futbo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7620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8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704850"/>
            <a:ext cx="8229600" cy="635918"/>
          </a:xfrm>
        </p:spPr>
        <p:txBody>
          <a:bodyPr>
            <a:normAutofit/>
          </a:bodyPr>
          <a:lstStyle/>
          <a:p>
            <a:pPr fontAlgn="auto">
              <a:spcAft>
                <a:spcPts val="0"/>
              </a:spcAft>
              <a:defRPr/>
            </a:pPr>
            <a:r>
              <a:rPr lang="tr-TR" sz="3600" dirty="0" smtClean="0"/>
              <a:t>Sporda şiddet ile ilgili yapılmış bir araştırma</a:t>
            </a:r>
            <a:endParaRPr lang="tr-TR" sz="3600" dirty="0"/>
          </a:p>
        </p:txBody>
      </p:sp>
      <p:sp>
        <p:nvSpPr>
          <p:cNvPr id="3" name="İçerik Yer Tutucusu 2"/>
          <p:cNvSpPr>
            <a:spLocks noGrp="1"/>
          </p:cNvSpPr>
          <p:nvPr>
            <p:ph idx="1"/>
          </p:nvPr>
        </p:nvSpPr>
        <p:spPr>
          <a:xfrm>
            <a:off x="251520" y="1412776"/>
            <a:ext cx="8445624" cy="5184576"/>
          </a:xfrm>
        </p:spPr>
        <p:txBody>
          <a:bodyPr>
            <a:normAutofit fontScale="85000" lnSpcReduction="20000"/>
          </a:bodyPr>
          <a:lstStyle/>
          <a:p>
            <a:pPr marL="274320" indent="-274320" fontAlgn="auto">
              <a:spcAft>
                <a:spcPts val="0"/>
              </a:spcAft>
              <a:buClr>
                <a:schemeClr val="accent3"/>
              </a:buClr>
              <a:buFont typeface="Wingdings 2"/>
              <a:buChar char=""/>
              <a:defRPr/>
            </a:pPr>
            <a:r>
              <a:rPr lang="tr-TR" dirty="0"/>
              <a:t>Araştırma sonuçları, toplumda yaygın düşüncenin aksine stadyumda görülen şiddetin kaynağının fanatik grupların yanı sıra "sıradan kişiler" de olduğunu ortaya koyuyor. Katılımcıların yüzde 58’i yalnızca fanatik grupların, yüzde 36’sı "sıradan kişiler" de dahil herkesin stadyumlarda şiddete sebep olduğunu düşünüyor.</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Araştırmaya göre her 10 kişiden 7’si spor müsabakalarında görev yapan özel güvenlik görevlilerinin eğitimini yetersiz görüyor ve spor güvenliği konusunda eğitim almış özel güvenlik personellerinin stadyumlarda şiddeti önleyebileceği görüşünde.</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Yaklaşık her 10 katılımcıdan 7’si, polis, özel güvenlik ve savcı işbirliğinin sporda güvenliği artıracağını düşünürken yüzde 65’i stadyumlarda ırkçı, ideolojik ve siyasi içerikli slogan atılması ile şiddet suçlarının ve holiganlığın önlenmesi için spor savcılarının görevlendirilmesini uygun buluyor. </a:t>
            </a:r>
          </a:p>
          <a:p>
            <a:pPr marL="274320" indent="-274320" fontAlgn="auto">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val="39216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1075"/>
            <a:ext cx="8229600" cy="5343525"/>
          </a:xfrm>
        </p:spPr>
        <p:txBody>
          <a:bodyPr>
            <a:normAutofit fontScale="85000" lnSpcReduction="20000"/>
          </a:bodyPr>
          <a:lstStyle/>
          <a:p>
            <a:pPr marL="0" indent="0" fontAlgn="auto">
              <a:spcAft>
                <a:spcPts val="0"/>
              </a:spcAft>
              <a:buClr>
                <a:schemeClr val="accent3"/>
              </a:buClr>
              <a:buFont typeface="Wingdings 2"/>
              <a:buNone/>
              <a:defRPr/>
            </a:pPr>
            <a:r>
              <a:rPr lang="tr-TR" dirty="0" smtClean="0"/>
              <a:t>---İşte </a:t>
            </a:r>
            <a:r>
              <a:rPr lang="tr-TR" dirty="0"/>
              <a:t>araştırmanın diğer çarpıcı sonuçları:</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Katılımcıların %66’sı spor müsabakalarında görev yapan özel güvenlik görevlilerinin eğitimini yetersiz görmektedir.</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Her 10 katılımcıdan 7’si spor güvenliği konusunda eğitim almış özel güvenlik personellerinin stadyumlarda şiddeti önleyebileceği görüşünde.</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Her 5 katılımcıdan 3’ü spor müsabakalarında güvenliği polisin sağlamasından, 5 kişiden 2’si ise özel güvenliğin sağlamasından yanadır.</a:t>
            </a:r>
          </a:p>
          <a:p>
            <a:pPr marL="274320" indent="-274320" fontAlgn="auto">
              <a:spcAft>
                <a:spcPts val="0"/>
              </a:spcAft>
              <a:buClr>
                <a:schemeClr val="accent3"/>
              </a:buClr>
              <a:buFont typeface="Wingdings 2"/>
              <a:buChar char=""/>
              <a:defRPr/>
            </a:pPr>
            <a:endParaRPr lang="tr-TR" dirty="0"/>
          </a:p>
          <a:p>
            <a:pPr marL="274320" indent="-274320" fontAlgn="auto">
              <a:spcAft>
                <a:spcPts val="0"/>
              </a:spcAft>
              <a:buClr>
                <a:schemeClr val="accent3"/>
              </a:buClr>
              <a:buFont typeface="Wingdings 2"/>
              <a:buChar char=""/>
              <a:defRPr/>
            </a:pPr>
            <a:r>
              <a:rPr lang="tr-TR" dirty="0"/>
              <a:t>Eğitim ve gelir düzeyi arttıkça, stadyumlarda güvenliği özel güvenlik görevlilerinin sağlamasından yana olanların oranı da artmaktadır.</a:t>
            </a:r>
          </a:p>
        </p:txBody>
      </p:sp>
    </p:spTree>
    <p:extLst>
      <p:ext uri="{BB962C8B-B14F-4D97-AF65-F5344CB8AC3E}">
        <p14:creationId xmlns:p14="http://schemas.microsoft.com/office/powerpoint/2010/main" val="197316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a:solidFill>
                  <a:schemeClr val="tx1"/>
                </a:solidFill>
              </a:rPr>
              <a:t>İŞYERİNDE ŞİDDET</a:t>
            </a:r>
          </a:p>
        </p:txBody>
      </p:sp>
    </p:spTree>
    <p:extLst>
      <p:ext uri="{BB962C8B-B14F-4D97-AF65-F5344CB8AC3E}">
        <p14:creationId xmlns:p14="http://schemas.microsoft.com/office/powerpoint/2010/main" val="150352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850"/>
            <a:ext cx="8229600" cy="636588"/>
          </a:xfrm>
        </p:spPr>
        <p:txBody>
          <a:bodyPr>
            <a:normAutofit fontScale="90000"/>
          </a:bodyPr>
          <a:lstStyle/>
          <a:p>
            <a:pPr fontAlgn="auto">
              <a:spcAft>
                <a:spcPts val="0"/>
              </a:spcAft>
              <a:defRPr/>
            </a:pPr>
            <a:endParaRPr lang="tr-TR" dirty="0"/>
          </a:p>
        </p:txBody>
      </p:sp>
      <p:sp>
        <p:nvSpPr>
          <p:cNvPr id="16387" name="İçerik Yer Tutucusu 2"/>
          <p:cNvSpPr>
            <a:spLocks noGrp="1"/>
          </p:cNvSpPr>
          <p:nvPr>
            <p:ph idx="1"/>
          </p:nvPr>
        </p:nvSpPr>
        <p:spPr>
          <a:xfrm>
            <a:off x="457200" y="1412875"/>
            <a:ext cx="8229600" cy="1944688"/>
          </a:xfrm>
        </p:spPr>
        <p:txBody>
          <a:bodyPr/>
          <a:lstStyle/>
          <a:p>
            <a:r>
              <a:rPr lang="tr-TR" altLang="tr-TR" smtClean="0"/>
              <a:t>İş yerinde şiddet, işçi veya işveren tarafından yol açılan, organizasyon ve çalışanlar için bir tehdit ögesine dönüşen, şiddet ve zorbalık içeren davranışların tümüdür.</a:t>
            </a:r>
          </a:p>
          <a:p>
            <a:endParaRPr lang="tr-TR" altLang="tr-TR" smtClean="0"/>
          </a:p>
        </p:txBody>
      </p:sp>
      <p:pic>
        <p:nvPicPr>
          <p:cNvPr id="16388" name="Picture 2" descr="http://www.istanbulburda.com/fotoy/manset/22.02.11_23.3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65500"/>
            <a:ext cx="496887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68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p:txBody>
          <a:bodyPr/>
          <a:lstStyle/>
          <a:p>
            <a:endParaRPr lang="tr-TR" altLang="tr-TR" smtClean="0"/>
          </a:p>
        </p:txBody>
      </p:sp>
      <p:sp>
        <p:nvSpPr>
          <p:cNvPr id="17411" name="İçerik Yer Tutucusu 2"/>
          <p:cNvSpPr>
            <a:spLocks noGrp="1"/>
          </p:cNvSpPr>
          <p:nvPr>
            <p:ph idx="1"/>
          </p:nvPr>
        </p:nvSpPr>
        <p:spPr/>
        <p:txBody>
          <a:bodyPr/>
          <a:lstStyle/>
          <a:p>
            <a:r>
              <a:rPr lang="tr-TR" altLang="tr-TR" smtClean="0">
                <a:solidFill>
                  <a:srgbClr val="000000"/>
                </a:solidFill>
              </a:rPr>
              <a:t>Çalışanların istismar edildiği, tehdit veya taciz edildiği, sağlıklarının ve güvenliklerinin riske atıldığı her tür davranış şiddet ögesi olarak görülebilir; bu tanım zarara yönelik potansiyeli olan durumları da kapsar. Sürekli sözel istismar ve tehdit çalışanlarda endişe ve stres yaratır. Şiddet, kalıcı fiziksel zarar  veya  ölümle de sonuçlanabilir.</a:t>
            </a:r>
          </a:p>
          <a:p>
            <a:endParaRPr lang="tr-TR" altLang="tr-TR" smtClean="0"/>
          </a:p>
        </p:txBody>
      </p:sp>
    </p:spTree>
    <p:extLst>
      <p:ext uri="{BB962C8B-B14F-4D97-AF65-F5344CB8AC3E}">
        <p14:creationId xmlns:p14="http://schemas.microsoft.com/office/powerpoint/2010/main" val="11711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850"/>
            <a:ext cx="8229600" cy="708025"/>
          </a:xfrm>
        </p:spPr>
        <p:txBody>
          <a:bodyPr>
            <a:normAutofit fontScale="90000"/>
          </a:bodyPr>
          <a:lstStyle/>
          <a:p>
            <a:pPr fontAlgn="auto">
              <a:spcAft>
                <a:spcPts val="0"/>
              </a:spcAft>
              <a:defRPr/>
            </a:pPr>
            <a:r>
              <a:rPr lang="tr-TR" dirty="0"/>
              <a:t>Türleri</a:t>
            </a:r>
          </a:p>
        </p:txBody>
      </p:sp>
      <p:sp>
        <p:nvSpPr>
          <p:cNvPr id="18435" name="İçerik Yer Tutucusu 2"/>
          <p:cNvSpPr>
            <a:spLocks noGrp="1"/>
          </p:cNvSpPr>
          <p:nvPr>
            <p:ph idx="1"/>
          </p:nvPr>
        </p:nvSpPr>
        <p:spPr>
          <a:xfrm>
            <a:off x="457200" y="1412875"/>
            <a:ext cx="4186238" cy="4911725"/>
          </a:xfrm>
        </p:spPr>
        <p:txBody>
          <a:bodyPr/>
          <a:lstStyle/>
          <a:p>
            <a:r>
              <a:rPr lang="tr-TR" altLang="tr-TR" smtClean="0"/>
              <a:t>•	Fiziksel olmayan şiddet (Gözdağı verme, psikolojik istismar, baskı, tehdit vb.)</a:t>
            </a:r>
          </a:p>
          <a:p>
            <a:r>
              <a:rPr lang="tr-TR" altLang="tr-TR" smtClean="0"/>
              <a:t>•	Fiziksel şiddet (Yumruklama, tekme atma, itme vb.)</a:t>
            </a:r>
          </a:p>
          <a:p>
            <a:r>
              <a:rPr lang="tr-TR" altLang="tr-TR" smtClean="0"/>
              <a:t>•	Ağır fiziksel şiddet (Silah kullanımı (tabanca, bıçak, eşyalar vb.))</a:t>
            </a:r>
          </a:p>
        </p:txBody>
      </p:sp>
      <p:pic>
        <p:nvPicPr>
          <p:cNvPr id="18436" name="Picture 2" descr="http://img5.mynet.com/ha5/i/isyeri-tac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628775"/>
            <a:ext cx="42291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259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5538"/>
            <a:ext cx="8229600" cy="2232025"/>
          </a:xfrm>
        </p:spPr>
        <p:txBody>
          <a:bodyPr>
            <a:normAutofit lnSpcReduction="10000"/>
          </a:bodyPr>
          <a:lstStyle/>
          <a:p>
            <a:pPr marL="274320" indent="-274320" fontAlgn="auto">
              <a:spcAft>
                <a:spcPts val="0"/>
              </a:spcAft>
              <a:buFont typeface="Wingdings 2"/>
              <a:buChar char=""/>
              <a:defRPr/>
            </a:pPr>
            <a:r>
              <a:rPr lang="tr-TR" sz="2400" dirty="0">
                <a:solidFill>
                  <a:prstClr val="black"/>
                </a:solidFill>
              </a:rPr>
              <a:t>Hangi biçimde olursa olsun şiddet, yönetim ve çalışanlar için üzerinde durulması gereken bir konudur. Örgütsel moralin düşmesi, kuruluş imajının zedelenmesi, yeni çalışanlar bulmakta ve mevcut çalışanları tutmakta yaşanacak zorluklar, organizasyonların iş yerindeki şiddet nedeniyle karşı karşıya kalacakları durumlardan bazılarıdır. </a:t>
            </a:r>
          </a:p>
          <a:p>
            <a:pPr marL="274320" indent="-274320" fontAlgn="auto">
              <a:spcAft>
                <a:spcPts val="0"/>
              </a:spcAft>
              <a:buClr>
                <a:schemeClr val="accent3"/>
              </a:buClr>
              <a:buFont typeface="Wingdings 2"/>
              <a:buChar char=""/>
              <a:defRPr/>
            </a:pPr>
            <a:endParaRPr lang="tr-TR" dirty="0"/>
          </a:p>
        </p:txBody>
      </p:sp>
      <p:pic>
        <p:nvPicPr>
          <p:cNvPr id="19459" name="Picture 2" descr="Topyekün bir gıda savaş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429000"/>
            <a:ext cx="4392612"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1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850"/>
            <a:ext cx="8229600" cy="851942"/>
          </a:xfrm>
        </p:spPr>
        <p:txBody>
          <a:bodyPr>
            <a:normAutofit/>
          </a:bodyPr>
          <a:lstStyle/>
          <a:p>
            <a:pPr fontAlgn="auto">
              <a:spcAft>
                <a:spcPts val="0"/>
              </a:spcAft>
              <a:defRPr/>
            </a:pPr>
            <a:r>
              <a:rPr lang="tr-TR" dirty="0"/>
              <a:t>Nedenleri</a:t>
            </a:r>
          </a:p>
        </p:txBody>
      </p:sp>
      <p:sp>
        <p:nvSpPr>
          <p:cNvPr id="20483" name="İçerik Yer Tutucusu 2"/>
          <p:cNvSpPr>
            <a:spLocks noGrp="1"/>
          </p:cNvSpPr>
          <p:nvPr>
            <p:ph idx="1"/>
          </p:nvPr>
        </p:nvSpPr>
        <p:spPr>
          <a:xfrm>
            <a:off x="457200" y="1484313"/>
            <a:ext cx="8229600" cy="4840287"/>
          </a:xfrm>
        </p:spPr>
        <p:txBody>
          <a:bodyPr/>
          <a:lstStyle/>
          <a:p>
            <a:r>
              <a:rPr lang="tr-TR" altLang="tr-TR" smtClean="0"/>
              <a:t>İş yerinde şiddete başvurma nedenlerinden biri çıkar sağlamaya çalışmaktır. Daha hızlı veya etkin bir işbirliği beklentisi, ilgi veya yalnız bırakılma isteği bunlardan bazılarıdır. Şiddete başvuran kişiler sahip olmadıkları bir şeyin veya -başka bir şekilde yapamadıkları için- bu yolla diğerlerini etkilemenin peşinde olabilirler.</a:t>
            </a:r>
          </a:p>
          <a:p>
            <a:r>
              <a:rPr lang="tr-TR" altLang="tr-TR" smtClean="0"/>
              <a:t>Nedenlerini anlamak, şiddeti azaltmak veya riski düşük tutmak için ilk adımdır.</a:t>
            </a:r>
          </a:p>
          <a:p>
            <a:endParaRPr lang="tr-TR" altLang="tr-TR" smtClean="0"/>
          </a:p>
        </p:txBody>
      </p:sp>
    </p:spTree>
    <p:extLst>
      <p:ext uri="{BB962C8B-B14F-4D97-AF65-F5344CB8AC3E}">
        <p14:creationId xmlns:p14="http://schemas.microsoft.com/office/powerpoint/2010/main" val="75944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5715</Words>
  <Application>Microsoft Office PowerPoint</Application>
  <PresentationFormat>Ekran Gösterisi (4:3)</PresentationFormat>
  <Paragraphs>592</Paragraphs>
  <Slides>111</Slides>
  <Notes>1</Notes>
  <HiddenSlides>0</HiddenSlides>
  <MMClips>0</MMClips>
  <ScaleCrop>false</ScaleCrop>
  <HeadingPairs>
    <vt:vector size="4" baseType="variant">
      <vt:variant>
        <vt:lpstr>Tema</vt:lpstr>
      </vt:variant>
      <vt:variant>
        <vt:i4>1</vt:i4>
      </vt:variant>
      <vt:variant>
        <vt:lpstr>Slayt Başlıkları</vt:lpstr>
      </vt:variant>
      <vt:variant>
        <vt:i4>111</vt:i4>
      </vt:variant>
    </vt:vector>
  </HeadingPairs>
  <TitlesOfParts>
    <vt:vector size="112"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AİLE İÇİ ŞİDDET </vt:lpstr>
      <vt:lpstr>AİLE İÇİ ŞİDDET </vt:lpstr>
      <vt:lpstr>AİLE İÇİ ŞİDDET </vt:lpstr>
      <vt:lpstr>AİLE İÇİ ŞİDDET </vt:lpstr>
      <vt:lpstr>AİLE İÇİ ŞİDDET </vt:lpstr>
      <vt:lpstr>PowerPoint Sunusu</vt:lpstr>
      <vt:lpstr>PowerPoint Sunusu</vt:lpstr>
      <vt:lpstr> KADINA ŞİDDET</vt:lpstr>
      <vt:lpstr>KADINA ŞİDDET</vt:lpstr>
      <vt:lpstr>         KADINA ŞİDDET</vt:lpstr>
      <vt:lpstr>KADINA ŞİDDET</vt:lpstr>
      <vt:lpstr>KADINA ŞİDDET</vt:lpstr>
      <vt:lpstr>KADINA ŞİDDET</vt:lpstr>
      <vt:lpstr>KADINA ŞİDDET</vt:lpstr>
      <vt:lpstr>KADINA ŞİDDET</vt:lpstr>
      <vt:lpstr>PowerPoint Sunusu</vt:lpstr>
      <vt:lpstr>PowerPoint Sunusu</vt:lpstr>
      <vt:lpstr>Çoçuğa şiddet </vt:lpstr>
      <vt:lpstr>Çoçuğa şiddet</vt:lpstr>
      <vt:lpstr>PowerPoint Sunusu</vt:lpstr>
      <vt:lpstr>Çoçuğa şiddet</vt:lpstr>
      <vt:lpstr>Çoçuğa şiddet</vt:lpstr>
      <vt:lpstr>Çoçuğa şiddet</vt:lpstr>
      <vt:lpstr>Erkeğe şiddet </vt:lpstr>
      <vt:lpstr>PowerPoint Sunusu</vt:lpstr>
      <vt:lpstr>PowerPoint Sunusu</vt:lpstr>
      <vt:lpstr>PowerPoint Sunusu</vt:lpstr>
      <vt:lpstr>PowerPoint Sunusu</vt:lpstr>
      <vt:lpstr>OKULLARDA ŞİDDET VE ZORBALIK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SPORDA ŞİDDET</vt:lpstr>
      <vt:lpstr>PowerPoint Sunusu</vt:lpstr>
      <vt:lpstr>PowerPoint Sunusu</vt:lpstr>
      <vt:lpstr>   Spordaki şiddeti, toplumsal nedenler, bireysel nedenler, hukuksal nedenler olmak üzere başlıca üç başlık halinde sıralayabiliriz.</vt:lpstr>
      <vt:lpstr>PowerPoint Sunusu</vt:lpstr>
      <vt:lpstr>PowerPoint Sunusu</vt:lpstr>
      <vt:lpstr>PowerPoint Sunusu</vt:lpstr>
      <vt:lpstr>PowerPoint Sunusu</vt:lpstr>
      <vt:lpstr>PowerPoint Sunusu</vt:lpstr>
      <vt:lpstr>Sporda şiddet ile ilgili yapılmış bir araştırma</vt:lpstr>
      <vt:lpstr>PowerPoint Sunusu</vt:lpstr>
      <vt:lpstr>İŞYERİNDE ŞİDDET</vt:lpstr>
      <vt:lpstr>PowerPoint Sunusu</vt:lpstr>
      <vt:lpstr>PowerPoint Sunusu</vt:lpstr>
      <vt:lpstr>Türleri</vt:lpstr>
      <vt:lpstr>PowerPoint Sunusu</vt:lpstr>
      <vt:lpstr>Nedenleri</vt:lpstr>
      <vt:lpstr>İş yerinde şiddet çeşitli biçimlerde kendini gösterebilir :</vt:lpstr>
      <vt:lpstr>Mobbing nedir ?(psikolojik taciz )</vt:lpstr>
      <vt:lpstr>PowerPoint Sunusu</vt:lpstr>
      <vt:lpstr>ÖRNEK OLARAK;</vt:lpstr>
      <vt:lpstr>Mobbingle Başa Çıkma Yolları Ve Çözüm Teknikleri</vt:lpstr>
      <vt:lpstr>PowerPoint Sunusu</vt:lpstr>
      <vt:lpstr>Çalışanların yarıdan fazlası iş yerinde şiddete maruz kalıyor</vt:lpstr>
      <vt:lpstr>PowerPoint Sunusu</vt:lpstr>
      <vt:lpstr>PowerPoint Sunusu</vt:lpstr>
      <vt:lpstr>Şiddet Gören Bir Yakınınıza Nasıl Yardım Edersiniz?</vt:lpstr>
      <vt:lpstr>Şiddeti önlemek için irtibatta bulunulması gereken kişiler ;</vt:lpstr>
      <vt:lpstr>Bizi dinlediğiniz için teşekkürler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ACER</cp:lastModifiedBy>
  <cp:revision>14</cp:revision>
  <dcterms:created xsi:type="dcterms:W3CDTF">2014-10-29T19:38:57Z</dcterms:created>
  <dcterms:modified xsi:type="dcterms:W3CDTF">2017-10-20T13:52:33Z</dcterms:modified>
</cp:coreProperties>
</file>