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 id="2147483708" r:id="rId3"/>
    <p:sldMasterId id="2147483732" r:id="rId4"/>
    <p:sldMasterId id="2147483744"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Lst>
  <p:notesMasterIdLst>
    <p:notesMasterId r:id="rId60"/>
  </p:notesMasterIdLst>
  <p:sldIdLst>
    <p:sldId id="256" r:id="rId14"/>
    <p:sldId id="258" r:id="rId15"/>
    <p:sldId id="260" r:id="rId16"/>
    <p:sldId id="261" r:id="rId17"/>
    <p:sldId id="263" r:id="rId18"/>
    <p:sldId id="264" r:id="rId19"/>
    <p:sldId id="265" r:id="rId20"/>
    <p:sldId id="266" r:id="rId21"/>
    <p:sldId id="267" r:id="rId22"/>
    <p:sldId id="268" r:id="rId23"/>
    <p:sldId id="269" r:id="rId24"/>
    <p:sldId id="270" r:id="rId25"/>
    <p:sldId id="271" r:id="rId26"/>
    <p:sldId id="272" r:id="rId27"/>
    <p:sldId id="273" r:id="rId28"/>
    <p:sldId id="304" r:id="rId29"/>
    <p:sldId id="274" r:id="rId30"/>
    <p:sldId id="275" r:id="rId31"/>
    <p:sldId id="276" r:id="rId32"/>
    <p:sldId id="277" r:id="rId33"/>
    <p:sldId id="278" r:id="rId34"/>
    <p:sldId id="279" r:id="rId35"/>
    <p:sldId id="280" r:id="rId36"/>
    <p:sldId id="281" r:id="rId37"/>
    <p:sldId id="282" r:id="rId38"/>
    <p:sldId id="283" r:id="rId39"/>
    <p:sldId id="292" r:id="rId40"/>
    <p:sldId id="291" r:id="rId41"/>
    <p:sldId id="293" r:id="rId42"/>
    <p:sldId id="294" r:id="rId43"/>
    <p:sldId id="284" r:id="rId44"/>
    <p:sldId id="285" r:id="rId45"/>
    <p:sldId id="286" r:id="rId46"/>
    <p:sldId id="287" r:id="rId47"/>
    <p:sldId id="288" r:id="rId48"/>
    <p:sldId id="289" r:id="rId49"/>
    <p:sldId id="290" r:id="rId50"/>
    <p:sldId id="295" r:id="rId51"/>
    <p:sldId id="296" r:id="rId52"/>
    <p:sldId id="297" r:id="rId53"/>
    <p:sldId id="298" r:id="rId54"/>
    <p:sldId id="299" r:id="rId55"/>
    <p:sldId id="300" r:id="rId56"/>
    <p:sldId id="301" r:id="rId57"/>
    <p:sldId id="302" r:id="rId58"/>
    <p:sldId id="303"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p:scale>
          <a:sx n="77" d="100"/>
          <a:sy n="77" d="100"/>
        </p:scale>
        <p:origin x="-114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747E72-8485-4125-A18C-302696A15859}" type="datetimeFigureOut">
              <a:rPr lang="tr-TR" smtClean="0"/>
              <a:pPr/>
              <a:t>20.10.2017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4912B-E7BE-4561-81E1-D8B529E4F3FB}" type="slidenum">
              <a:rPr lang="tr-TR" smtClean="0"/>
              <a:pPr/>
              <a:t>‹#›</a:t>
            </a:fld>
            <a:endParaRPr lang="tr-TR"/>
          </a:p>
        </p:txBody>
      </p:sp>
    </p:spTree>
    <p:extLst>
      <p:ext uri="{BB962C8B-B14F-4D97-AF65-F5344CB8AC3E}">
        <p14:creationId xmlns:p14="http://schemas.microsoft.com/office/powerpoint/2010/main" val="374023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270D430-8421-497B-85A2-5BC2959D6D9A}" type="datetime1">
              <a:rPr lang="tr-TR" smtClean="0"/>
              <a:pPr/>
              <a:t>20.10.2017</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r>
              <a:rPr lang="tr-TR" smtClean="0"/>
              <a:t>Psk.Dan.Nida ÖZALP</a:t>
            </a:r>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0E60096-B694-4240-A567-E3FB41D584E6}"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8B13F179-1189-4ADF-8D39-20DFC3C272DA}" type="datetime1">
              <a:rPr lang="tr-TR" smtClean="0"/>
              <a:pPr/>
              <a:t>20.10.2017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r>
              <a:rPr lang="tr-TR" smtClean="0"/>
              <a:t>Psk.Dan.Nida ÖZALP</a:t>
            </a:r>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5D8A0829-4A9E-4795-9B1F-6F18FADB22F7}" type="slidenum">
              <a:rPr lang="tr-TR" smtClean="0"/>
              <a:pPr/>
              <a:t>‹#›</a:t>
            </a:fld>
            <a:endParaRPr lang="tr-T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67BB3E8B-8F67-4310-B6DB-65C3FA2B0532}"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2157538-C17E-4164-ACE4-71C5A38B7A03}"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28A1B9A-C243-4358-AE35-218AAAE3A24A}"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C6B01F54-FA3B-467C-8454-FC2FB97DFC14}"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F481EE9E-3A19-4998-8D13-41939FBC8636}" type="datetime1">
              <a:rPr lang="tr-TR" smtClean="0"/>
              <a:pPr/>
              <a:t>20.10.2017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FADC38E3-5209-425A-9F9A-6330D6045214}" type="datetime1">
              <a:rPr lang="tr-TR" smtClean="0"/>
              <a:pPr/>
              <a:t>20.10.2017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8AD89AB8-881D-4C03-B4CC-A84EABEC306F}"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CD117C7C-9B84-4CCB-9814-B219115018B9}" type="datetime1">
              <a:rPr lang="tr-TR" smtClean="0"/>
              <a:pPr/>
              <a:t>20.10.2017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5D8A0829-4A9E-4795-9B1F-6F18FADB22F7}"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71B3A90-3D96-4BB0-B41F-63FDF77A8898}"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7F18EA95-5BD7-47CA-BEF5-18FB9CC0CC93}" type="datetime1">
              <a:rPr lang="tr-TR" smtClean="0"/>
              <a:pPr/>
              <a:t>20.10.2017</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D8A0829-4A9E-4795-9B1F-6F18FADB22F7}"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DB9589B-2307-45CD-A615-8AF32ECBCF0C}"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68EF95E8-7BDF-41E3-84B5-81D40C38A805}" type="datetime1">
              <a:rPr lang="tr-TR" smtClean="0"/>
              <a:pPr/>
              <a:t>20.10.2017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smtClean="0"/>
              <a:t>Psk.Dan.Nida ÖZALP</a:t>
            </a: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3E3195B9-63E9-4CBB-BE90-EEFBF5405D6F}" type="datetime1">
              <a:rPr lang="tr-TR" smtClean="0"/>
              <a:pPr/>
              <a:t>20.10.2017</a:t>
            </a:fld>
            <a:endParaRPr lang="tr-TR"/>
          </a:p>
        </p:txBody>
      </p:sp>
      <p:sp>
        <p:nvSpPr>
          <p:cNvPr id="9" name="8 Slayt Numarası Yer Tutucusu"/>
          <p:cNvSpPr>
            <a:spLocks noGrp="1"/>
          </p:cNvSpPr>
          <p:nvPr>
            <p:ph type="sldNum" sz="quarter" idx="15"/>
          </p:nvPr>
        </p:nvSpPr>
        <p:spPr/>
        <p:txBody>
          <a:bodyPr rtlCol="0"/>
          <a:lstStyle/>
          <a:p>
            <a:fld id="{5D8A0829-4A9E-4795-9B1F-6F18FADB22F7}"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smtClean="0"/>
              <a:t>Psk.Dan.Nida ÖZALP</a:t>
            </a:r>
            <a:endParaRPr lang="tr-T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4F33653B-524D-448A-BB99-E1CBCCFCD2F8}" type="datetime1">
              <a:rPr lang="tr-TR" smtClean="0"/>
              <a:pPr/>
              <a:t>20.10.2017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smtClean="0"/>
              <a:t>Psk.Dan.Nida ÖZALP</a:t>
            </a: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5D8A0829-4A9E-4795-9B1F-6F18FADB22F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82F67B14-B73A-487C-98B6-1DF05ABF7A20}"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77E21E1F-618E-4685-A6E2-5DF5C69CB0BF}" type="datetime1">
              <a:rPr lang="tr-TR" smtClean="0"/>
              <a:pPr/>
              <a:t>20.10.2017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0A3CABC5-AC07-46D6-927D-3DFEF97549E8}" type="datetime1">
              <a:rPr lang="tr-TR" smtClean="0"/>
              <a:pPr/>
              <a:t>20.10.2017</a:t>
            </a:fld>
            <a:endParaRPr lang="tr-TR"/>
          </a:p>
        </p:txBody>
      </p:sp>
      <p:sp>
        <p:nvSpPr>
          <p:cNvPr id="7" name="6 Slayt Numarası Yer Tutucusu"/>
          <p:cNvSpPr>
            <a:spLocks noGrp="1"/>
          </p:cNvSpPr>
          <p:nvPr>
            <p:ph type="sldNum" sz="quarter" idx="11"/>
          </p:nvPr>
        </p:nvSpPr>
        <p:spPr/>
        <p:txBody>
          <a:bodyPr rtlCol="0"/>
          <a:lstStyle/>
          <a:p>
            <a:fld id="{5D8A0829-4A9E-4795-9B1F-6F18FADB22F7}"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A3D8547-9F29-4977-BFEF-D325E07695AE}"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B412DE4E-8E64-4335-B997-2932DB94E764}" type="datetime1">
              <a:rPr lang="tr-TR" smtClean="0"/>
              <a:pPr/>
              <a:t>20.10.2017</a:t>
            </a:fld>
            <a:endParaRPr lang="tr-TR"/>
          </a:p>
        </p:txBody>
      </p:sp>
      <p:sp>
        <p:nvSpPr>
          <p:cNvPr id="22" name="21 Slayt Numarası Yer Tutucusu"/>
          <p:cNvSpPr>
            <a:spLocks noGrp="1"/>
          </p:cNvSpPr>
          <p:nvPr>
            <p:ph type="sldNum" sz="quarter" idx="15"/>
          </p:nvPr>
        </p:nvSpPr>
        <p:spPr/>
        <p:txBody>
          <a:bodyPr rtlCol="0"/>
          <a:lstStyle/>
          <a:p>
            <a:fld id="{5D8A0829-4A9E-4795-9B1F-6F18FADB22F7}"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999A5BE9-3C61-42A6-A938-9D24E027F3F0}" type="datetime1">
              <a:rPr lang="tr-TR" smtClean="0"/>
              <a:pPr/>
              <a:t>20.10.2017</a:t>
            </a:fld>
            <a:endParaRPr lang="tr-TR"/>
          </a:p>
        </p:txBody>
      </p:sp>
      <p:sp>
        <p:nvSpPr>
          <p:cNvPr id="18" name="17 Slayt Numarası Yer Tutucusu"/>
          <p:cNvSpPr>
            <a:spLocks noGrp="1"/>
          </p:cNvSpPr>
          <p:nvPr>
            <p:ph type="sldNum" sz="quarter" idx="11"/>
          </p:nvPr>
        </p:nvSpPr>
        <p:spPr/>
        <p:txBody>
          <a:bodyPr rtlCol="0"/>
          <a:lstStyle/>
          <a:p>
            <a:fld id="{5D8A0829-4A9E-4795-9B1F-6F18FADB22F7}"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0E638244-ABBF-4B34-96A0-E3FC1F304E8B}"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11" name="10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A44D89-0333-462E-BA8C-8A64352B87B1}"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6062029-40D2-4F34-9D70-A5D949D46B00}"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F41C16E2-404A-48B0-AD45-D0A2E92A2C69}"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11" name="10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1666F9F2-AD11-451B-9CDA-BD1EEBAB6151}"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E68E2BEB-2260-43E9-BEE6-0F9CF0678C06}"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E209F01-B561-438F-93CD-3A9DCF8282C6}"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7B12DB5-7D4C-4389-B117-52ED409DD53E}"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BDDB0682-5210-46DB-A67C-9232C981BAAA}" type="datetime1">
              <a:rPr lang="tr-TR" smtClean="0"/>
              <a:pPr/>
              <a:t>20.10.2017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0BA2B7C6-FF56-4739-A12C-174FDB6CBB46}" type="datetime1">
              <a:rPr lang="tr-TR" smtClean="0"/>
              <a:pPr/>
              <a:t>20.10.2017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6902F19E-5633-4600-A430-286F2B24A06F}"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13BB9EC-484E-489B-9E73-79EF63C18BCC}"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91D6C9A-AA0C-4503-9884-ECAE38717FCD}"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517C60B1-E75A-4A3F-A8D3-129370EC4B64}"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D7D8242-E9A0-4FAE-A52B-7A00F5D22941}"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0EB71F28-4D08-4F00-8A9C-6035D6DD0E39}" type="datetime1">
              <a:rPr lang="tr-TR" smtClean="0"/>
              <a:pPr/>
              <a:t>20.10.2017</a:t>
            </a:fld>
            <a:endParaRPr lang="tr-TR"/>
          </a:p>
        </p:txBody>
      </p:sp>
      <p:sp>
        <p:nvSpPr>
          <p:cNvPr id="20" name="19 Altbilgi Yer Tutucusu"/>
          <p:cNvSpPr>
            <a:spLocks noGrp="1"/>
          </p:cNvSpPr>
          <p:nvPr>
            <p:ph type="ftr" sz="quarter" idx="11"/>
          </p:nvPr>
        </p:nvSpPr>
        <p:spPr/>
        <p:txBody>
          <a:bodyPr/>
          <a:lstStyle>
            <a:extLst/>
          </a:lstStyle>
          <a:p>
            <a:r>
              <a:rPr lang="tr-TR" smtClean="0"/>
              <a:t>Psk.Dan.Nida ÖZALP</a:t>
            </a:r>
            <a:endParaRPr lang="tr-TR"/>
          </a:p>
        </p:txBody>
      </p:sp>
      <p:sp>
        <p:nvSpPr>
          <p:cNvPr id="10" name="9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81D2319-AFC1-4410-AB51-4005175D2DBC}"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01E54267-4DCC-4242-B2EE-D807B462CAB9}"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F0135D5-6865-49BF-AF5B-3F9AA604B089}"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9D4F95A2-C1B2-4176-8B8B-0C0E9CF90B58}"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416B38A8-5640-4276-BF2B-FC6D4CD0196C}" type="datetime1">
              <a:rPr lang="tr-TR" smtClean="0"/>
              <a:pPr/>
              <a:t>20.10.2017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37A63211-1821-499E-B7C5-13E392758486}" type="datetime1">
              <a:rPr lang="tr-TR" smtClean="0"/>
              <a:pPr/>
              <a:t>20.10.2017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B491C25F-070A-46E8-A5FC-AEEF80D29FC4}"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6A0CAFC-1249-44DE-A1B5-52B91801F930}"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D8B4EA36-B38E-4619-9EB5-71EA198CBAD7}"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9354BB4-DAF4-46BF-8D7B-C5797EF71D51}"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E0E50E73-5C88-4E44-8F02-328633BBEF5D}"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940F006F-9F18-4625-9DEB-70CF99BED4D0}"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CDCDAE54-7874-42D8-9EF0-EA6528A7CB24}"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5725E2EB-C506-451E-8F82-6C25A1628E52}" type="datetime1">
              <a:rPr lang="tr-TR" smtClean="0"/>
              <a:pPr/>
              <a:t>20.10.2017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46A5AECA-2664-4988-A776-2F99DC876559}" type="datetime1">
              <a:rPr lang="tr-TR" smtClean="0"/>
              <a:pPr/>
              <a:t>20.10.2017</a:t>
            </a:fld>
            <a:endParaRPr lang="tr-TR"/>
          </a:p>
        </p:txBody>
      </p:sp>
      <p:sp>
        <p:nvSpPr>
          <p:cNvPr id="3" name="2 Altbilgi Yer Tutucusu"/>
          <p:cNvSpPr>
            <a:spLocks noGrp="1"/>
          </p:cNvSpPr>
          <p:nvPr>
            <p:ph type="ftr" sz="quarter" idx="11"/>
          </p:nvPr>
        </p:nvSpPr>
        <p:spPr/>
        <p:txBody>
          <a:bodyPr/>
          <a:lstStyle>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D726518-0090-43A0-A882-5347CD563AD0}"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97AD9A95-C7C9-44D2-B35C-5D9A97749A08}"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79BB08-1679-417D-89AC-8F84DCFC09BE}"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8AE1A62-9F59-42FF-A971-435D661191A7}"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C224A2D-56EF-4C35-97EA-C14AC439EE38}" type="datetime1">
              <a:rPr lang="tr-TR" smtClean="0"/>
              <a:pPr/>
              <a:t>20.10.2017</a:t>
            </a:fld>
            <a:endParaRPr lang="tr-TR"/>
          </a:p>
        </p:txBody>
      </p:sp>
      <p:sp>
        <p:nvSpPr>
          <p:cNvPr id="5" name="4 Altbilgi Yer Tutucusu"/>
          <p:cNvSpPr>
            <a:spLocks noGrp="1"/>
          </p:cNvSpPr>
          <p:nvPr>
            <p:ph type="ftr" sz="quarter" idx="11"/>
          </p:nvPr>
        </p:nvSpPr>
        <p:spPr/>
        <p:txBody>
          <a:bodyPr/>
          <a:lstStyle>
            <a:extLst/>
          </a:lstStyle>
          <a:p>
            <a:r>
              <a:rPr lang="tr-TR" smtClean="0"/>
              <a:t>Psk.Dan.Nida ÖZALP</a:t>
            </a:r>
            <a:endParaRPr lang="tr-TR"/>
          </a:p>
        </p:txBody>
      </p:sp>
      <p:sp>
        <p:nvSpPr>
          <p:cNvPr id="6" name="5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6BB4168-4437-494D-A498-7CE655C0902C}"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246FCB2-C714-40B1-8506-1880FB83F296}"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3E2DD48-E2CD-440B-9CD2-F17B1EBEDB6C}"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2545267-0B47-4E1B-9E69-6139AFE1A4F2}"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80F7BA6-A2D5-45A6-A55A-0CAB3E6A50DD}" type="datetime1">
              <a:rPr lang="tr-TR" smtClean="0"/>
              <a:pPr/>
              <a:t>20.10.2017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30B83EB-121E-4B57-BDD3-35BA14041FF2}" type="datetime1">
              <a:rPr lang="tr-TR" smtClean="0"/>
              <a:pPr/>
              <a:t>20.10.2017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78C741B-593D-4598-A6CD-0436C99D8315}"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0E0ED16-EAAB-4ED7-B8C8-31DE94A5C5EE}" type="datetime1">
              <a:rPr lang="tr-TR" smtClean="0"/>
              <a:pPr/>
              <a:t>20.10.2017</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r>
              <a:rPr lang="tr-TR" smtClean="0"/>
              <a:t>Psk.Dan.Nida ÖZALP</a:t>
            </a:r>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3FC59B1-D705-4FB2-84E1-01494050A374}"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10D0155-18B5-44DA-9188-DF816BB66D4A}"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B3F9E8D-487D-4A8F-9D5C-4AF5794A498E}"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EBA548A-57EC-4CF2-A563-75D406BB62CB}"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4A8691-D768-4D99-BE34-565397DAD2CF}" type="datetime1">
              <a:rPr lang="tr-TR" smtClean="0"/>
              <a:pPr/>
              <a:t>20.10.2017</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tr-TR" smtClean="0"/>
              <a:t>Psk.Dan.Nida ÖZALP</a:t>
            </a:r>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5D8A0829-4A9E-4795-9B1F-6F18FADB22F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F32527D-ADFF-4740-83C0-FFEF882E717D}"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5D8A0829-4A9E-4795-9B1F-6F18FADB22F7}"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E10B4432-E743-4589-8573-901C7E1696FD}" type="datetime1">
              <a:rPr lang="tr-TR" smtClean="0"/>
              <a:pPr/>
              <a:t>20.10.2017</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D8A0829-4A9E-4795-9B1F-6F18FADB22F7}" type="slidenum">
              <a:rPr lang="tr-TR" smtClean="0"/>
              <a:pPr/>
              <a:t>‹#›</a:t>
            </a:fld>
            <a:endParaRPr lang="tr-TR"/>
          </a:p>
        </p:txBody>
      </p:sp>
      <p:sp>
        <p:nvSpPr>
          <p:cNvPr id="14" name="13 Altbilgi Yer Tutucusu"/>
          <p:cNvSpPr>
            <a:spLocks noGrp="1"/>
          </p:cNvSpPr>
          <p:nvPr>
            <p:ph type="ftr" sz="quarter" idx="12"/>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65A683A9-04E5-42A3-ACA6-B0E4E7B9F273}" type="datetime1">
              <a:rPr lang="tr-TR" smtClean="0"/>
              <a:pPr/>
              <a:t>20.10.2017</a:t>
            </a:fld>
            <a:endParaRPr lang="tr-TR"/>
          </a:p>
        </p:txBody>
      </p:sp>
      <p:sp>
        <p:nvSpPr>
          <p:cNvPr id="10" name="9 Slayt Numarası Yer Tutucusu"/>
          <p:cNvSpPr>
            <a:spLocks noGrp="1"/>
          </p:cNvSpPr>
          <p:nvPr>
            <p:ph type="sldNum" sz="quarter" idx="16"/>
          </p:nvPr>
        </p:nvSpPr>
        <p:spPr/>
        <p:txBody>
          <a:bodyPr rtlCol="0"/>
          <a:lstStyle/>
          <a:p>
            <a:fld id="{5D8A0829-4A9E-4795-9B1F-6F18FADB22F7}" type="slidenum">
              <a:rPr lang="tr-TR" smtClean="0"/>
              <a:pPr/>
              <a:t>‹#›</a:t>
            </a:fld>
            <a:endParaRPr lang="tr-TR"/>
          </a:p>
        </p:txBody>
      </p:sp>
      <p:sp>
        <p:nvSpPr>
          <p:cNvPr id="12" name="11 Altbilgi Yer Tutucusu"/>
          <p:cNvSpPr>
            <a:spLocks noGrp="1"/>
          </p:cNvSpPr>
          <p:nvPr>
            <p:ph type="ftr" sz="quarter" idx="17"/>
          </p:nvPr>
        </p:nvSpPr>
        <p:spPr/>
        <p:txBody>
          <a:bodyPr rtlCol="0"/>
          <a:lstStyle/>
          <a:p>
            <a:r>
              <a:rPr lang="tr-TR" smtClean="0"/>
              <a:t>Psk.Dan.Nida ÖZALP</a:t>
            </a: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E183A025-9D8C-49D5-B05D-F29DAAA8B6B4}" type="datetime1">
              <a:rPr lang="tr-TR" smtClean="0"/>
              <a:pPr/>
              <a:t>20.10.2017</a:t>
            </a:fld>
            <a:endParaRPr lang="tr-TR"/>
          </a:p>
        </p:txBody>
      </p:sp>
      <p:sp>
        <p:nvSpPr>
          <p:cNvPr id="12" name="11 Slayt Numarası Yer Tutucusu"/>
          <p:cNvSpPr>
            <a:spLocks noGrp="1"/>
          </p:cNvSpPr>
          <p:nvPr>
            <p:ph type="sldNum" sz="quarter" idx="16"/>
          </p:nvPr>
        </p:nvSpPr>
        <p:spPr/>
        <p:txBody>
          <a:bodyPr rtlCol="0"/>
          <a:lstStyle/>
          <a:p>
            <a:fld id="{5D8A0829-4A9E-4795-9B1F-6F18FADB22F7}" type="slidenum">
              <a:rPr lang="tr-TR" smtClean="0"/>
              <a:pPr/>
              <a:t>‹#›</a:t>
            </a:fld>
            <a:endParaRPr lang="tr-TR"/>
          </a:p>
        </p:txBody>
      </p:sp>
      <p:sp>
        <p:nvSpPr>
          <p:cNvPr id="14" name="13 Altbilgi Yer Tutucusu"/>
          <p:cNvSpPr>
            <a:spLocks noGrp="1"/>
          </p:cNvSpPr>
          <p:nvPr>
            <p:ph type="ftr" sz="quarter" idx="17"/>
          </p:nvPr>
        </p:nvSpPr>
        <p:spPr/>
        <p:txBody>
          <a:bodyPr rtlCol="0"/>
          <a:lstStyle/>
          <a:p>
            <a:r>
              <a:rPr lang="tr-TR" smtClean="0"/>
              <a:t>Psk.Dan.Nida ÖZALP</a:t>
            </a:r>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BAEAD768-FD9D-4F52-8337-E1F479023706}" type="datetime1">
              <a:rPr lang="tr-TR" smtClean="0"/>
              <a:pPr/>
              <a:t>20.10.2017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5D8A0829-4A9E-4795-9B1F-6F18FADB22F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CAE8E3B7-36AE-403C-986D-0FF8095F11AA}"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CA12232-F471-469D-A0C5-0FB9A8D14E38}"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5D8A0829-4A9E-4795-9B1F-6F18FADB22F7}" type="slidenum">
              <a:rPr lang="tr-TR" smtClean="0"/>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81ED411-D04E-47E9-9B4D-1E5F373006DE}"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5D8A0829-4A9E-4795-9B1F-6F18FADB22F7}"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BF3C839D-561E-4412-B8FD-A08BC4F63A40}" type="datetime1">
              <a:rPr lang="tr-TR" smtClean="0"/>
              <a:pPr/>
              <a:t>20.10.2017</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5D8A0829-4A9E-4795-9B1F-6F18FADB22F7}"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r>
              <a:rPr lang="tr-TR" smtClean="0"/>
              <a:t>Psk.Dan.Nida ÖZALP</a:t>
            </a:r>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42BF6A7-BFD3-4DF4-A91D-A7FFE62DBC93}"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ADB9BFBD-6710-4988-B2BC-007F45200642}" type="datetime1">
              <a:rPr lang="tr-TR" smtClean="0"/>
              <a:pPr/>
              <a:t>20.10.2017</a:t>
            </a:fld>
            <a:endParaRPr lang="tr-TR"/>
          </a:p>
        </p:txBody>
      </p:sp>
      <p:sp>
        <p:nvSpPr>
          <p:cNvPr id="5" name="4 Altbilgi Yer Tutucusu"/>
          <p:cNvSpPr>
            <a:spLocks noGrp="1"/>
          </p:cNvSpPr>
          <p:nvPr>
            <p:ph type="ftr" sz="quarter" idx="11"/>
          </p:nvPr>
        </p:nvSpPr>
        <p:spPr>
          <a:xfrm>
            <a:off x="457201" y="6248207"/>
            <a:ext cx="5573483" cy="365125"/>
          </a:xfrm>
        </p:spPr>
        <p:txBody>
          <a:bodyPr/>
          <a:lstStyle/>
          <a:p>
            <a:r>
              <a:rPr lang="tr-TR" smtClean="0"/>
              <a:t>Psk.Dan.Nida ÖZALP</a:t>
            </a:r>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5E70497-DC0F-4616-9CF6-B6B04E34F914}" type="datetime1">
              <a:rPr lang="tr-TR" smtClean="0"/>
              <a:pPr/>
              <a:t>20.10.2017</a:t>
            </a:fld>
            <a:endParaRPr lang="tr-TR"/>
          </a:p>
        </p:txBody>
      </p:sp>
      <p:sp>
        <p:nvSpPr>
          <p:cNvPr id="2" name="1 Altbilgi Yer Tutucusu"/>
          <p:cNvSpPr>
            <a:spLocks noGrp="1"/>
          </p:cNvSpPr>
          <p:nvPr>
            <p:ph type="ftr" sz="quarter" idx="11"/>
          </p:nvPr>
        </p:nvSpPr>
        <p:spPr/>
        <p:txBody>
          <a:bodyPr/>
          <a:lstStyle/>
          <a:p>
            <a:r>
              <a:rPr lang="tr-TR" smtClean="0"/>
              <a:t>Psk.Dan.Nida ÖZALP</a:t>
            </a:r>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5D8A0829-4A9E-4795-9B1F-6F18FADB22F7}" type="slidenum">
              <a:rPr lang="tr-TR" smtClean="0"/>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4272EA57-62BC-4420-A919-83596C63D9AB}" type="datetime1">
              <a:rPr lang="tr-TR" smtClean="0"/>
              <a:pPr/>
              <a:t>20.10.2017</a:t>
            </a:fld>
            <a:endParaRPr lang="tr-TR"/>
          </a:p>
        </p:txBody>
      </p:sp>
      <p:sp>
        <p:nvSpPr>
          <p:cNvPr id="19" name="18 Altbilgi Yer Tutucusu"/>
          <p:cNvSpPr>
            <a:spLocks noGrp="1"/>
          </p:cNvSpPr>
          <p:nvPr>
            <p:ph type="ftr" sz="quarter" idx="11"/>
          </p:nvPr>
        </p:nvSpPr>
        <p:spPr>
          <a:xfrm>
            <a:off x="3581400" y="76200"/>
            <a:ext cx="2895600" cy="288925"/>
          </a:xfrm>
        </p:spPr>
        <p:txBody>
          <a:bodyPr/>
          <a:lstStyle/>
          <a:p>
            <a:r>
              <a:rPr lang="tr-TR" smtClean="0"/>
              <a:t>Psk.Dan.Nida ÖZALP</a:t>
            </a:r>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5D8A0829-4A9E-4795-9B1F-6F18FADB22F7}" type="slidenum">
              <a:rPr lang="tr-TR" smtClean="0"/>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68B44290-32C0-453C-8D94-5DD37AE818CC}" type="datetime1">
              <a:rPr lang="tr-TR" smtClean="0"/>
              <a:pPr/>
              <a:t>20.10.2017</a:t>
            </a:fld>
            <a:endParaRPr lang="tr-TR"/>
          </a:p>
        </p:txBody>
      </p:sp>
      <p:sp>
        <p:nvSpPr>
          <p:cNvPr id="11" name="10 Altbilgi Yer Tutucusu"/>
          <p:cNvSpPr>
            <a:spLocks noGrp="1"/>
          </p:cNvSpPr>
          <p:nvPr>
            <p:ph type="ftr" sz="quarter" idx="11"/>
          </p:nvPr>
        </p:nvSpPr>
        <p:spPr/>
        <p:txBody>
          <a:bodyPr/>
          <a:lstStyle/>
          <a:p>
            <a:r>
              <a:rPr lang="tr-TR" smtClean="0"/>
              <a:t>Psk.Dan.Nida ÖZALP</a:t>
            </a:r>
            <a:endParaRPr lang="tr-TR"/>
          </a:p>
        </p:txBody>
      </p:sp>
      <p:sp>
        <p:nvSpPr>
          <p:cNvPr id="16" name="1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6DBE47E0-7287-4DC9-BB89-556DAF3B8B40}" type="datetime1">
              <a:rPr lang="tr-TR" smtClean="0"/>
              <a:pPr/>
              <a:t>20.10.2017</a:t>
            </a:fld>
            <a:endParaRPr lang="tr-TR"/>
          </a:p>
        </p:txBody>
      </p:sp>
      <p:sp>
        <p:nvSpPr>
          <p:cNvPr id="10" name="9 Altbilgi Yer Tutucusu"/>
          <p:cNvSpPr>
            <a:spLocks noGrp="1"/>
          </p:cNvSpPr>
          <p:nvPr>
            <p:ph type="ftr" sz="quarter" idx="11"/>
          </p:nvPr>
        </p:nvSpPr>
        <p:spPr/>
        <p:txBody>
          <a:bodyPr/>
          <a:lstStyle/>
          <a:p>
            <a:r>
              <a:rPr lang="tr-TR" smtClean="0"/>
              <a:t>Psk.Dan.Nida ÖZALP</a:t>
            </a:r>
            <a:endParaRPr lang="tr-TR"/>
          </a:p>
        </p:txBody>
      </p:sp>
      <p:sp>
        <p:nvSpPr>
          <p:cNvPr id="31" name="30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66FE42D6-4A95-4222-930C-042BB49E2C0C}"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5D8A0829-4A9E-4795-9B1F-6F18FADB22F7}"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BC0BE07-FEBB-4986-BA2E-9A18FE1DB1B5}" type="datetime1">
              <a:rPr lang="tr-TR" smtClean="0"/>
              <a:pPr/>
              <a:t>20.10.2017</a:t>
            </a:fld>
            <a:endParaRPr lang="tr-TR"/>
          </a:p>
        </p:txBody>
      </p:sp>
      <p:sp>
        <p:nvSpPr>
          <p:cNvPr id="8" name="7 Altbilgi Yer Tutucusu"/>
          <p:cNvSpPr>
            <a:spLocks noGrp="1"/>
          </p:cNvSpPr>
          <p:nvPr>
            <p:ph type="ftr" sz="quarter" idx="11"/>
          </p:nvPr>
        </p:nvSpPr>
        <p:spPr/>
        <p:txBody>
          <a:bodyPr/>
          <a:lstStyle>
            <a:extLst/>
          </a:lstStyle>
          <a:p>
            <a:r>
              <a:rPr lang="tr-TR" smtClean="0"/>
              <a:t>Psk.Dan.Nida ÖZALP</a:t>
            </a:r>
            <a:endParaRPr lang="tr-TR"/>
          </a:p>
        </p:txBody>
      </p:sp>
      <p:sp>
        <p:nvSpPr>
          <p:cNvPr id="9" name="8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B76FBD4C-1E3F-43E2-82AB-13985C033950}" type="datetime1">
              <a:rPr lang="tr-TR" smtClean="0"/>
              <a:pPr/>
              <a:t>20.10.2017</a:t>
            </a:fld>
            <a:endParaRPr lang="tr-TR"/>
          </a:p>
        </p:txBody>
      </p:sp>
      <p:sp>
        <p:nvSpPr>
          <p:cNvPr id="21" name="20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E4EB0D0D-6E78-45F6-A387-42C73C0F6358}" type="datetime1">
              <a:rPr lang="tr-TR" smtClean="0"/>
              <a:pPr/>
              <a:t>20.10.2017</a:t>
            </a:fld>
            <a:endParaRPr lang="tr-TR"/>
          </a:p>
        </p:txBody>
      </p:sp>
      <p:sp>
        <p:nvSpPr>
          <p:cNvPr id="24" name="23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AA9F996D-8A43-4C47-B55A-DD0EC57264FC}" type="datetime1">
              <a:rPr lang="tr-TR" smtClean="0"/>
              <a:pPr/>
              <a:t>20.10.2017</a:t>
            </a:fld>
            <a:endParaRPr lang="tr-TR"/>
          </a:p>
        </p:txBody>
      </p:sp>
      <p:sp>
        <p:nvSpPr>
          <p:cNvPr id="29" name="28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B7963E0D-7503-41B5-8B14-1B2CC9554521}"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31" name="30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989253AD-3C9C-4ADE-8D51-C200E10B2CFC}"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E2B2EEA-1C6B-4B11-B2D7-EE884FE4318D}"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9BDA979F-FB58-4446-96A0-F8C59D5C1EB1}" type="datetime1">
              <a:rPr lang="tr-TR" smtClean="0"/>
              <a:pPr/>
              <a:t>20.10.2017</a:t>
            </a:fld>
            <a:endParaRPr lang="tr-TR"/>
          </a:p>
        </p:txBody>
      </p:sp>
      <p:sp>
        <p:nvSpPr>
          <p:cNvPr id="16" name="15 Slayt Numarası Yer Tutucusu"/>
          <p:cNvSpPr>
            <a:spLocks noGrp="1"/>
          </p:cNvSpPr>
          <p:nvPr>
            <p:ph type="sldNum" sz="quarter" idx="11"/>
          </p:nvPr>
        </p:nvSpPr>
        <p:spPr/>
        <p:txBody>
          <a:bodyPr/>
          <a:lstStyle/>
          <a:p>
            <a:fld id="{5D8A0829-4A9E-4795-9B1F-6F18FADB22F7}" type="slidenum">
              <a:rPr lang="tr-TR" smtClean="0"/>
              <a:pPr/>
              <a:t>‹#›</a:t>
            </a:fld>
            <a:endParaRPr lang="tr-TR"/>
          </a:p>
        </p:txBody>
      </p:sp>
      <p:sp>
        <p:nvSpPr>
          <p:cNvPr id="17" name="16 Altbilgi Yer Tutucusu"/>
          <p:cNvSpPr>
            <a:spLocks noGrp="1"/>
          </p:cNvSpPr>
          <p:nvPr>
            <p:ph type="ftr" sz="quarter" idx="12"/>
          </p:nvPr>
        </p:nvSpPr>
        <p:spPr/>
        <p:txBody>
          <a:bodyPr/>
          <a:lstStyle/>
          <a:p>
            <a:r>
              <a:rPr lang="tr-TR" smtClean="0"/>
              <a:t>Psk.Dan.Nida ÖZALP</a:t>
            </a:r>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7F82A18E-16F1-4BB7-A410-87308ED4902D}" type="datetime1">
              <a:rPr lang="tr-TR" smtClean="0"/>
              <a:pPr/>
              <a:t>20.10.2017</a:t>
            </a:fld>
            <a:endParaRPr lang="tr-TR"/>
          </a:p>
        </p:txBody>
      </p:sp>
      <p:sp>
        <p:nvSpPr>
          <p:cNvPr id="15" name="14 Slayt Numarası Yer Tutucusu"/>
          <p:cNvSpPr>
            <a:spLocks noGrp="1"/>
          </p:cNvSpPr>
          <p:nvPr>
            <p:ph type="sldNum" sz="quarter" idx="15"/>
          </p:nvPr>
        </p:nvSpPr>
        <p:spPr/>
        <p:txBody>
          <a:bodyPr/>
          <a:lstStyle>
            <a:lvl1pPr algn="ctr">
              <a:defRPr/>
            </a:lvl1pPr>
          </a:lstStyle>
          <a:p>
            <a:fld id="{5D8A0829-4A9E-4795-9B1F-6F18FADB22F7}" type="slidenum">
              <a:rPr lang="tr-TR" smtClean="0"/>
              <a:pPr/>
              <a:t>‹#›</a:t>
            </a:fld>
            <a:endParaRPr lang="tr-TR"/>
          </a:p>
        </p:txBody>
      </p:sp>
      <p:sp>
        <p:nvSpPr>
          <p:cNvPr id="16" name="15 Altbilgi Yer Tutucusu"/>
          <p:cNvSpPr>
            <a:spLocks noGrp="1"/>
          </p:cNvSpPr>
          <p:nvPr>
            <p:ph type="ftr" sz="quarter" idx="16"/>
          </p:nvPr>
        </p:nvSpPr>
        <p:spPr/>
        <p:txBody>
          <a:bodyPr/>
          <a:lstStyle/>
          <a:p>
            <a:r>
              <a:rPr lang="tr-TR" smtClean="0"/>
              <a:t>Psk.Dan.Nida ÖZALP</a:t>
            </a:r>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E1B88E68-55DB-470D-8891-73B7F1056F9C}"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2E277F73-FD39-45C3-8131-C96349B313D8}"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AB77740A-9DF3-41BB-B7FB-BE8D3B2087B8}" type="datetime1">
              <a:rPr lang="tr-TR" smtClean="0"/>
              <a:pPr/>
              <a:t>20.10.2017</a:t>
            </a:fld>
            <a:endParaRPr lang="tr-TR"/>
          </a:p>
        </p:txBody>
      </p:sp>
      <p:sp>
        <p:nvSpPr>
          <p:cNvPr id="4" name="3 Altbilgi Yer Tutucusu"/>
          <p:cNvSpPr>
            <a:spLocks noGrp="1"/>
          </p:cNvSpPr>
          <p:nvPr>
            <p:ph type="ftr" sz="quarter" idx="11"/>
          </p:nvPr>
        </p:nvSpPr>
        <p:spPr/>
        <p:txBody>
          <a:bodyPr/>
          <a:lstStyle>
            <a:extLst/>
          </a:lstStyle>
          <a:p>
            <a:r>
              <a:rPr lang="tr-TR" smtClean="0"/>
              <a:t>Psk.Dan.Nida ÖZALP</a:t>
            </a:r>
            <a:endParaRPr lang="tr-TR"/>
          </a:p>
        </p:txBody>
      </p:sp>
      <p:sp>
        <p:nvSpPr>
          <p:cNvPr id="5" name="4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7" name="6 Veri Yer Tutucusu"/>
          <p:cNvSpPr>
            <a:spLocks noGrp="1"/>
          </p:cNvSpPr>
          <p:nvPr>
            <p:ph type="dt" sz="half" idx="10"/>
          </p:nvPr>
        </p:nvSpPr>
        <p:spPr/>
        <p:txBody>
          <a:bodyPr/>
          <a:lstStyle/>
          <a:p>
            <a:fld id="{68FC945E-C994-405F-933B-F80230C74D98}" type="datetime1">
              <a:rPr lang="tr-TR" smtClean="0"/>
              <a:pPr/>
              <a:t>20.10.2017</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64EABD74-CFBB-4CB3-9FD7-F7A824814F2D}" type="datetime1">
              <a:rPr lang="tr-TR" smtClean="0"/>
              <a:pPr/>
              <a:t>20.10.2017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882BD0F-AD2C-42B4-8F3E-31F42EA89430}"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9A51A8A0-DC6B-4BF8-8F62-CDC390EA2773}" type="datetime1">
              <a:rPr lang="tr-TR" smtClean="0"/>
              <a:pPr/>
              <a:t>20.10.2017</a:t>
            </a:fld>
            <a:endParaRPr lang="tr-TR"/>
          </a:p>
        </p:txBody>
      </p:sp>
      <p:sp>
        <p:nvSpPr>
          <p:cNvPr id="9" name="8 Slayt Numarası Yer Tutucusu"/>
          <p:cNvSpPr>
            <a:spLocks noGrp="1"/>
          </p:cNvSpPr>
          <p:nvPr>
            <p:ph type="sldNum" sz="quarter" idx="15"/>
          </p:nvPr>
        </p:nvSpPr>
        <p:spPr/>
        <p:txBody>
          <a:bodyPr/>
          <a:lstStyle/>
          <a:p>
            <a:fld id="{5D8A0829-4A9E-4795-9B1F-6F18FADB22F7}" type="slidenum">
              <a:rPr lang="tr-TR" smtClean="0"/>
              <a:pPr/>
              <a:t>‹#›</a:t>
            </a:fld>
            <a:endParaRPr lang="tr-TR"/>
          </a:p>
        </p:txBody>
      </p:sp>
      <p:sp>
        <p:nvSpPr>
          <p:cNvPr id="10" name="9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33B8B2D4-4BE6-4C85-A2D3-EC8F79613C5E}" type="datetime1">
              <a:rPr lang="tr-TR" smtClean="0"/>
              <a:pPr/>
              <a:t>20.10.2017</a:t>
            </a:fld>
            <a:endParaRPr lang="tr-TR"/>
          </a:p>
        </p:txBody>
      </p:sp>
      <p:sp>
        <p:nvSpPr>
          <p:cNvPr id="9" name="8 Slayt Numarası Yer Tutucusu"/>
          <p:cNvSpPr>
            <a:spLocks noGrp="1"/>
          </p:cNvSpPr>
          <p:nvPr>
            <p:ph type="sldNum" sz="quarter" idx="11"/>
          </p:nvPr>
        </p:nvSpPr>
        <p:spPr/>
        <p:txBody>
          <a:bodyPr/>
          <a:lstStyle/>
          <a:p>
            <a:fld id="{5D8A0829-4A9E-4795-9B1F-6F18FADB22F7}" type="slidenum">
              <a:rPr lang="tr-TR" smtClean="0"/>
              <a:pPr/>
              <a:t>‹#›</a:t>
            </a:fld>
            <a:endParaRPr lang="tr-TR"/>
          </a:p>
        </p:txBody>
      </p:sp>
      <p:sp>
        <p:nvSpPr>
          <p:cNvPr id="10" name="9 Altbilgi Yer Tutucusu"/>
          <p:cNvSpPr>
            <a:spLocks noGrp="1"/>
          </p:cNvSpPr>
          <p:nvPr>
            <p:ph type="ftr" sz="quarter" idx="12"/>
          </p:nvPr>
        </p:nvSpPr>
        <p:spPr/>
        <p:txBody>
          <a:bodyPr/>
          <a:lstStyle/>
          <a:p>
            <a:r>
              <a:rPr lang="tr-TR" smtClean="0"/>
              <a:t>Psk.Dan.Nida ÖZALP</a:t>
            </a:r>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324AA6F-0EF6-41AC-9D1E-076A97673E09}"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E714E14-939F-4F99-86DF-7999FE3A43DC}"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56BD9E6A-9549-41D9-A138-2256A5CDBA82}" type="datetime1">
              <a:rPr lang="tr-TR" smtClean="0"/>
              <a:pPr/>
              <a:t>20.10.2017</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r>
              <a:rPr lang="tr-TR" smtClean="0"/>
              <a:t>Psk.Dan.Nida ÖZALP</a:t>
            </a:r>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D8A0829-4A9E-4795-9B1F-6F18FADB22F7}" type="slidenum">
              <a:rPr lang="tr-TR" smtClean="0"/>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8DF268F-5C00-4214-989D-FFBEA9193C06}"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0E4B1507-0250-475F-B078-D93C684CFBB3}"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22D8B550-96BC-41D3-AB22-AA59EE17ABCF}" type="datetime1">
              <a:rPr lang="tr-TR" smtClean="0"/>
              <a:pPr/>
              <a:t>20.10.2017</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r>
              <a:rPr lang="tr-TR" smtClean="0"/>
              <a:t>Psk.Dan.Nida ÖZALP</a:t>
            </a:r>
            <a:endParaRPr lang="tr-TR"/>
          </a:p>
        </p:txBody>
      </p:sp>
      <p:sp>
        <p:nvSpPr>
          <p:cNvPr id="4" name="3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72D16156-0BF8-4D85-8E21-12BB4A731485}"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72A8A1E1-1F31-4321-8539-8D1CB31397DD}" type="datetime1">
              <a:rPr lang="tr-TR" smtClean="0"/>
              <a:pPr/>
              <a:t>20.10.2017</a:t>
            </a:fld>
            <a:endParaRPr lang="tr-TR"/>
          </a:p>
        </p:txBody>
      </p:sp>
      <p:sp>
        <p:nvSpPr>
          <p:cNvPr id="27" name="26 Slayt Numarası Yer Tutucusu"/>
          <p:cNvSpPr>
            <a:spLocks noGrp="1"/>
          </p:cNvSpPr>
          <p:nvPr>
            <p:ph type="sldNum" sz="quarter" idx="11"/>
          </p:nvPr>
        </p:nvSpPr>
        <p:spPr/>
        <p:txBody>
          <a:bodyPr rtlCol="0"/>
          <a:lstStyle/>
          <a:p>
            <a:fld id="{5D8A0829-4A9E-4795-9B1F-6F18FADB22F7}" type="slidenum">
              <a:rPr lang="tr-TR" smtClean="0"/>
              <a:pPr/>
              <a:t>‹#›</a:t>
            </a:fld>
            <a:endParaRPr lang="tr-TR"/>
          </a:p>
        </p:txBody>
      </p:sp>
      <p:sp>
        <p:nvSpPr>
          <p:cNvPr id="28" name="27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5ECD427D-7741-4161-A843-7032C42DF5A2}" type="datetime1">
              <a:rPr lang="tr-TR" smtClean="0"/>
              <a:pPr/>
              <a:t>20.10.2017</a:t>
            </a:fld>
            <a:endParaRPr lang="tr-TR"/>
          </a:p>
        </p:txBody>
      </p:sp>
      <p:sp>
        <p:nvSpPr>
          <p:cNvPr id="4" name="3 Altbilgi Yer Tutucusu"/>
          <p:cNvSpPr>
            <a:spLocks noGrp="1"/>
          </p:cNvSpPr>
          <p:nvPr>
            <p:ph type="ftr" sz="quarter" idx="11"/>
          </p:nvPr>
        </p:nvSpPr>
        <p:spPr>
          <a:xfrm>
            <a:off x="5257800" y="612648"/>
            <a:ext cx="1325880" cy="457200"/>
          </a:xfrm>
        </p:spPr>
        <p:txBody>
          <a:bodyPr/>
          <a:lstStyle/>
          <a:p>
            <a:r>
              <a:rPr lang="tr-TR" smtClean="0"/>
              <a:t>Psk.Dan.Nida ÖZALP</a:t>
            </a:r>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5D8A0829-4A9E-4795-9B1F-6F18FADB22F7}" type="slidenum">
              <a:rPr lang="tr-TR" smtClean="0"/>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433C934-99EE-4456-B00A-E7C0AA3DECC3}"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0B80095-05AF-47F5-99AA-A8DC09525150}"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BA032ED-AE58-4594-AE2C-34929CD9B8B5}"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8FC183C-42D8-4D63-BE79-4DEF62E01C78}"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B40BDD7-5493-4F50-8DC3-7414C83DE2BB}"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95928021-074A-4CEF-A3FC-748BAE6F152E}" type="datetime1">
              <a:rPr lang="tr-TR" smtClean="0"/>
              <a:pPr/>
              <a:t>20.10.2017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smtClean="0"/>
              <a:t>Psk.Dan.Nida ÖZALP</a:t>
            </a:r>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5D8A0829-4A9E-4795-9B1F-6F18FADB22F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17564EC-0256-454B-8732-4CEC0AAFE356}" type="datetime1">
              <a:rPr lang="tr-TR" smtClean="0"/>
              <a:pPr/>
              <a:t>20.10.2017</a:t>
            </a:fld>
            <a:endParaRPr lang="tr-TR"/>
          </a:p>
        </p:txBody>
      </p:sp>
      <p:sp>
        <p:nvSpPr>
          <p:cNvPr id="9" name="8 Slayt Numarası Yer Tutucusu"/>
          <p:cNvSpPr>
            <a:spLocks noGrp="1"/>
          </p:cNvSpPr>
          <p:nvPr>
            <p:ph type="sldNum" sz="quarter" idx="15"/>
          </p:nvPr>
        </p:nvSpPr>
        <p:spPr/>
        <p:txBody>
          <a:bodyPr rtlCol="0"/>
          <a:lstStyle/>
          <a:p>
            <a:fld id="{5D8A0829-4A9E-4795-9B1F-6F18FADB22F7}"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smtClean="0"/>
              <a:t>Psk.Dan.Nida ÖZALP</a:t>
            </a:r>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D4CBDB5-E1AB-43BE-BF0E-8D409C585B81}"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F3B192EB-CAB0-4B59-9990-3A82AA043E05}" type="datetime1">
              <a:rPr lang="tr-TR" smtClean="0"/>
              <a:pPr/>
              <a:t>20.10.2017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smtClean="0"/>
              <a:t>Psk.Dan.Nida ÖZALP</a:t>
            </a:r>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5D8A0829-4A9E-4795-9B1F-6F18FADB22F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DCF4B32-BDE8-41DD-A2E0-FB0ED7428D6E}"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62BE91F4-E545-4436-BEFF-B5E0598EB879}" type="datetime1">
              <a:rPr lang="tr-TR" smtClean="0"/>
              <a:pPr/>
              <a:t>20.10.2017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8C92E22D-924E-48FB-823F-E532C7B343A1}" type="datetime1">
              <a:rPr lang="tr-TR" smtClean="0"/>
              <a:pPr/>
              <a:t>20.10.2017</a:t>
            </a:fld>
            <a:endParaRPr lang="tr-TR"/>
          </a:p>
        </p:txBody>
      </p:sp>
      <p:sp>
        <p:nvSpPr>
          <p:cNvPr id="7" name="6 Slayt Numarası Yer Tutucusu"/>
          <p:cNvSpPr>
            <a:spLocks noGrp="1"/>
          </p:cNvSpPr>
          <p:nvPr>
            <p:ph type="sldNum" sz="quarter" idx="11"/>
          </p:nvPr>
        </p:nvSpPr>
        <p:spPr/>
        <p:txBody>
          <a:bodyPr rtlCol="0"/>
          <a:lstStyle/>
          <a:p>
            <a:fld id="{5D8A0829-4A9E-4795-9B1F-6F18FADB22F7}"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547AA5C-C7F3-46CA-B4C9-8F9A98A91F91}"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5E170245-894E-4D08-A1F6-0DEE4E0246A5}" type="datetime1">
              <a:rPr lang="tr-TR" smtClean="0"/>
              <a:pPr/>
              <a:t>20.10.2017</a:t>
            </a:fld>
            <a:endParaRPr lang="tr-TR"/>
          </a:p>
        </p:txBody>
      </p:sp>
      <p:sp>
        <p:nvSpPr>
          <p:cNvPr id="22" name="21 Slayt Numarası Yer Tutucusu"/>
          <p:cNvSpPr>
            <a:spLocks noGrp="1"/>
          </p:cNvSpPr>
          <p:nvPr>
            <p:ph type="sldNum" sz="quarter" idx="15"/>
          </p:nvPr>
        </p:nvSpPr>
        <p:spPr/>
        <p:txBody>
          <a:bodyPr rtlCol="0"/>
          <a:lstStyle/>
          <a:p>
            <a:fld id="{5D8A0829-4A9E-4795-9B1F-6F18FADB22F7}"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0F6F806F-1438-4F4D-AE96-A734271E8054}" type="datetime1">
              <a:rPr lang="tr-TR" smtClean="0"/>
              <a:pPr/>
              <a:t>20.10.2017</a:t>
            </a:fld>
            <a:endParaRPr lang="tr-TR"/>
          </a:p>
        </p:txBody>
      </p:sp>
      <p:sp>
        <p:nvSpPr>
          <p:cNvPr id="18" name="17 Slayt Numarası Yer Tutucusu"/>
          <p:cNvSpPr>
            <a:spLocks noGrp="1"/>
          </p:cNvSpPr>
          <p:nvPr>
            <p:ph type="sldNum" sz="quarter" idx="11"/>
          </p:nvPr>
        </p:nvSpPr>
        <p:spPr/>
        <p:txBody>
          <a:bodyPr rtlCol="0"/>
          <a:lstStyle/>
          <a:p>
            <a:fld id="{5D8A0829-4A9E-4795-9B1F-6F18FADB22F7}"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smtClean="0"/>
              <a:t>Psk.Dan.Nida ÖZALP</a:t>
            </a:r>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683234C-9FE8-4A04-B770-FB9622DE2323}"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73BC02DB-4F2E-42F2-8DEA-4D55E98D250D}"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182D3F-EAEE-4E74-804C-BED8154CA340}" type="datetime1">
              <a:rPr lang="tr-TR" smtClean="0"/>
              <a:pPr/>
              <a:t>20.10.2017</a:t>
            </a:fld>
            <a:endParaRPr lang="tr-TR"/>
          </a:p>
        </p:txBody>
      </p:sp>
      <p:sp>
        <p:nvSpPr>
          <p:cNvPr id="19" name="18 Altbilgi Yer Tutucusu"/>
          <p:cNvSpPr>
            <a:spLocks noGrp="1"/>
          </p:cNvSpPr>
          <p:nvPr>
            <p:ph type="ftr" sz="quarter" idx="11"/>
          </p:nvPr>
        </p:nvSpPr>
        <p:spPr/>
        <p:txBody>
          <a:bodyPr/>
          <a:lstStyle/>
          <a:p>
            <a:r>
              <a:rPr lang="tr-TR" smtClean="0"/>
              <a:t>Psk.Dan.Nida ÖZALP</a:t>
            </a:r>
            <a:endParaRPr lang="tr-TR"/>
          </a:p>
        </p:txBody>
      </p:sp>
      <p:sp>
        <p:nvSpPr>
          <p:cNvPr id="27" name="2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6F2EE31E-3A7E-4C71-BEC3-CF85A515B8F4}" type="datetime1">
              <a:rPr lang="tr-TR" smtClean="0"/>
              <a:pPr/>
              <a:t>20.10.2017</a:t>
            </a:fld>
            <a:endParaRPr lang="tr-TR"/>
          </a:p>
        </p:txBody>
      </p:sp>
      <p:sp>
        <p:nvSpPr>
          <p:cNvPr id="6" name="5 Altbilgi Yer Tutucusu"/>
          <p:cNvSpPr>
            <a:spLocks noGrp="1"/>
          </p:cNvSpPr>
          <p:nvPr>
            <p:ph type="ftr" sz="quarter" idx="11"/>
          </p:nvPr>
        </p:nvSpPr>
        <p:spPr/>
        <p:txBody>
          <a:bodyPr/>
          <a:lstStyle>
            <a:extLst/>
          </a:lstStyle>
          <a:p>
            <a:r>
              <a:rPr lang="tr-TR" smtClean="0"/>
              <a:t>Psk.Dan.Nida ÖZALP</a:t>
            </a:r>
            <a:endParaRPr lang="tr-TR"/>
          </a:p>
        </p:txBody>
      </p:sp>
      <p:sp>
        <p:nvSpPr>
          <p:cNvPr id="7" name="6 Slayt Numarası Yer Tutucusu"/>
          <p:cNvSpPr>
            <a:spLocks noGrp="1"/>
          </p:cNvSpPr>
          <p:nvPr>
            <p:ph type="sldNum" sz="quarter" idx="12"/>
          </p:nvPr>
        </p:nvSpPr>
        <p:spPr/>
        <p:txBody>
          <a:bodyPr/>
          <a:lstStyle>
            <a:extLst/>
          </a:lstStyle>
          <a:p>
            <a:fld id="{5D8A0829-4A9E-4795-9B1F-6F18FADB22F7}"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385096E-38A9-4682-806B-EB0748C69E0B}"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9B04643-4A6D-4487-A13E-B00BFCDEC5A6}"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3D7AA23-0141-4ECD-A1F1-9F78DBF94558}"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BEE9D84A-4A0B-4591-AB5A-3FB0B0D8A1A2}" type="datetime1">
              <a:rPr lang="tr-TR" smtClean="0"/>
              <a:pPr/>
              <a:t>20.10.2017</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
        <p:nvSpPr>
          <p:cNvPr id="9" name="8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933C4C85-BAE0-48D9-AC34-3EDD5E5D6696}" type="datetime1">
              <a:rPr lang="tr-TR" smtClean="0"/>
              <a:pPr/>
              <a:t>20.10.2017</a:t>
            </a:fld>
            <a:endParaRPr lang="tr-TR"/>
          </a:p>
        </p:txBody>
      </p:sp>
      <p:sp>
        <p:nvSpPr>
          <p:cNvPr id="4" name="3 Altbilgi Yer Tutucusu"/>
          <p:cNvSpPr>
            <a:spLocks noGrp="1"/>
          </p:cNvSpPr>
          <p:nvPr>
            <p:ph type="ftr" sz="quarter" idx="11"/>
          </p:nvPr>
        </p:nvSpPr>
        <p:spPr/>
        <p:txBody>
          <a:bodyPr/>
          <a:lstStyle/>
          <a:p>
            <a:r>
              <a:rPr lang="tr-TR" smtClean="0"/>
              <a:t>Psk.Dan.Nida ÖZALP</a:t>
            </a:r>
            <a:endParaRPr lang="tr-TR"/>
          </a:p>
        </p:txBody>
      </p:sp>
      <p:sp>
        <p:nvSpPr>
          <p:cNvPr id="5" name="4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98874B6-2C8F-4C8F-95AD-543B67A06335}" type="datetime1">
              <a:rPr lang="tr-TR" smtClean="0"/>
              <a:pPr/>
              <a:t>20.10.2017</a:t>
            </a:fld>
            <a:endParaRPr lang="tr-TR"/>
          </a:p>
        </p:txBody>
      </p:sp>
      <p:sp>
        <p:nvSpPr>
          <p:cNvPr id="3" name="2 Altbilgi Yer Tutucusu"/>
          <p:cNvSpPr>
            <a:spLocks noGrp="1"/>
          </p:cNvSpPr>
          <p:nvPr>
            <p:ph type="ftr" sz="quarter" idx="11"/>
          </p:nvPr>
        </p:nvSpPr>
        <p:spPr/>
        <p:txBody>
          <a:bodyPr/>
          <a:lstStyle/>
          <a:p>
            <a:r>
              <a:rPr lang="tr-TR" smtClean="0"/>
              <a:t>Psk.Dan.Nida ÖZALP</a:t>
            </a:r>
            <a:endParaRPr lang="tr-TR"/>
          </a:p>
        </p:txBody>
      </p:sp>
      <p:sp>
        <p:nvSpPr>
          <p:cNvPr id="4" name="3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F8CF8E1-F443-4065-9C12-6CF5B08FCA25}"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F5B95487-C0E1-42A7-ADF5-9D08A74172E7}" type="datetime1">
              <a:rPr lang="tr-TR" smtClean="0"/>
              <a:pPr/>
              <a:t>20.10.2017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5D8A0829-4A9E-4795-9B1F-6F18FADB22F7}"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4520952-FBB1-4831-878A-257F12E2DF50}"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BE10676-6AC3-404F-97B5-5C76503C1060}" type="datetime1">
              <a:rPr lang="tr-TR" smtClean="0"/>
              <a:pPr/>
              <a:t>20.10.2017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
        <p:nvSpPr>
          <p:cNvPr id="6" name="5 Slayt Numarası Yer Tutucusu"/>
          <p:cNvSpPr>
            <a:spLocks noGrp="1"/>
          </p:cNvSpPr>
          <p:nvPr>
            <p:ph type="sldNum" sz="quarter" idx="12"/>
          </p:nvPr>
        </p:nvSpPr>
        <p:spPr/>
        <p:txBody>
          <a:bodyPr/>
          <a:lstStyle/>
          <a:p>
            <a:fld id="{5D8A0829-4A9E-4795-9B1F-6F18FADB22F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3E929A5-2149-4399-A9EB-E547B777DC94}" type="datetime1">
              <a:rPr lang="tr-TR" smtClean="0"/>
              <a:pPr/>
              <a:t>20.10.2017</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tr-TR" smtClean="0"/>
              <a:t>Psk.Dan.Nida ÖZALP</a:t>
            </a:r>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0255F0-FE77-4C95-AF28-C5B538BB0AB0}" type="datetime1">
              <a:rPr lang="tr-TR" smtClean="0"/>
              <a:pPr/>
              <a:t>20.10.2017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tr-TR" smtClean="0"/>
              <a:t>Psk.Dan.Nida ÖZALP</a:t>
            </a:r>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D7A8D8C-4F43-4CDB-A250-670EFC130EFB}" type="datetime1">
              <a:rPr lang="tr-TR" smtClean="0"/>
              <a:pPr/>
              <a:t>20.10.2017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Psk.Dan.Nida ÖZALP</a:t>
            </a: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749EB8-A239-4A86-AAE4-31AB88BC7B5F}" type="datetime1">
              <a:rPr lang="tr-TR" smtClean="0"/>
              <a:pPr/>
              <a:t>20.10.2017</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tr-TR" smtClean="0"/>
              <a:t>Psk.Dan.Nida ÖZALP</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49F3F81-2A30-42E3-8D76-849314972DF7}" type="datetime1">
              <a:rPr lang="tr-TR" smtClean="0"/>
              <a:pPr/>
              <a:t>20.10.2017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Psk.Dan.Nida ÖZALP</a:t>
            </a:r>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D8A0829-4A9E-4795-9B1F-6F18FADB22F7}"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9B6567-1EEE-4F0B-8401-04C9BAE5DB9E}" type="datetime1">
              <a:rPr lang="tr-TR" smtClean="0"/>
              <a:pPr/>
              <a:t>20.10.2017</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tr-TR" smtClean="0"/>
              <a:t>Psk.Dan.Nida ÖZALP</a:t>
            </a:r>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8FC63-29ED-4721-BF62-38D54349061B}" type="datetime1">
              <a:rPr lang="tr-TR" smtClean="0"/>
              <a:pPr/>
              <a:t>20.10.2017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Psk.Dan.Nida ÖZALP</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75AE3DA-1448-4A2E-90EE-EF55930B504D}" type="datetime1">
              <a:rPr lang="tr-TR" smtClean="0"/>
              <a:pPr/>
              <a:t>20.10.2017</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tr-TR" smtClean="0"/>
              <a:t>Psk.Dan.Nida ÖZALP</a:t>
            </a:r>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6756953-2BC1-4519-B04D-843FD1376CEB}" type="datetime1">
              <a:rPr lang="tr-TR" smtClean="0"/>
              <a:pPr/>
              <a:t>20.10.2017</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tr-TR" smtClean="0"/>
              <a:t>Psk.Dan.Nida ÖZALP</a:t>
            </a: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D8A0829-4A9E-4795-9B1F-6F18FADB22F7}"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BEA3BD5-9191-4BB4-A14B-705355A56E8B}" type="datetime1">
              <a:rPr lang="tr-TR" smtClean="0"/>
              <a:pPr/>
              <a:t>20.10.2017</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tr-TR" smtClean="0"/>
              <a:t>Psk.Dan.Nida ÖZALP</a:t>
            </a:r>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A0829-4A9E-4795-9B1F-6F18FADB22F7}"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8A27E70-611C-43D7-9082-C6AB5791DA3D}" type="datetime1">
              <a:rPr lang="tr-TR" smtClean="0"/>
              <a:pPr/>
              <a:t>20.10.2017</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tr-TR" smtClean="0"/>
              <a:t>Psk.Dan.Nida ÖZALP</a:t>
            </a:r>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5715FDF-4831-422C-913F-66AF5F92A404}" type="datetime1">
              <a:rPr lang="tr-TR" smtClean="0"/>
              <a:pPr/>
              <a:t>20.10.2017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smtClean="0"/>
              <a:t>Psk.Dan.Nida ÖZALP</a:t>
            </a: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D8A0829-4A9E-4795-9B1F-6F18FADB22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46505D5-F0BB-4550-9D43-0783832BE3FD}" type="datetime1">
              <a:rPr lang="tr-TR" smtClean="0"/>
              <a:pPr/>
              <a:t>20.10.2017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tr-TR" smtClean="0"/>
              <a:t>Psk.Dan.Nida ÖZALP</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D8A0829-4A9E-4795-9B1F-6F18FADB22F7}"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1196752"/>
            <a:ext cx="7625680" cy="1224136"/>
          </a:xfrm>
        </p:spPr>
        <p:txBody>
          <a:bodyPr>
            <a:normAutofit/>
          </a:bodyPr>
          <a:lstStyle/>
          <a:p>
            <a:pPr algn="ctr"/>
            <a:r>
              <a:rPr lang="tr-TR" sz="3600" b="0" dirty="0" smtClean="0">
                <a:solidFill>
                  <a:srgbClr val="FF0000"/>
                </a:solidFill>
              </a:rPr>
              <a:t>ÖZEL ÖĞRENME GÜÇLÜKLERİ</a:t>
            </a:r>
            <a:endParaRPr lang="tr-TR" sz="3600" b="0" dirty="0">
              <a:solidFill>
                <a:srgbClr val="FF0000"/>
              </a:solidFill>
            </a:endParaRPr>
          </a:p>
        </p:txBody>
      </p:sp>
      <p:sp>
        <p:nvSpPr>
          <p:cNvPr id="4" name="3 Metin kutusu"/>
          <p:cNvSpPr txBox="1"/>
          <p:nvPr/>
        </p:nvSpPr>
        <p:spPr>
          <a:xfrm>
            <a:off x="3995936" y="3933056"/>
            <a:ext cx="4320480" cy="646331"/>
          </a:xfrm>
          <a:prstGeom prst="rect">
            <a:avLst/>
          </a:prstGeom>
          <a:noFill/>
        </p:spPr>
        <p:txBody>
          <a:bodyPr wrap="square" rtlCol="0">
            <a:spAutoFit/>
          </a:bodyPr>
          <a:lstStyle/>
          <a:p>
            <a:pPr algn="r"/>
            <a:r>
              <a:rPr lang="tr-TR" i="1" dirty="0" smtClean="0">
                <a:solidFill>
                  <a:srgbClr val="002060"/>
                </a:solidFill>
              </a:rPr>
              <a:t>Dörtyol Rehberlik ve Araştırma Merkezi</a:t>
            </a:r>
            <a:endParaRPr lang="tr-TR" i="1" dirty="0">
              <a:solidFill>
                <a:srgbClr val="002060"/>
              </a:solidFill>
            </a:endParaRPr>
          </a:p>
        </p:txBody>
      </p:sp>
      <p:pic>
        <p:nvPicPr>
          <p:cNvPr id="5" name="Picture 2" descr="http://zonguldak.meb.gov.tr/logo/Meb.gif"/>
          <p:cNvPicPr>
            <a:picLocks noChangeAspect="1" noChangeArrowheads="1"/>
          </p:cNvPicPr>
          <p:nvPr/>
        </p:nvPicPr>
        <p:blipFill>
          <a:blip r:embed="rId2" cstate="print"/>
          <a:srcRect/>
          <a:stretch>
            <a:fillRect/>
          </a:stretch>
        </p:blipFill>
        <p:spPr bwMode="auto">
          <a:xfrm>
            <a:off x="827584" y="5085184"/>
            <a:ext cx="1187450" cy="1179513"/>
          </a:xfrm>
          <a:prstGeom prst="rect">
            <a:avLst/>
          </a:prstGeom>
          <a:noFill/>
          <a:ln w="9525">
            <a:noFill/>
            <a:miter lim="800000"/>
            <a:headEnd/>
            <a:tailEnd/>
          </a:ln>
        </p:spPr>
      </p:pic>
      <p:pic>
        <p:nvPicPr>
          <p:cNvPr id="6" name="5 Resim" descr="IMG_4571 (1).jpg"/>
          <p:cNvPicPr>
            <a:picLocks noChangeAspect="1"/>
          </p:cNvPicPr>
          <p:nvPr/>
        </p:nvPicPr>
        <p:blipFill>
          <a:blip r:embed="rId3" cstate="print"/>
          <a:stretch>
            <a:fillRect/>
          </a:stretch>
        </p:blipFill>
        <p:spPr>
          <a:xfrm>
            <a:off x="2123728" y="5013176"/>
            <a:ext cx="1512168" cy="13681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677768"/>
          </a:xfrm>
        </p:spPr>
        <p:txBody>
          <a:bodyPr/>
          <a:lstStyle/>
          <a:p>
            <a:r>
              <a:rPr lang="tr-TR" i="1" dirty="0" smtClean="0"/>
              <a:t>		   1.5. Yaygınlık</a:t>
            </a:r>
            <a:endParaRPr lang="tr-TR" dirty="0"/>
          </a:p>
        </p:txBody>
      </p:sp>
      <p:sp>
        <p:nvSpPr>
          <p:cNvPr id="3" name="2 İçerik Yer Tutucusu"/>
          <p:cNvSpPr>
            <a:spLocks noGrp="1"/>
          </p:cNvSpPr>
          <p:nvPr>
            <p:ph idx="1"/>
          </p:nvPr>
        </p:nvSpPr>
        <p:spPr>
          <a:xfrm>
            <a:off x="502920" y="692696"/>
            <a:ext cx="8183880" cy="4025608"/>
          </a:xfrm>
        </p:spPr>
        <p:txBody>
          <a:bodyPr/>
          <a:lstStyle/>
          <a:p>
            <a:r>
              <a:rPr lang="tr-TR" sz="1600" dirty="0" smtClean="0"/>
              <a:t>Erkeklerde kızlara oranla daha fazla görülmektedir.</a:t>
            </a:r>
          </a:p>
          <a:p>
            <a:endParaRPr lang="tr-TR" sz="1600" dirty="0" smtClean="0"/>
          </a:p>
          <a:p>
            <a:pPr algn="just"/>
            <a:r>
              <a:rPr lang="tr-TR" sz="1600" dirty="0" smtClean="0"/>
              <a:t>Yaygınlıkla ilgili rakamlar farklılık gösterse de öğrenme güçlüğü olan çocukların sayısının özel eğitimdeki en büyük grup olduğu, yaklaşık %50’lik bir dilimi kapsadığı belirtilmektedir.</a:t>
            </a:r>
          </a:p>
          <a:p>
            <a:endParaRPr lang="tr-TR" dirty="0" smtClean="0"/>
          </a:p>
          <a:p>
            <a:endParaRPr lang="tr-TR" dirty="0"/>
          </a:p>
        </p:txBody>
      </p:sp>
      <p:pic>
        <p:nvPicPr>
          <p:cNvPr id="4" name="3 Resim" descr="images.jpg"/>
          <p:cNvPicPr>
            <a:picLocks noChangeAspect="1"/>
          </p:cNvPicPr>
          <p:nvPr/>
        </p:nvPicPr>
        <p:blipFill>
          <a:blip r:embed="rId2" cstate="print"/>
          <a:stretch>
            <a:fillRect/>
          </a:stretch>
        </p:blipFill>
        <p:spPr>
          <a:xfrm>
            <a:off x="2987824" y="2543174"/>
            <a:ext cx="3168352" cy="21099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10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pPr algn="l"/>
            <a:r>
              <a:rPr lang="tr-TR" dirty="0" smtClean="0">
                <a:solidFill>
                  <a:srgbClr val="FF0000"/>
                </a:solidFill>
              </a:rPr>
              <a:t>1.6. Sık karşılaşılan sorunlar</a:t>
            </a:r>
            <a:endParaRPr lang="tr-TR" dirty="0">
              <a:solidFill>
                <a:srgbClr val="FF0000"/>
              </a:solidFill>
            </a:endParaRPr>
          </a:p>
        </p:txBody>
      </p:sp>
      <p:sp>
        <p:nvSpPr>
          <p:cNvPr id="3" name="2 İçerik Yer Tutucusu"/>
          <p:cNvSpPr>
            <a:spLocks noGrp="1"/>
          </p:cNvSpPr>
          <p:nvPr>
            <p:ph idx="1"/>
          </p:nvPr>
        </p:nvSpPr>
        <p:spPr>
          <a:xfrm>
            <a:off x="457200" y="1340769"/>
            <a:ext cx="8229600" cy="4608512"/>
          </a:xfrm>
        </p:spPr>
        <p:txBody>
          <a:bodyPr>
            <a:normAutofit/>
          </a:bodyPr>
          <a:lstStyle/>
          <a:p>
            <a:r>
              <a:rPr lang="tr-TR" sz="1600" i="1" dirty="0" smtClean="0">
                <a:solidFill>
                  <a:srgbClr val="FF0000"/>
                </a:solidFill>
                <a:latin typeface="Calibri" pitchFamily="34" charset="0"/>
                <a:cs typeface="Calibri" pitchFamily="34" charset="0"/>
              </a:rPr>
              <a:t>Çözülme-geri kaçma:</a:t>
            </a:r>
            <a:r>
              <a:rPr lang="tr-TR" sz="1600" dirty="0" smtClean="0">
                <a:latin typeface="Calibri" pitchFamily="34" charset="0"/>
                <a:cs typeface="Calibri" pitchFamily="34" charset="0"/>
              </a:rPr>
              <a:t>  </a:t>
            </a:r>
            <a:r>
              <a:rPr lang="tr-TR" sz="1600" dirty="0" err="1" smtClean="0">
                <a:latin typeface="Calibri" pitchFamily="34" charset="0"/>
                <a:cs typeface="Calibri" pitchFamily="34" charset="0"/>
              </a:rPr>
              <a:t>ÖÖG’li</a:t>
            </a:r>
            <a:r>
              <a:rPr lang="tr-TR" sz="1600" dirty="0" smtClean="0">
                <a:latin typeface="Calibri" pitchFamily="34" charset="0"/>
                <a:cs typeface="Calibri" pitchFamily="34" charset="0"/>
              </a:rPr>
              <a:t> çocuklar, herhangi bir yenilgi ve başarısızlık duygusuyla başa çıkabilmek için deneme cesaretinden yoksun şekilde pasif bir konumda olmayı tercih edebilirler. Girişimde bulunmak yerine geri çekilme tepkisini kullanırlar. </a:t>
            </a:r>
          </a:p>
          <a:p>
            <a:pPr>
              <a:buNone/>
            </a:pPr>
            <a:endParaRPr lang="tr-TR" sz="1600" dirty="0" smtClean="0">
              <a:latin typeface="Calibri" pitchFamily="34" charset="0"/>
              <a:cs typeface="Calibri" pitchFamily="34" charset="0"/>
            </a:endParaRPr>
          </a:p>
          <a:p>
            <a:r>
              <a:rPr lang="tr-TR" sz="1600" dirty="0" smtClean="0">
                <a:solidFill>
                  <a:srgbClr val="FF0000"/>
                </a:solidFill>
                <a:latin typeface="Calibri" pitchFamily="34" charset="0"/>
                <a:cs typeface="Calibri" pitchFamily="34" charset="0"/>
              </a:rPr>
              <a:t> </a:t>
            </a:r>
            <a:r>
              <a:rPr lang="tr-TR" sz="1600" i="1" dirty="0" smtClean="0">
                <a:solidFill>
                  <a:srgbClr val="FF0000"/>
                </a:solidFill>
                <a:latin typeface="Calibri" pitchFamily="34" charset="0"/>
                <a:cs typeface="Calibri" pitchFamily="34" charset="0"/>
              </a:rPr>
              <a:t>Regresyon:   </a:t>
            </a:r>
            <a:r>
              <a:rPr lang="tr-TR" sz="1600" dirty="0" smtClean="0">
                <a:solidFill>
                  <a:schemeClr val="tx1">
                    <a:lumMod val="95000"/>
                    <a:lumOff val="5000"/>
                  </a:schemeClr>
                </a:solidFill>
                <a:latin typeface="Calibri" pitchFamily="34" charset="0"/>
                <a:cs typeface="Calibri" pitchFamily="34" charset="0"/>
              </a:rPr>
              <a:t>Çocuklar duygusal ve sosyal zorlanmalar karşısında gelişimlerinin daha önceki aşamalarına dönerek tepki verebilirler. Böylelikle yaşadıkları stresle baş etmeye çalışırlar. </a:t>
            </a:r>
          </a:p>
          <a:p>
            <a:pPr>
              <a:buNone/>
            </a:pPr>
            <a:endParaRPr lang="tr-TR" sz="1600" dirty="0" smtClean="0">
              <a:solidFill>
                <a:schemeClr val="tx1">
                  <a:lumMod val="95000"/>
                  <a:lumOff val="5000"/>
                </a:schemeClr>
              </a:solidFill>
              <a:latin typeface="Calibri" pitchFamily="34" charset="0"/>
              <a:cs typeface="Calibri" pitchFamily="34" charset="0"/>
            </a:endParaRPr>
          </a:p>
          <a:p>
            <a:r>
              <a:rPr lang="tr-TR" sz="1600" i="1" dirty="0" smtClean="0">
                <a:solidFill>
                  <a:srgbClr val="FF0000"/>
                </a:solidFill>
                <a:latin typeface="Calibri" pitchFamily="34" charset="0"/>
                <a:cs typeface="Calibri" pitchFamily="34" charset="0"/>
              </a:rPr>
              <a:t> Yansıtma ve yerini alma:  </a:t>
            </a:r>
            <a:r>
              <a:rPr lang="tr-TR" sz="1600" dirty="0" smtClean="0">
                <a:solidFill>
                  <a:schemeClr val="tx1">
                    <a:lumMod val="95000"/>
                    <a:lumOff val="5000"/>
                  </a:schemeClr>
                </a:solidFill>
                <a:latin typeface="Calibri" pitchFamily="34" charset="0"/>
                <a:cs typeface="Calibri" pitchFamily="34" charset="0"/>
              </a:rPr>
              <a:t>Çocuklar stresten kaçınmak için başarısızlıklarının sebeplerini başka şeylere bağlama eğilimindedirler. Bazen </a:t>
            </a:r>
            <a:r>
              <a:rPr lang="tr-TR" sz="1600" dirty="0" err="1" smtClean="0">
                <a:solidFill>
                  <a:schemeClr val="tx1">
                    <a:lumMod val="95000"/>
                    <a:lumOff val="5000"/>
                  </a:schemeClr>
                </a:solidFill>
                <a:latin typeface="Calibri" pitchFamily="34" charset="0"/>
                <a:cs typeface="Calibri" pitchFamily="34" charset="0"/>
              </a:rPr>
              <a:t>anksiyete</a:t>
            </a:r>
            <a:r>
              <a:rPr lang="tr-TR" sz="1600" dirty="0" smtClean="0">
                <a:solidFill>
                  <a:schemeClr val="tx1">
                    <a:lumMod val="95000"/>
                    <a:lumOff val="5000"/>
                  </a:schemeClr>
                </a:solidFill>
                <a:latin typeface="Calibri" pitchFamily="34" charset="0"/>
                <a:cs typeface="Calibri" pitchFamily="34" charset="0"/>
              </a:rPr>
              <a:t> ve depresyon yaşamaktan ziyade belirli korkular, adı konabilen korkular geliştirebilirler. Bazı çocuklarda bedensel şikayetler baş gösterebilir. Endişeleri beden fonksiyonlarında odaklanabilir. Karın ağrısı, ishal, baş ağrısı, kramplar, idrara sık gitme vb sorunlar ortaya çıkabilir. Stresten kurtulduğu anda şikayetler kesilebilir. Çocuklar aynı zamanda kendi düşüncelerini başkalarınınmış gibi yansıtabilir, herkesi ve her şeyi suçlayabilirler. Eğer çocuk, kendisine konulan teşhisten haberdarsa bazen yapmak istemedikleri şeyler karşısında sorunlarını mazeret olarak da kullanabilirler. </a:t>
            </a:r>
          </a:p>
          <a:p>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11</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861168" cy="3618728"/>
          </a:xfrm>
        </p:spPr>
        <p:txBody>
          <a:bodyPr>
            <a:normAutofit/>
          </a:bodyPr>
          <a:lstStyle/>
          <a:p>
            <a:pPr algn="just"/>
            <a:endParaRPr lang="tr-TR" sz="1600" i="1" dirty="0" smtClean="0">
              <a:solidFill>
                <a:srgbClr val="FF0000"/>
              </a:solidFill>
              <a:latin typeface="Calibri" pitchFamily="34" charset="0"/>
              <a:cs typeface="Calibri" pitchFamily="34" charset="0"/>
            </a:endParaRPr>
          </a:p>
          <a:p>
            <a:pPr algn="just"/>
            <a:r>
              <a:rPr lang="tr-TR" sz="1600" i="1" dirty="0" smtClean="0">
                <a:solidFill>
                  <a:srgbClr val="FF0000"/>
                </a:solidFill>
                <a:latin typeface="Calibri" pitchFamily="34" charset="0"/>
                <a:cs typeface="Calibri" pitchFamily="34" charset="0"/>
              </a:rPr>
              <a:t>Yetersiz benlik imajı ve depresyon:   </a:t>
            </a:r>
            <a:r>
              <a:rPr lang="tr-TR" sz="1600" dirty="0" smtClean="0">
                <a:latin typeface="Calibri" pitchFamily="34" charset="0"/>
                <a:cs typeface="Calibri" pitchFamily="34" charset="0"/>
              </a:rPr>
              <a:t>Çocuklar yaşadıkları sorunların ve başarısızlıklarının üstesinden gelecek psikolojik destek sistemlerini geliştiremeyerek depresyona girebilirler. Yetersizlik, başarısızlık, etkileşim azlığı, dışlanmışlık bu çocuklarda öfke ve değersizlik hissi verir. Katı </a:t>
            </a:r>
            <a:r>
              <a:rPr lang="tr-TR" sz="1600" dirty="0" err="1" smtClean="0">
                <a:latin typeface="Calibri" pitchFamily="34" charset="0"/>
                <a:cs typeface="Calibri" pitchFamily="34" charset="0"/>
              </a:rPr>
              <a:t>süperego</a:t>
            </a:r>
            <a:r>
              <a:rPr lang="tr-TR" sz="1600" dirty="0" smtClean="0">
                <a:latin typeface="Calibri" pitchFamily="34" charset="0"/>
                <a:cs typeface="Calibri" pitchFamily="34" charset="0"/>
              </a:rPr>
              <a:t> gelişimi de çocuğun zaman zaman kendisini suçlu hissedip cezalandırmasına yol açabilir. Çocuklar </a:t>
            </a:r>
            <a:r>
              <a:rPr lang="tr-TR" sz="1600" dirty="0" err="1" smtClean="0">
                <a:latin typeface="Calibri" pitchFamily="34" charset="0"/>
                <a:cs typeface="Calibri" pitchFamily="34" charset="0"/>
              </a:rPr>
              <a:t>anksiyete</a:t>
            </a:r>
            <a:r>
              <a:rPr lang="tr-TR" sz="1600" dirty="0" smtClean="0">
                <a:latin typeface="Calibri" pitchFamily="34" charset="0"/>
                <a:cs typeface="Calibri" pitchFamily="34" charset="0"/>
              </a:rPr>
              <a:t> ve değersizlik duygularını içlerine attıklarında benlik imajı oldukça fazla zarar görür. Kendisini yetersiz, kötü, aciz ve çaresiz hissedebilir. Aynı zamanda dış dünyadan gelebilecek tepkilerde bu düşüncelerini pekiştirebilir.</a:t>
            </a:r>
          </a:p>
        </p:txBody>
      </p:sp>
      <p:pic>
        <p:nvPicPr>
          <p:cNvPr id="4" name="3 Resim" descr="slow-learner.jpg"/>
          <p:cNvPicPr>
            <a:picLocks noChangeAspect="1"/>
          </p:cNvPicPr>
          <p:nvPr/>
        </p:nvPicPr>
        <p:blipFill>
          <a:blip r:embed="rId2" cstate="print"/>
          <a:stretch>
            <a:fillRect/>
          </a:stretch>
        </p:blipFill>
        <p:spPr>
          <a:xfrm>
            <a:off x="5796136" y="2924944"/>
            <a:ext cx="2664296" cy="2664296"/>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12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4141088" cy="4187952"/>
          </a:xfrm>
        </p:spPr>
        <p:txBody>
          <a:bodyPr>
            <a:normAutofit fontScale="85000" lnSpcReduction="20000"/>
          </a:bodyPr>
          <a:lstStyle/>
          <a:p>
            <a:pPr algn="just"/>
            <a:r>
              <a:rPr lang="tr-TR" sz="2100" i="1" dirty="0" smtClean="0">
                <a:solidFill>
                  <a:srgbClr val="FF0000"/>
                </a:solidFill>
                <a:latin typeface="Calibri" pitchFamily="34" charset="0"/>
                <a:cs typeface="Calibri" pitchFamily="34" charset="0"/>
              </a:rPr>
              <a:t>Denetim odağı:  </a:t>
            </a:r>
            <a:r>
              <a:rPr lang="tr-TR" sz="2100" dirty="0" smtClean="0">
                <a:latin typeface="Calibri" pitchFamily="34" charset="0"/>
                <a:cs typeface="Calibri" pitchFamily="34" charset="0"/>
              </a:rPr>
              <a:t>Denetim odağına, gelişimsel bir bakış açısıyla bakıldığında 4-5 yaşlarındaki çocuklarda hem başarı hem de hata dıştandır. 6-7 yaşlarındaki çocuklarda yalnızca başarılar içselleştirilmektedir. 10-11 yaşlarında hem hatalar hem de başarılar içseldir. Denetim odağının önemi özellikle, çocuğun okulla ilgili görev ve sorumluluklarında kendini gösterir. İçten denetimli çocuklar, sorumlulukları üstlenip, bilgi üretimine katkıda bulunup, çabalarken, dıştan denetimli çocuklar başarısızlık halinde nedenleri dış kaynaklarla açıklamaktadırlar. Bu çocuklarda genelde düşük benlik saygısı, içe çekilme görülebilmektedir.</a:t>
            </a:r>
          </a:p>
          <a:p>
            <a:endParaRPr lang="tr-TR" dirty="0"/>
          </a:p>
        </p:txBody>
      </p:sp>
      <p:pic>
        <p:nvPicPr>
          <p:cNvPr id="4" name="3 Resim" descr="test2.jpg"/>
          <p:cNvPicPr>
            <a:picLocks noChangeAspect="1"/>
          </p:cNvPicPr>
          <p:nvPr/>
        </p:nvPicPr>
        <p:blipFill>
          <a:blip r:embed="rId2" cstate="print"/>
          <a:stretch>
            <a:fillRect/>
          </a:stretch>
        </p:blipFill>
        <p:spPr>
          <a:xfrm>
            <a:off x="5148064" y="2924944"/>
            <a:ext cx="2925912" cy="2592288"/>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13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7467600" cy="6069288"/>
          </a:xfrm>
        </p:spPr>
        <p:txBody>
          <a:bodyPr>
            <a:normAutofit/>
          </a:bodyPr>
          <a:lstStyle/>
          <a:p>
            <a:r>
              <a:rPr lang="tr-TR" sz="1600" i="1" dirty="0" smtClean="0">
                <a:solidFill>
                  <a:srgbClr val="FF0000"/>
                </a:solidFill>
                <a:latin typeface="Calibri" pitchFamily="34" charset="0"/>
                <a:cs typeface="Calibri" pitchFamily="34" charset="0"/>
              </a:rPr>
              <a:t>Sosyal Güçlükler:  </a:t>
            </a:r>
            <a:r>
              <a:rPr lang="tr-TR" sz="1600" dirty="0" smtClean="0">
                <a:latin typeface="Calibri" pitchFamily="34" charset="0"/>
                <a:cs typeface="Calibri" pitchFamily="34" charset="0"/>
              </a:rPr>
              <a:t>Duygusal problemlerin hemen hemen hepsi sosyal güçlüklere yol açabilir. Bazı çocukların, sportif faaliyetlerini engelleyen sahip oldukları görsel-motor problemleri veya iletişimi etkileyen dil ve konuşmaya ilişkin problemleri yaşıtlarıyla ilişkilerini engelleyebilmektedir. Dolayısıyla bu gibi nedenlerle çocuklar yaşıtlarıyla etkileşime girmekten kaçınırlar. Bunun sonucu olarak bazı çocuklar kendinden küçük yaştakilerle oyun oynamayı tercih edebilirler. </a:t>
            </a:r>
          </a:p>
          <a:p>
            <a:pPr lvl="1">
              <a:buFont typeface="Wingdings" pitchFamily="2" charset="2"/>
              <a:buChar char="Ø"/>
            </a:pPr>
            <a:r>
              <a:rPr lang="tr-TR" sz="1600" dirty="0" smtClean="0">
                <a:latin typeface="Calibri" pitchFamily="34" charset="0"/>
                <a:cs typeface="Calibri" pitchFamily="34" charset="0"/>
              </a:rPr>
              <a:t>Bir başka sosyal güçlük, sosyal ipuçlarını yakalama ve anlamada duyulan güçlüktür. Pek çok çocuk erken yaşta bunu öğrenmelerine rağmen, öğrenme güçlüğü olan çocuk beden dilini okumada, jest ve mimikleri anlamada sorun yaşar ve zaman zaman fikir ve iddialarından vazgeçmeyerek ısrarlı tepkilerde bulunabilir. </a:t>
            </a:r>
          </a:p>
        </p:txBody>
      </p:sp>
      <p:pic>
        <p:nvPicPr>
          <p:cNvPr id="4" name="3 Resim" descr="754468_643943aec4be428bbcadfb75b90c929a-mv2.jpg"/>
          <p:cNvPicPr>
            <a:picLocks noChangeAspect="1"/>
          </p:cNvPicPr>
          <p:nvPr/>
        </p:nvPicPr>
        <p:blipFill>
          <a:blip r:embed="rId2" cstate="print"/>
          <a:stretch>
            <a:fillRect/>
          </a:stretch>
        </p:blipFill>
        <p:spPr>
          <a:xfrm>
            <a:off x="1835696" y="3789040"/>
            <a:ext cx="5221580" cy="2614212"/>
          </a:xfrm>
          <a:prstGeom prst="rect">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14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809832"/>
          </a:xfrm>
        </p:spPr>
        <p:txBody>
          <a:bodyPr>
            <a:normAutofit/>
          </a:bodyPr>
          <a:lstStyle/>
          <a:p>
            <a:r>
              <a:rPr lang="tr-TR" sz="1600" i="1" dirty="0" smtClean="0">
                <a:solidFill>
                  <a:srgbClr val="002060"/>
                </a:solidFill>
                <a:latin typeface="Calibri" pitchFamily="34" charset="0"/>
                <a:cs typeface="Calibri" pitchFamily="34" charset="0"/>
              </a:rPr>
              <a:t>İçe kapanma:  </a:t>
            </a:r>
            <a:r>
              <a:rPr lang="tr-TR" sz="1600" dirty="0" smtClean="0">
                <a:latin typeface="Calibri" pitchFamily="34" charset="0"/>
                <a:cs typeface="Calibri" pitchFamily="34" charset="0"/>
              </a:rPr>
              <a:t>Öğrenme Güçlüğü olan çocukların yaşadıkları çatışmalar ve kırıklıkların kişilik gelişimi üzerine olumsuz etki ederek içe kapanmalarını ve dış dünyaya karşı mesafeli olmalarına yol açabilir. Yaşadıkları olumsuz duygular gelecekte sorunlu davranış kalıplarına dönüşebilir.</a:t>
            </a:r>
          </a:p>
          <a:p>
            <a:endParaRPr lang="tr-TR" sz="1600" dirty="0" smtClean="0">
              <a:latin typeface="Calibri" pitchFamily="34" charset="0"/>
              <a:cs typeface="Calibri" pitchFamily="34" charset="0"/>
            </a:endParaRPr>
          </a:p>
          <a:p>
            <a:r>
              <a:rPr lang="tr-TR" sz="1600" dirty="0" smtClean="0">
                <a:solidFill>
                  <a:srgbClr val="002060"/>
                </a:solidFill>
                <a:latin typeface="Calibri" pitchFamily="34" charset="0"/>
                <a:cs typeface="Calibri" pitchFamily="34" charset="0"/>
              </a:rPr>
              <a:t>Uyumlu Davranış:  </a:t>
            </a:r>
            <a:r>
              <a:rPr lang="tr-TR" sz="1600" dirty="0" smtClean="0">
                <a:latin typeface="Calibri" pitchFamily="34" charset="0"/>
                <a:cs typeface="Calibri" pitchFamily="34" charset="0"/>
              </a:rPr>
              <a:t>Uyumlu davranış, öğrenme güçlüğü olan çocuk için sosyal ortamlarda dili kullanma, sosyal ilişkilere etkili biçimde katılabilme, öğrenme ortamıyla etkili biçimde başa çıkabilme şeklinde tanımlanmıştır. Yapılan çalışmalar, sayılan bu kriterler doğrultusunda öğrenme güçlüğü olan çocukların normal çocuklara göre uyumsuz olduğunu göstermektedir. 54 öğrenci üzerinde yapılan bir çalışmada öğrenme güçlüğü olan çocuklarda beşte üç oranında sorunlu davranışa rastlanmıştır.</a:t>
            </a:r>
          </a:p>
          <a:p>
            <a:pPr lvl="1">
              <a:buNone/>
            </a:pPr>
            <a:endParaRPr lang="tr-TR" sz="1600" dirty="0" smtClean="0">
              <a:latin typeface="Calibri" pitchFamily="34" charset="0"/>
              <a:cs typeface="Calibri" pitchFamily="34" charset="0"/>
            </a:endParaRPr>
          </a:p>
          <a:p>
            <a:pPr lvl="1">
              <a:buFont typeface="Wingdings" pitchFamily="2" charset="2"/>
              <a:buChar char="Ø"/>
            </a:pPr>
            <a:r>
              <a:rPr lang="tr-TR" sz="1600" dirty="0" smtClean="0">
                <a:solidFill>
                  <a:schemeClr val="tx1"/>
                </a:solidFill>
                <a:latin typeface="Calibri" pitchFamily="34" charset="0"/>
                <a:cs typeface="Calibri" pitchFamily="34" charset="0"/>
              </a:rPr>
              <a:t>Bazı öğrenme güçlüğü olan çocuklar korkularını dolaylı yollarla ifade edebilir, pasif agresif tutumlar geliştirebilirler. Bulunduğu ortamda kendisine yönelik öfke doğmasına neden olabilir. Bir başka özellik de pasif ve bağımlı oluşlarıdır. Bir olaya karışmak istemezler olayların dışında kalmayı tercih eder ve yardım istekleri suni olabilir. Aşırı olgunlaşmamış tavırlar sergileyebilirler. Düşünmeksizin içtepisel davranabilirler. Dikkat çekmeye çalışarak sınıfın, öğretmenin dikkatini üzerine çekmeye çalışabilirler. </a:t>
            </a:r>
          </a:p>
          <a:p>
            <a:endParaRPr lang="tr-TR" sz="1600" dirty="0" smtClean="0">
              <a:latin typeface="Calibri" pitchFamily="34" charset="0"/>
              <a:cs typeface="Calibri" pitchFamily="34" charset="0"/>
            </a:endParaRPr>
          </a:p>
          <a:p>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15</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rgbClr val="7030A0"/>
                </a:solidFill>
                <a:latin typeface="Calibri" pitchFamily="34" charset="0"/>
                <a:cs typeface="Calibri" pitchFamily="34" charset="0"/>
              </a:rPr>
              <a:t>1.7. Tanılama</a:t>
            </a:r>
            <a:br>
              <a:rPr lang="tr-TR" dirty="0" smtClean="0">
                <a:solidFill>
                  <a:srgbClr val="7030A0"/>
                </a:solidFill>
                <a:latin typeface="Calibri" pitchFamily="34" charset="0"/>
                <a:cs typeface="Calibri" pitchFamily="34" charset="0"/>
              </a:rPr>
            </a:br>
            <a:endParaRPr lang="tr-TR" dirty="0"/>
          </a:p>
        </p:txBody>
      </p:sp>
      <p:sp>
        <p:nvSpPr>
          <p:cNvPr id="3" name="2 İçerik Yer Tutucusu"/>
          <p:cNvSpPr>
            <a:spLocks noGrp="1"/>
          </p:cNvSpPr>
          <p:nvPr>
            <p:ph idx="1"/>
          </p:nvPr>
        </p:nvSpPr>
        <p:spPr>
          <a:xfrm>
            <a:off x="457200" y="1988840"/>
            <a:ext cx="8229600" cy="4585696"/>
          </a:xfrm>
        </p:spPr>
        <p:txBody>
          <a:bodyPr>
            <a:normAutofit lnSpcReduction="10000"/>
          </a:bodyPr>
          <a:lstStyle/>
          <a:p>
            <a:r>
              <a:rPr lang="tr-TR" dirty="0" smtClean="0"/>
              <a:t>Süreç;</a:t>
            </a:r>
          </a:p>
          <a:p>
            <a:pPr lvl="1"/>
            <a:endParaRPr lang="tr-TR" dirty="0" smtClean="0"/>
          </a:p>
          <a:p>
            <a:pPr lvl="1"/>
            <a:r>
              <a:rPr lang="tr-TR" dirty="0" smtClean="0"/>
              <a:t>Özgül öğrenme güçlüğü yaşayan çocukların tanılaması hastaneler tarafından yapılır.</a:t>
            </a:r>
          </a:p>
          <a:p>
            <a:pPr lvl="1"/>
            <a:endParaRPr lang="tr-TR" dirty="0" smtClean="0"/>
          </a:p>
          <a:p>
            <a:pPr lvl="1"/>
            <a:r>
              <a:rPr lang="tr-TR" dirty="0" smtClean="0"/>
              <a:t>Hastane raporuyla birlikte Rehberlik ve Araştırma merkezlerine başvuran öğrencilere resmi tedbir (kaynaştırma) uygulanır.</a:t>
            </a:r>
          </a:p>
          <a:p>
            <a:pPr lvl="1"/>
            <a:endParaRPr lang="tr-TR" dirty="0" smtClean="0"/>
          </a:p>
          <a:p>
            <a:pPr lvl="1"/>
            <a:r>
              <a:rPr lang="tr-TR" dirty="0" smtClean="0"/>
              <a:t>Bu durumda öğrenci okullarındaki destek eğitim odalarından faydalanabilir.</a:t>
            </a:r>
          </a:p>
          <a:p>
            <a:pPr lvl="1"/>
            <a:endParaRPr lang="tr-TR" dirty="0"/>
          </a:p>
        </p:txBody>
      </p:sp>
      <p:sp>
        <p:nvSpPr>
          <p:cNvPr id="4" name="3 Slayt Numarası Yer Tutucusu"/>
          <p:cNvSpPr>
            <a:spLocks noGrp="1"/>
          </p:cNvSpPr>
          <p:nvPr>
            <p:ph type="sldNum" sz="quarter" idx="12"/>
          </p:nvPr>
        </p:nvSpPr>
        <p:spPr/>
        <p:txBody>
          <a:bodyPr/>
          <a:lstStyle/>
          <a:p>
            <a:fld id="{5D8A0829-4A9E-4795-9B1F-6F18FADB22F7}" type="slidenum">
              <a:rPr lang="tr-TR" smtClean="0"/>
              <a:pPr/>
              <a:t>16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953848"/>
          </a:xfrm>
        </p:spPr>
        <p:txBody>
          <a:bodyPr/>
          <a:lstStyle/>
          <a:p>
            <a:pPr>
              <a:buFont typeface="Wingdings" pitchFamily="2" charset="2"/>
              <a:buChar char="Ø"/>
            </a:pPr>
            <a:endParaRPr lang="tr-TR" sz="1800" dirty="0" smtClean="0">
              <a:latin typeface="Calibri" pitchFamily="34" charset="0"/>
              <a:cs typeface="Calibri" pitchFamily="34" charset="0"/>
            </a:endParaRPr>
          </a:p>
          <a:p>
            <a:pPr>
              <a:buFont typeface="Wingdings" pitchFamily="2" charset="2"/>
              <a:buChar char="Ø"/>
            </a:pPr>
            <a:endParaRPr lang="tr-TR" sz="1800" dirty="0" smtClean="0">
              <a:latin typeface="Calibri" pitchFamily="34" charset="0"/>
              <a:cs typeface="Calibri" pitchFamily="34" charset="0"/>
            </a:endParaRPr>
          </a:p>
          <a:p>
            <a:pPr>
              <a:buFont typeface="Wingdings" pitchFamily="2" charset="2"/>
              <a:buChar char="Ø"/>
            </a:pPr>
            <a:endParaRPr lang="tr-TR" sz="1800" dirty="0" smtClean="0">
              <a:latin typeface="Calibri" pitchFamily="34" charset="0"/>
              <a:cs typeface="Calibri" pitchFamily="34" charset="0"/>
            </a:endParaRPr>
          </a:p>
          <a:p>
            <a:pPr>
              <a:buFont typeface="Wingdings" pitchFamily="2" charset="2"/>
              <a:buChar char="Ø"/>
            </a:pPr>
            <a:endParaRPr lang="tr-TR" sz="1800" dirty="0" smtClean="0">
              <a:latin typeface="Calibri" pitchFamily="34" charset="0"/>
              <a:cs typeface="Calibri" pitchFamily="34" charset="0"/>
            </a:endParaRPr>
          </a:p>
          <a:p>
            <a:pPr>
              <a:buFont typeface="Wingdings" pitchFamily="2" charset="2"/>
              <a:buChar char="Ø"/>
            </a:pPr>
            <a:r>
              <a:rPr lang="tr-TR" sz="1800" dirty="0" smtClean="0">
                <a:latin typeface="Calibri" pitchFamily="34" charset="0"/>
                <a:cs typeface="Calibri" pitchFamily="34" charset="0"/>
              </a:rPr>
              <a:t>Gerekli girişimlerde bulunulmasına karşın, en az altı aydır süren, aşağıdaki belirtilerden en az birinin varlığı ile belirli, öğrenme ve okul becerilerini kullanma güçlükleri; </a:t>
            </a:r>
          </a:p>
          <a:p>
            <a:pPr lvl="3">
              <a:buFont typeface="Arial" pitchFamily="34" charset="0"/>
              <a:buChar char="•"/>
            </a:pPr>
            <a:endParaRPr lang="tr-TR" sz="1800" dirty="0" smtClean="0">
              <a:solidFill>
                <a:schemeClr val="tx1"/>
              </a:solidFill>
              <a:latin typeface="Calibri" pitchFamily="34" charset="0"/>
              <a:cs typeface="Calibri" pitchFamily="34" charset="0"/>
            </a:endParaRPr>
          </a:p>
          <a:p>
            <a:pPr lvl="3">
              <a:buFont typeface="Arial" pitchFamily="34" charset="0"/>
              <a:buChar char="•"/>
            </a:pPr>
            <a:r>
              <a:rPr lang="tr-TR" sz="1800" dirty="0" smtClean="0">
                <a:solidFill>
                  <a:schemeClr val="tx1"/>
                </a:solidFill>
                <a:latin typeface="Calibri" pitchFamily="34" charset="0"/>
                <a:cs typeface="Calibri" pitchFamily="34" charset="0"/>
              </a:rPr>
              <a:t>Sözcük okumanın yanlış ya da yavaş ve çok çaba gerektiriyor olması</a:t>
            </a:r>
          </a:p>
          <a:p>
            <a:pPr lvl="3">
              <a:buFont typeface="Arial" pitchFamily="34" charset="0"/>
              <a:buChar char="•"/>
            </a:pPr>
            <a:r>
              <a:rPr lang="tr-TR" sz="1800" dirty="0" smtClean="0">
                <a:solidFill>
                  <a:schemeClr val="tx1"/>
                </a:solidFill>
                <a:latin typeface="Calibri" pitchFamily="34" charset="0"/>
                <a:cs typeface="Calibri" pitchFamily="34" charset="0"/>
              </a:rPr>
              <a:t>Okunanın anlamını anlama güçlüğü</a:t>
            </a:r>
          </a:p>
          <a:p>
            <a:pPr lvl="3">
              <a:buFont typeface="Arial" pitchFamily="34" charset="0"/>
              <a:buChar char="•"/>
            </a:pPr>
            <a:r>
              <a:rPr lang="tr-TR" sz="1800" dirty="0" smtClean="0">
                <a:solidFill>
                  <a:schemeClr val="tx1"/>
                </a:solidFill>
                <a:latin typeface="Calibri" pitchFamily="34" charset="0"/>
                <a:cs typeface="Calibri" pitchFamily="34" charset="0"/>
              </a:rPr>
              <a:t>Harf harf söyleme/yazma güçlükleri</a:t>
            </a:r>
          </a:p>
          <a:p>
            <a:pPr lvl="3">
              <a:buFont typeface="Arial" pitchFamily="34" charset="0"/>
              <a:buChar char="•"/>
            </a:pPr>
            <a:r>
              <a:rPr lang="tr-TR" sz="1800" dirty="0" smtClean="0">
                <a:solidFill>
                  <a:schemeClr val="tx1"/>
                </a:solidFill>
                <a:latin typeface="Calibri" pitchFamily="34" charset="0"/>
                <a:cs typeface="Calibri" pitchFamily="34" charset="0"/>
              </a:rPr>
              <a:t>Yazılı anlatım güçlükleri</a:t>
            </a:r>
          </a:p>
          <a:p>
            <a:pPr lvl="3">
              <a:buFont typeface="Arial" pitchFamily="34" charset="0"/>
              <a:buChar char="•"/>
            </a:pPr>
            <a:r>
              <a:rPr lang="tr-TR" sz="1800" dirty="0" smtClean="0">
                <a:solidFill>
                  <a:schemeClr val="tx1"/>
                </a:solidFill>
                <a:latin typeface="Calibri" pitchFamily="34" charset="0"/>
                <a:cs typeface="Calibri" pitchFamily="34" charset="0"/>
              </a:rPr>
              <a:t>Sayı algısı, sayı gerçekleri ya da hesaplama güçlükleri</a:t>
            </a:r>
          </a:p>
          <a:p>
            <a:pPr lvl="3">
              <a:buFont typeface="Arial" pitchFamily="34" charset="0"/>
              <a:buChar char="•"/>
            </a:pPr>
            <a:r>
              <a:rPr lang="tr-TR" sz="1800" dirty="0" smtClean="0">
                <a:solidFill>
                  <a:schemeClr val="tx1"/>
                </a:solidFill>
                <a:latin typeface="Calibri" pitchFamily="34" charset="0"/>
                <a:cs typeface="Calibri" pitchFamily="34" charset="0"/>
              </a:rPr>
              <a:t>Sayısal uslamlama(akıl yürütme) güçlükleri</a:t>
            </a:r>
            <a:r>
              <a:rPr lang="tr-TR" sz="1200" dirty="0" smtClean="0">
                <a:latin typeface="Calibri" pitchFamily="34" charset="0"/>
                <a:cs typeface="Calibri" pitchFamily="34" charset="0"/>
              </a:rPr>
              <a:t>	</a:t>
            </a:r>
            <a:endParaRPr lang="tr-TR" sz="12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17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normAutofit/>
          </a:bodyPr>
          <a:lstStyle/>
          <a:p>
            <a:pPr algn="l"/>
            <a:r>
              <a:rPr lang="tr-TR" sz="2800" dirty="0" smtClean="0">
                <a:solidFill>
                  <a:srgbClr val="00B0F0"/>
                </a:solidFill>
              </a:rPr>
              <a:t>1.7.1. Eş tanılar</a:t>
            </a:r>
            <a:endParaRPr lang="tr-TR" sz="2800" dirty="0">
              <a:solidFill>
                <a:srgbClr val="00B0F0"/>
              </a:solidFill>
            </a:endParaRPr>
          </a:p>
        </p:txBody>
      </p:sp>
      <p:sp>
        <p:nvSpPr>
          <p:cNvPr id="3" name="2 İçerik Yer Tutucusu"/>
          <p:cNvSpPr>
            <a:spLocks noGrp="1"/>
          </p:cNvSpPr>
          <p:nvPr>
            <p:ph idx="1"/>
          </p:nvPr>
        </p:nvSpPr>
        <p:spPr>
          <a:xfrm>
            <a:off x="457200" y="1124744"/>
            <a:ext cx="3970784" cy="3096343"/>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endParaRPr lang="tr-TR" sz="1800" i="1" dirty="0" smtClean="0">
              <a:solidFill>
                <a:srgbClr val="00B0F0"/>
              </a:solidFill>
              <a:latin typeface="Calibri" pitchFamily="34" charset="0"/>
              <a:cs typeface="Calibri" pitchFamily="34" charset="0"/>
            </a:endParaRPr>
          </a:p>
          <a:p>
            <a:pPr algn="just"/>
            <a:r>
              <a:rPr lang="tr-TR" sz="1800" i="1" dirty="0" smtClean="0">
                <a:solidFill>
                  <a:srgbClr val="00B0F0"/>
                </a:solidFill>
                <a:latin typeface="Calibri" pitchFamily="34" charset="0"/>
                <a:cs typeface="Calibri" pitchFamily="34" charset="0"/>
              </a:rPr>
              <a:t>Dikkat Eksikliği ve </a:t>
            </a:r>
            <a:r>
              <a:rPr lang="tr-TR" sz="1800" i="1" dirty="0" err="1" smtClean="0">
                <a:solidFill>
                  <a:srgbClr val="00B0F0"/>
                </a:solidFill>
                <a:latin typeface="Calibri" pitchFamily="34" charset="0"/>
                <a:cs typeface="Calibri" pitchFamily="34" charset="0"/>
              </a:rPr>
              <a:t>Hiperaktivite</a:t>
            </a:r>
            <a:r>
              <a:rPr lang="tr-TR" sz="1800" i="1" dirty="0" smtClean="0">
                <a:solidFill>
                  <a:srgbClr val="00B0F0"/>
                </a:solidFill>
                <a:latin typeface="Calibri" pitchFamily="34" charset="0"/>
                <a:cs typeface="Calibri" pitchFamily="34" charset="0"/>
              </a:rPr>
              <a:t> (DEHB):  </a:t>
            </a:r>
            <a:r>
              <a:rPr lang="tr-TR" sz="1600" i="1" dirty="0" smtClean="0">
                <a:latin typeface="Calibri" pitchFamily="34" charset="0"/>
                <a:cs typeface="Calibri" pitchFamily="34" charset="0"/>
              </a:rPr>
              <a:t>Okul öncesi dönem ve okul çağı çocuklarında  belirgin hale gelen bir bozukluktur. Çocuğun davranışlarını kontrol  etmesi ve dikkatini vermesinde  sorun vardır. “Bir türlü yerinde durmayan,” “hayallere dalan”, “düşünmeden davranan”, “dalgın, unutkan” …vs. gibi pek çok sıfatla nitelendirilen çocuklardır. </a:t>
            </a:r>
          </a:p>
          <a:p>
            <a:pPr lvl="1" algn="just">
              <a:buFont typeface="Wingdings" pitchFamily="2" charset="2"/>
              <a:buChar char="v"/>
            </a:pPr>
            <a:r>
              <a:rPr lang="tr-TR" sz="1600" dirty="0" smtClean="0">
                <a:latin typeface="Calibri" pitchFamily="34" charset="0"/>
                <a:cs typeface="Calibri" pitchFamily="34" charset="0"/>
              </a:rPr>
              <a:t>Özgül öğrenme güçlüğü ve dikkat eksikliği </a:t>
            </a:r>
            <a:r>
              <a:rPr lang="tr-TR" sz="1600" dirty="0" err="1" smtClean="0">
                <a:latin typeface="Calibri" pitchFamily="34" charset="0"/>
                <a:cs typeface="Calibri" pitchFamily="34" charset="0"/>
              </a:rPr>
              <a:t>hiperaktivite</a:t>
            </a:r>
            <a:r>
              <a:rPr lang="tr-TR" sz="1600" dirty="0" smtClean="0">
                <a:latin typeface="Calibri" pitchFamily="34" charset="0"/>
                <a:cs typeface="Calibri" pitchFamily="34" charset="0"/>
              </a:rPr>
              <a:t> bozukluğu (DEHB) birbirine sık eşlik etmektedir.  Araştırma sonuçları ÖÖG ve DEHB birlikteliğini %30-50 olarak bulmuştur.</a:t>
            </a: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a:p>
            <a:endParaRPr lang="tr-TR" sz="1600" dirty="0" smtClean="0">
              <a:latin typeface="Calibri" pitchFamily="34" charset="0"/>
              <a:cs typeface="Calibri" pitchFamily="34" charset="0"/>
            </a:endParaRPr>
          </a:p>
        </p:txBody>
      </p:sp>
      <p:pic>
        <p:nvPicPr>
          <p:cNvPr id="4" name="3 Resim" descr="dikkat-eksikliği-1-534x342.jpg"/>
          <p:cNvPicPr>
            <a:picLocks noChangeAspect="1"/>
          </p:cNvPicPr>
          <p:nvPr/>
        </p:nvPicPr>
        <p:blipFill>
          <a:blip r:embed="rId2" cstate="print"/>
          <a:stretch>
            <a:fillRect/>
          </a:stretch>
        </p:blipFill>
        <p:spPr>
          <a:xfrm>
            <a:off x="4702120" y="3645024"/>
            <a:ext cx="4118352" cy="3024336"/>
          </a:xfrm>
          <a:prstGeom prst="rect">
            <a:avLst/>
          </a:prstGeom>
        </p:spPr>
      </p:pic>
      <p:sp>
        <p:nvSpPr>
          <p:cNvPr id="5" name="4 Slayt Numarası Yer Tutucusu"/>
          <p:cNvSpPr>
            <a:spLocks noGrp="1"/>
          </p:cNvSpPr>
          <p:nvPr>
            <p:ph type="sldNum" sz="quarter" idx="12"/>
          </p:nvPr>
        </p:nvSpPr>
        <p:spPr/>
        <p:txBody>
          <a:bodyPr/>
          <a:lstStyle/>
          <a:p>
            <a:fld id="{5D8A0829-4A9E-4795-9B1F-6F18FADB22F7}" type="slidenum">
              <a:rPr lang="tr-TR" smtClean="0"/>
              <a:pPr/>
              <a:t>18</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4186808" cy="4104456"/>
          </a:xfrm>
        </p:spPr>
        <p:style>
          <a:lnRef idx="2">
            <a:schemeClr val="accent6"/>
          </a:lnRef>
          <a:fillRef idx="1">
            <a:schemeClr val="lt1"/>
          </a:fillRef>
          <a:effectRef idx="0">
            <a:schemeClr val="accent6"/>
          </a:effectRef>
          <a:fontRef idx="minor">
            <a:schemeClr val="dk1"/>
          </a:fontRef>
        </p:style>
        <p:txBody>
          <a:bodyPr>
            <a:normAutofit fontScale="92500"/>
          </a:bodyPr>
          <a:lstStyle/>
          <a:p>
            <a:pPr algn="just"/>
            <a:r>
              <a:rPr lang="tr-TR" sz="1600" dirty="0" smtClean="0">
                <a:solidFill>
                  <a:srgbClr val="00B0F0"/>
                </a:solidFill>
                <a:latin typeface="Calibri" pitchFamily="34" charset="0"/>
                <a:cs typeface="Calibri" pitchFamily="34" charset="0"/>
              </a:rPr>
              <a:t>Davranım  bozukluğu: </a:t>
            </a:r>
            <a:r>
              <a:rPr lang="tr-TR" sz="1600" dirty="0" smtClean="0">
                <a:latin typeface="Calibri" pitchFamily="34" charset="0"/>
                <a:cs typeface="Calibri" pitchFamily="34" charset="0"/>
              </a:rPr>
              <a:t>Temel belirtisi davranış kurallarının sürekli olarak çiğnenmesi ve başkalarının haklarına saygısızlıktır. Açık ve gizli saldırganlık, boyun eğmeme, fiziksel ve sözlü saldırganlık, tartışmaya eğilim, intikamcılık ve yıkıcılık karakteristik özelliklerindendir.</a:t>
            </a:r>
          </a:p>
          <a:p>
            <a:pPr lvl="1" algn="just">
              <a:buFont typeface="Wingdings" pitchFamily="2" charset="2"/>
              <a:buChar char="q"/>
            </a:pPr>
            <a:endParaRPr lang="tr-TR" sz="1600" dirty="0" smtClean="0">
              <a:solidFill>
                <a:schemeClr val="tx1"/>
              </a:solidFill>
              <a:latin typeface="Calibri" pitchFamily="34" charset="0"/>
              <a:cs typeface="Calibri" pitchFamily="34" charset="0"/>
            </a:endParaRPr>
          </a:p>
          <a:p>
            <a:pPr lvl="1" algn="just">
              <a:buFont typeface="Wingdings" pitchFamily="2" charset="2"/>
              <a:buChar char="q"/>
            </a:pPr>
            <a:r>
              <a:rPr lang="tr-TR" sz="1600" dirty="0" smtClean="0">
                <a:solidFill>
                  <a:schemeClr val="tx1"/>
                </a:solidFill>
                <a:latin typeface="Calibri" pitchFamily="34" charset="0"/>
                <a:cs typeface="Calibri" pitchFamily="34" charset="0"/>
              </a:rPr>
              <a:t>Okuma güçlüğü ile davranım bozukluğu (DB) arasında özellikle erkeklerde eş tanılama sıktır. Yapılan çalışmalarda öğrenme güçlüğü yaşayan erkeklerin sınıf içerisinde negatif bir tutum gösterdikleri, duygularını dışarı yansıttıkları ve sözel patlamalarda bulundukları, kızların ise akademik olarak yaşadıkları hayal kırıklığını içe atarak, daha da içe kapanık ve </a:t>
            </a:r>
            <a:r>
              <a:rPr lang="tr-TR" sz="1600" dirty="0" err="1" smtClean="0">
                <a:solidFill>
                  <a:schemeClr val="tx1"/>
                </a:solidFill>
                <a:latin typeface="Calibri" pitchFamily="34" charset="0"/>
                <a:cs typeface="Calibri" pitchFamily="34" charset="0"/>
              </a:rPr>
              <a:t>depresif</a:t>
            </a:r>
            <a:r>
              <a:rPr lang="tr-TR" sz="1600" dirty="0" smtClean="0">
                <a:solidFill>
                  <a:schemeClr val="tx1"/>
                </a:solidFill>
                <a:latin typeface="Calibri" pitchFamily="34" charset="0"/>
                <a:cs typeface="Calibri" pitchFamily="34" charset="0"/>
              </a:rPr>
              <a:t> bir tutum sergiledikleri gösterilmiştir.  </a:t>
            </a:r>
          </a:p>
          <a:p>
            <a:pPr>
              <a:buNone/>
            </a:pPr>
            <a:endParaRPr lang="tr-TR" dirty="0"/>
          </a:p>
        </p:txBody>
      </p:sp>
      <p:pic>
        <p:nvPicPr>
          <p:cNvPr id="4" name="3 Resim" descr="davranis-bozuklugu.gif"/>
          <p:cNvPicPr>
            <a:picLocks noChangeAspect="1"/>
          </p:cNvPicPr>
          <p:nvPr/>
        </p:nvPicPr>
        <p:blipFill>
          <a:blip r:embed="rId2" cstate="print"/>
          <a:stretch>
            <a:fillRect/>
          </a:stretch>
        </p:blipFill>
        <p:spPr>
          <a:xfrm>
            <a:off x="4860032" y="3284984"/>
            <a:ext cx="4109118" cy="3240955"/>
          </a:xfrm>
          <a:prstGeom prst="rect">
            <a:avLst/>
          </a:prstGeom>
        </p:spPr>
      </p:pic>
      <p:sp>
        <p:nvSpPr>
          <p:cNvPr id="5" name="4 Slayt Numarası Yer Tutucusu"/>
          <p:cNvSpPr>
            <a:spLocks noGrp="1"/>
          </p:cNvSpPr>
          <p:nvPr>
            <p:ph type="sldNum" sz="quarter" idx="12"/>
          </p:nvPr>
        </p:nvSpPr>
        <p:spPr/>
        <p:txBody>
          <a:bodyPr/>
          <a:lstStyle/>
          <a:p>
            <a:fld id="{5D8A0829-4A9E-4795-9B1F-6F18FADB22F7}" type="slidenum">
              <a:rPr lang="tr-TR" smtClean="0"/>
              <a:pPr/>
              <a:t>19</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332656"/>
            <a:ext cx="7200800" cy="6120680"/>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buNone/>
            </a:pPr>
            <a:r>
              <a:rPr lang="tr-TR" sz="1600" dirty="0" smtClean="0"/>
              <a:t>	</a:t>
            </a:r>
          </a:p>
          <a:p>
            <a:pPr>
              <a:buNone/>
            </a:pPr>
            <a:endParaRPr lang="tr-TR" sz="1600" b="1" i="1" dirty="0">
              <a:solidFill>
                <a:srgbClr val="FF0000"/>
              </a:solidFill>
            </a:endParaRPr>
          </a:p>
          <a:p>
            <a:pPr>
              <a:buNone/>
            </a:pPr>
            <a:r>
              <a:rPr lang="tr-TR" sz="1600" b="1" i="1" dirty="0" smtClean="0">
                <a:solidFill>
                  <a:srgbClr val="FF0000"/>
                </a:solidFill>
              </a:rPr>
              <a:t>	</a:t>
            </a:r>
            <a:r>
              <a:rPr lang="tr-TR" sz="2200" b="1" i="1" dirty="0" smtClean="0">
                <a:solidFill>
                  <a:schemeClr val="tx2"/>
                </a:solidFill>
              </a:rPr>
              <a:t>SUNUM PLANI</a:t>
            </a:r>
          </a:p>
          <a:p>
            <a:pPr>
              <a:buNone/>
            </a:pPr>
            <a:r>
              <a:rPr lang="tr-TR" sz="1600" b="1" dirty="0"/>
              <a:t>	</a:t>
            </a:r>
            <a:endParaRPr lang="tr-TR" sz="1600" b="1" dirty="0" smtClean="0"/>
          </a:p>
          <a:p>
            <a:pPr>
              <a:buNone/>
            </a:pPr>
            <a:r>
              <a:rPr lang="tr-TR" sz="1600" b="1" dirty="0"/>
              <a:t>	</a:t>
            </a:r>
            <a:r>
              <a:rPr lang="tr-TR" sz="1600" b="1" dirty="0" smtClean="0"/>
              <a:t>1. </a:t>
            </a:r>
            <a:r>
              <a:rPr lang="tr-TR" sz="1600" b="1" dirty="0"/>
              <a:t>Ö</a:t>
            </a:r>
            <a:r>
              <a:rPr lang="tr-TR" sz="1600" b="1" dirty="0" smtClean="0"/>
              <a:t>zel öğrenme güçlüğü tanımlanması</a:t>
            </a:r>
          </a:p>
          <a:p>
            <a:pPr>
              <a:buNone/>
            </a:pPr>
            <a:r>
              <a:rPr lang="tr-TR" sz="1600" dirty="0"/>
              <a:t>	</a:t>
            </a:r>
            <a:r>
              <a:rPr lang="tr-TR" sz="1600" dirty="0" smtClean="0"/>
              <a:t>	</a:t>
            </a:r>
            <a:r>
              <a:rPr lang="tr-TR" sz="1600" i="1" dirty="0" smtClean="0"/>
              <a:t>1.1. ÖÖG Tanımı</a:t>
            </a:r>
          </a:p>
          <a:p>
            <a:pPr>
              <a:buNone/>
            </a:pPr>
            <a:r>
              <a:rPr lang="tr-TR" sz="1600" i="1" dirty="0"/>
              <a:t>	</a:t>
            </a:r>
            <a:r>
              <a:rPr lang="tr-TR" sz="1600" i="1" dirty="0" smtClean="0"/>
              <a:t>	1.2. ÖÖG Özellikleri</a:t>
            </a:r>
          </a:p>
          <a:p>
            <a:pPr>
              <a:buNone/>
            </a:pPr>
            <a:r>
              <a:rPr lang="tr-TR" sz="1600" i="1" dirty="0"/>
              <a:t>	</a:t>
            </a:r>
            <a:r>
              <a:rPr lang="tr-TR" sz="1600" i="1" dirty="0" smtClean="0"/>
              <a:t>	1.3. ÖÖG Belirtileri</a:t>
            </a:r>
          </a:p>
          <a:p>
            <a:pPr>
              <a:buNone/>
            </a:pPr>
            <a:r>
              <a:rPr lang="tr-TR" sz="1600" i="1" dirty="0"/>
              <a:t>	</a:t>
            </a:r>
            <a:r>
              <a:rPr lang="tr-TR" sz="1600" i="1" dirty="0" smtClean="0"/>
              <a:t>	1.4. ÖÖG ile ilgili yanlış bilinenler</a:t>
            </a:r>
          </a:p>
          <a:p>
            <a:pPr>
              <a:buNone/>
            </a:pPr>
            <a:r>
              <a:rPr lang="tr-TR" sz="1600" i="1" dirty="0"/>
              <a:t>	</a:t>
            </a:r>
            <a:r>
              <a:rPr lang="tr-TR" sz="1600" i="1" dirty="0" smtClean="0"/>
              <a:t>	1.5. Yaygınlık</a:t>
            </a:r>
          </a:p>
          <a:p>
            <a:pPr>
              <a:buNone/>
            </a:pPr>
            <a:r>
              <a:rPr lang="tr-TR" sz="1600" i="1" dirty="0" smtClean="0"/>
              <a:t>		1.6. Sık karşılaşılan sorunlar</a:t>
            </a:r>
          </a:p>
          <a:p>
            <a:pPr>
              <a:buNone/>
            </a:pPr>
            <a:r>
              <a:rPr lang="tr-TR" sz="1600" i="1" dirty="0"/>
              <a:t>	</a:t>
            </a:r>
            <a:r>
              <a:rPr lang="tr-TR" sz="1600" i="1" dirty="0" smtClean="0"/>
              <a:t>	1.7. Tanılama</a:t>
            </a:r>
          </a:p>
          <a:p>
            <a:pPr>
              <a:buNone/>
            </a:pPr>
            <a:r>
              <a:rPr lang="tr-TR" sz="1600" i="1" dirty="0"/>
              <a:t>	</a:t>
            </a:r>
            <a:r>
              <a:rPr lang="tr-TR" sz="1600" i="1" dirty="0" smtClean="0"/>
              <a:t>		1.7.1. Eş tanılar</a:t>
            </a:r>
          </a:p>
          <a:p>
            <a:pPr>
              <a:buNone/>
            </a:pPr>
            <a:r>
              <a:rPr lang="tr-TR" sz="1600" i="1" dirty="0"/>
              <a:t>	</a:t>
            </a:r>
            <a:r>
              <a:rPr lang="tr-TR" sz="1600" i="1" dirty="0" smtClean="0"/>
              <a:t>		1.7.2. Ayırıcı tanılar</a:t>
            </a:r>
          </a:p>
          <a:p>
            <a:pPr>
              <a:buNone/>
            </a:pPr>
            <a:r>
              <a:rPr lang="tr-TR" sz="1600" i="1" dirty="0"/>
              <a:t>	</a:t>
            </a:r>
            <a:r>
              <a:rPr lang="tr-TR" sz="1600" i="1" dirty="0" smtClean="0"/>
              <a:t>	1.8. </a:t>
            </a:r>
            <a:r>
              <a:rPr lang="tr-TR" sz="1600" i="1" dirty="0" err="1" smtClean="0"/>
              <a:t>ÖÖG’li</a:t>
            </a:r>
            <a:r>
              <a:rPr lang="tr-TR" sz="1600" i="1" dirty="0" smtClean="0"/>
              <a:t> </a:t>
            </a:r>
            <a:r>
              <a:rPr lang="tr-TR" sz="1600" i="1" dirty="0"/>
              <a:t>B</a:t>
            </a:r>
            <a:r>
              <a:rPr lang="tr-TR" sz="1600" i="1" dirty="0" smtClean="0"/>
              <a:t>ireylerin </a:t>
            </a:r>
            <a:r>
              <a:rPr lang="tr-TR" sz="1600" i="1" dirty="0"/>
              <a:t>S</a:t>
            </a:r>
            <a:r>
              <a:rPr lang="tr-TR" sz="1600" i="1" dirty="0" smtClean="0"/>
              <a:t>ınıflandırılması</a:t>
            </a:r>
          </a:p>
          <a:p>
            <a:pPr>
              <a:buNone/>
            </a:pPr>
            <a:r>
              <a:rPr lang="tr-TR" sz="1600" i="1" dirty="0" smtClean="0"/>
              <a:t>			1.8.1. Okuma Güçlükleri</a:t>
            </a:r>
          </a:p>
          <a:p>
            <a:pPr>
              <a:buNone/>
            </a:pPr>
            <a:r>
              <a:rPr lang="tr-TR" sz="1600" i="1" dirty="0"/>
              <a:t>	</a:t>
            </a:r>
            <a:r>
              <a:rPr lang="tr-TR" sz="1600" i="1" dirty="0" smtClean="0"/>
              <a:t>		1.8.2. Yazılı Anlatım Güçlükleri </a:t>
            </a:r>
          </a:p>
          <a:p>
            <a:pPr>
              <a:buNone/>
            </a:pPr>
            <a:r>
              <a:rPr lang="tr-TR" sz="1600" i="1" dirty="0"/>
              <a:t>	</a:t>
            </a:r>
            <a:r>
              <a:rPr lang="tr-TR" sz="1600" i="1" dirty="0" smtClean="0"/>
              <a:t>		1.8.3. Matematik Öğrenme Güçlükleri</a:t>
            </a:r>
          </a:p>
          <a:p>
            <a:pPr>
              <a:buNone/>
            </a:pPr>
            <a:r>
              <a:rPr lang="tr-TR" sz="1600" i="1" dirty="0"/>
              <a:t>	</a:t>
            </a:r>
            <a:r>
              <a:rPr lang="tr-TR" sz="1600" i="1" dirty="0" smtClean="0"/>
              <a:t>	1.9. Tedavi Süreci</a:t>
            </a:r>
          </a:p>
          <a:p>
            <a:pPr>
              <a:buNone/>
            </a:pPr>
            <a:r>
              <a:rPr lang="tr-TR" sz="1600" dirty="0"/>
              <a:t>	</a:t>
            </a:r>
            <a:r>
              <a:rPr lang="tr-TR" sz="1600" b="1" dirty="0" smtClean="0"/>
              <a:t>2. Özel öğrenme güçlüğü önleme çalışmaları</a:t>
            </a:r>
          </a:p>
          <a:p>
            <a:pPr>
              <a:buNone/>
            </a:pPr>
            <a:r>
              <a:rPr lang="tr-TR" sz="1600" b="1" dirty="0" smtClean="0"/>
              <a:t>	3. Özel öğrenme güçlüğü eğitim çalışmaları</a:t>
            </a:r>
          </a:p>
          <a:p>
            <a:pPr>
              <a:buNone/>
            </a:pPr>
            <a:r>
              <a:rPr lang="tr-TR" sz="1600" b="1" dirty="0" smtClean="0"/>
              <a:t>	4. Öneriler</a:t>
            </a:r>
          </a:p>
          <a:p>
            <a:pPr>
              <a:buNone/>
            </a:pPr>
            <a:r>
              <a:rPr lang="tr-TR" sz="1600" b="1" dirty="0" smtClean="0"/>
              <a:t>	5. Kaynakça</a:t>
            </a:r>
          </a:p>
        </p:txBody>
      </p:sp>
      <p:sp>
        <p:nvSpPr>
          <p:cNvPr id="4" name="3 Slayt Numarası Yer Tutucusu"/>
          <p:cNvSpPr>
            <a:spLocks noGrp="1"/>
          </p:cNvSpPr>
          <p:nvPr>
            <p:ph type="sldNum" sz="quarter" idx="12"/>
          </p:nvPr>
        </p:nvSpPr>
        <p:spPr/>
        <p:txBody>
          <a:bodyPr/>
          <a:lstStyle/>
          <a:p>
            <a:fld id="{5D8A0829-4A9E-4795-9B1F-6F18FADB22F7}" type="slidenum">
              <a:rPr lang="tr-TR" smtClean="0"/>
              <a:pPr/>
              <a:t>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4258816" cy="4032448"/>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just"/>
            <a:r>
              <a:rPr lang="tr-TR" sz="1800" dirty="0" smtClean="0">
                <a:solidFill>
                  <a:srgbClr val="00B0F0"/>
                </a:solidFill>
              </a:rPr>
              <a:t>Depresyon ve </a:t>
            </a:r>
            <a:r>
              <a:rPr lang="tr-TR" sz="1800" dirty="0" err="1" smtClean="0">
                <a:solidFill>
                  <a:srgbClr val="00B0F0"/>
                </a:solidFill>
              </a:rPr>
              <a:t>anksiyete</a:t>
            </a:r>
            <a:r>
              <a:rPr lang="tr-TR" sz="1800" dirty="0" smtClean="0">
                <a:solidFill>
                  <a:srgbClr val="00B0F0"/>
                </a:solidFill>
              </a:rPr>
              <a:t>: </a:t>
            </a:r>
            <a:r>
              <a:rPr lang="tr-TR" sz="1600" dirty="0" smtClean="0">
                <a:latin typeface="Calibri" pitchFamily="34" charset="0"/>
                <a:cs typeface="Calibri" pitchFamily="34" charset="0"/>
              </a:rPr>
              <a:t>Depresyon duygusal, zihinsel ve bedensel bazı belirtilerle kendisini gösteren ciddi ama tedavi edilebilir bir ruhsal hastalıktır. En dikkat çekici özelliği çökkün ruh hali ve zevk almada belirgin azalmadır. Depresyondaki kişi duygusal açıdan mutsuz, karamsar ve ümitsizdir. Kendisine ve çevresine ilgisi azalır; iç sıkıntısı, huzursuzluk gibi duygular ön plana çıkar. Bu hisler kişinin günlük yaşantısına engel olur ve aylarca sürebilirler, kişinin zihinsel faaliyetlerini ve genel sağlığını da olumsuz etkiler.</a:t>
            </a:r>
          </a:p>
          <a:p>
            <a:pPr algn="just">
              <a:buNone/>
            </a:pPr>
            <a:endParaRPr lang="tr-TR" sz="1800" dirty="0" smtClean="0">
              <a:solidFill>
                <a:srgbClr val="00B0F0"/>
              </a:solidFill>
            </a:endParaRPr>
          </a:p>
          <a:p>
            <a:pPr lvl="1" algn="just">
              <a:buFont typeface="Wingdings" pitchFamily="2" charset="2"/>
              <a:buChar char="q"/>
            </a:pPr>
            <a:r>
              <a:rPr lang="tr-TR" sz="1600" dirty="0" smtClean="0">
                <a:solidFill>
                  <a:schemeClr val="tx1"/>
                </a:solidFill>
              </a:rPr>
              <a:t>Bugüne kadar yapılmış çalışmalarda; </a:t>
            </a:r>
            <a:r>
              <a:rPr lang="tr-TR" sz="1600" dirty="0" err="1" smtClean="0">
                <a:solidFill>
                  <a:schemeClr val="tx1"/>
                </a:solidFill>
              </a:rPr>
              <a:t>ÖÖG’de</a:t>
            </a:r>
            <a:r>
              <a:rPr lang="tr-TR" sz="1600" dirty="0" smtClean="0">
                <a:solidFill>
                  <a:schemeClr val="tx1"/>
                </a:solidFill>
              </a:rPr>
              <a:t> düşük benlik saygısı, somatik yakınmalar, anne, baba veya öğretmenle kötü ilişki ve akran ilişkilerinde zorluklar ve intihar girişiminin normal akranlarına göre daha fazla olduğunu öne sürülmüştür.</a:t>
            </a:r>
            <a:endParaRPr lang="tr-TR" sz="1600" dirty="0">
              <a:solidFill>
                <a:schemeClr val="tx1"/>
              </a:solidFill>
            </a:endParaRPr>
          </a:p>
        </p:txBody>
      </p:sp>
      <p:pic>
        <p:nvPicPr>
          <p:cNvPr id="4" name="3 Resim" descr="Emo_emo_smile_004669_.jpg"/>
          <p:cNvPicPr>
            <a:picLocks noChangeAspect="1"/>
          </p:cNvPicPr>
          <p:nvPr/>
        </p:nvPicPr>
        <p:blipFill>
          <a:blip r:embed="rId2" cstate="print"/>
          <a:stretch>
            <a:fillRect/>
          </a:stretch>
        </p:blipFill>
        <p:spPr>
          <a:xfrm>
            <a:off x="5076056" y="3212976"/>
            <a:ext cx="3888432" cy="3312368"/>
          </a:xfrm>
          <a:prstGeom prst="rect">
            <a:avLst/>
          </a:prstGeom>
        </p:spPr>
      </p:pic>
      <p:sp>
        <p:nvSpPr>
          <p:cNvPr id="5" name="4 Slayt Numarası Yer Tutucusu"/>
          <p:cNvSpPr>
            <a:spLocks noGrp="1"/>
          </p:cNvSpPr>
          <p:nvPr>
            <p:ph type="sldNum" sz="quarter" idx="12"/>
          </p:nvPr>
        </p:nvSpPr>
        <p:spPr/>
        <p:txBody>
          <a:bodyPr/>
          <a:lstStyle/>
          <a:p>
            <a:fld id="{5D8A0829-4A9E-4795-9B1F-6F18FADB22F7}" type="slidenum">
              <a:rPr lang="tr-TR" smtClean="0"/>
              <a:pPr/>
              <a:t>20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36712"/>
            <a:ext cx="2962672" cy="792088"/>
          </a:xfrm>
        </p:spPr>
        <p:style>
          <a:lnRef idx="2">
            <a:schemeClr val="accent6"/>
          </a:lnRef>
          <a:fillRef idx="1">
            <a:schemeClr val="lt1"/>
          </a:fillRef>
          <a:effectRef idx="0">
            <a:schemeClr val="accent6"/>
          </a:effectRef>
          <a:fontRef idx="minor">
            <a:schemeClr val="dk1"/>
          </a:fontRef>
        </p:style>
        <p:txBody>
          <a:bodyPr>
            <a:normAutofit/>
          </a:bodyPr>
          <a:lstStyle/>
          <a:p>
            <a:r>
              <a:rPr lang="tr-TR" sz="2800" dirty="0" smtClean="0">
                <a:solidFill>
                  <a:srgbClr val="00B0F0"/>
                </a:solidFill>
                <a:latin typeface="Calibri" pitchFamily="34" charset="0"/>
                <a:cs typeface="Calibri" pitchFamily="34" charset="0"/>
              </a:rPr>
              <a:t>1.7.2. Ayırıcı Tanı</a:t>
            </a:r>
            <a:endParaRPr lang="tr-TR" sz="2800" dirty="0">
              <a:solidFill>
                <a:srgbClr val="00B0F0"/>
              </a:solidFill>
              <a:latin typeface="Calibri" pitchFamily="34" charset="0"/>
              <a:cs typeface="Calibri" pitchFamily="34" charset="0"/>
            </a:endParaRPr>
          </a:p>
        </p:txBody>
      </p:sp>
      <p:sp>
        <p:nvSpPr>
          <p:cNvPr id="3" name="2 İçerik Yer Tutucusu"/>
          <p:cNvSpPr>
            <a:spLocks noGrp="1"/>
          </p:cNvSpPr>
          <p:nvPr>
            <p:ph idx="1"/>
          </p:nvPr>
        </p:nvSpPr>
        <p:spPr>
          <a:xfrm>
            <a:off x="251520" y="1844824"/>
            <a:ext cx="4032448" cy="2880320"/>
          </a:xfrm>
        </p:spPr>
        <p:style>
          <a:lnRef idx="1">
            <a:schemeClr val="accent6"/>
          </a:lnRef>
          <a:fillRef idx="2">
            <a:schemeClr val="accent6"/>
          </a:fillRef>
          <a:effectRef idx="1">
            <a:schemeClr val="accent6"/>
          </a:effectRef>
          <a:fontRef idx="minor">
            <a:schemeClr val="dk1"/>
          </a:fontRef>
        </p:style>
        <p:txBody>
          <a:bodyPr>
            <a:normAutofit/>
          </a:bodyPr>
          <a:lstStyle/>
          <a:p>
            <a:pPr algn="just"/>
            <a:endParaRPr lang="tr-TR" sz="1800" dirty="0" smtClean="0">
              <a:latin typeface="Calibri" pitchFamily="34" charset="0"/>
              <a:cs typeface="Calibri" pitchFamily="34" charset="0"/>
            </a:endParaRPr>
          </a:p>
          <a:p>
            <a:pPr algn="just"/>
            <a:r>
              <a:rPr lang="tr-TR" sz="1800" dirty="0" smtClean="0">
                <a:latin typeface="Calibri" pitchFamily="34" charset="0"/>
                <a:cs typeface="Calibri" pitchFamily="34" charset="0"/>
              </a:rPr>
              <a:t>Tüm öğrenme bozuklukları için ayırıcı tanıda gözden kaçırılmaması gereken durumlar; görme ve/veya işitme kusurları, zekâ geriliği, psikolojik veya </a:t>
            </a:r>
            <a:r>
              <a:rPr lang="tr-TR" sz="1800" dirty="0" err="1" smtClean="0">
                <a:latin typeface="Calibri" pitchFamily="34" charset="0"/>
                <a:cs typeface="Calibri" pitchFamily="34" charset="0"/>
              </a:rPr>
              <a:t>mental</a:t>
            </a:r>
            <a:r>
              <a:rPr lang="tr-TR" sz="1800" dirty="0" smtClean="0">
                <a:latin typeface="Calibri" pitchFamily="34" charset="0"/>
                <a:cs typeface="Calibri" pitchFamily="34" charset="0"/>
              </a:rPr>
              <a:t> tıbbi durumlar, çevre koşulları ve kültürel farklılıklardır</a:t>
            </a:r>
            <a:endParaRPr lang="tr-TR" sz="1800" dirty="0">
              <a:latin typeface="Calibri" pitchFamily="34" charset="0"/>
              <a:cs typeface="Calibri" pitchFamily="34" charset="0"/>
            </a:endParaRPr>
          </a:p>
        </p:txBody>
      </p:sp>
      <p:pic>
        <p:nvPicPr>
          <p:cNvPr id="4" name="3 Resim" descr="Bilde%2Bav%2Bet%2Bmarn%2Bmed%2Bfingermaling.jpg"/>
          <p:cNvPicPr>
            <a:picLocks noChangeAspect="1"/>
          </p:cNvPicPr>
          <p:nvPr/>
        </p:nvPicPr>
        <p:blipFill>
          <a:blip r:embed="rId2" cstate="print"/>
          <a:stretch>
            <a:fillRect/>
          </a:stretch>
        </p:blipFill>
        <p:spPr>
          <a:xfrm>
            <a:off x="5076056" y="3789040"/>
            <a:ext cx="3923445" cy="2837036"/>
          </a:xfrm>
          <a:prstGeom prst="rect">
            <a:avLst/>
          </a:prstGeom>
        </p:spPr>
      </p:pic>
      <p:sp>
        <p:nvSpPr>
          <p:cNvPr id="5" name="4 Slayt Numarası Yer Tutucusu"/>
          <p:cNvSpPr>
            <a:spLocks noGrp="1"/>
          </p:cNvSpPr>
          <p:nvPr>
            <p:ph type="sldNum" sz="quarter" idx="12"/>
          </p:nvPr>
        </p:nvSpPr>
        <p:spPr/>
        <p:txBody>
          <a:bodyPr/>
          <a:lstStyle/>
          <a:p>
            <a:fld id="{5D8A0829-4A9E-4795-9B1F-6F18FADB22F7}" type="slidenum">
              <a:rPr lang="tr-TR" smtClean="0"/>
              <a:pPr/>
              <a:t>21</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1.8. </a:t>
            </a:r>
            <a:r>
              <a:rPr lang="tr-TR" dirty="0" err="1" smtClean="0"/>
              <a:t>ÖÖG’li</a:t>
            </a:r>
            <a:r>
              <a:rPr lang="tr-TR" dirty="0" smtClean="0"/>
              <a:t> Bireylerin Sınıflandırılması</a:t>
            </a:r>
            <a:endParaRPr lang="tr-TR" dirty="0"/>
          </a:p>
        </p:txBody>
      </p:sp>
      <p:sp>
        <p:nvSpPr>
          <p:cNvPr id="3" name="2 İçerik Yer Tutucusu"/>
          <p:cNvSpPr>
            <a:spLocks noGrp="1"/>
          </p:cNvSpPr>
          <p:nvPr>
            <p:ph idx="1"/>
          </p:nvPr>
        </p:nvSpPr>
        <p:spPr/>
        <p:txBody>
          <a:bodyPr>
            <a:normAutofit/>
          </a:bodyPr>
          <a:lstStyle/>
          <a:p>
            <a:r>
              <a:rPr lang="tr-TR" sz="1800" dirty="0" smtClean="0">
                <a:solidFill>
                  <a:srgbClr val="FF0000"/>
                </a:solidFill>
                <a:latin typeface="Calibri" pitchFamily="34" charset="0"/>
                <a:cs typeface="Calibri" pitchFamily="34" charset="0"/>
              </a:rPr>
              <a:t>1.8.1. Okuma güçlükleri : </a:t>
            </a:r>
            <a:r>
              <a:rPr lang="tr-TR" sz="1600" dirty="0" smtClean="0">
                <a:latin typeface="Calibri" pitchFamily="34" charset="0"/>
                <a:cs typeface="Calibri" pitchFamily="34" charset="0"/>
              </a:rPr>
              <a:t>Genel olarak </a:t>
            </a:r>
            <a:r>
              <a:rPr lang="tr-TR" sz="1600" dirty="0" err="1" smtClean="0">
                <a:latin typeface="Calibri" pitchFamily="34" charset="0"/>
                <a:cs typeface="Calibri" pitchFamily="34" charset="0"/>
              </a:rPr>
              <a:t>ÖÖG’li</a:t>
            </a:r>
            <a:r>
              <a:rPr lang="tr-TR" sz="1600" dirty="0" smtClean="0">
                <a:latin typeface="Calibri" pitchFamily="34" charset="0"/>
                <a:cs typeface="Calibri" pitchFamily="34" charset="0"/>
              </a:rPr>
              <a:t> bireylerin okuma güçlüklerine bakıldığında; okuma akıcılığının önemli bir boyutu olan sözcük okumada ve okuduğunu anlamada sorunlar yaşadığı görülmektedir. Sözcükleri doğru ve otomatik okuyamazlar.</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yemyeşil                </a:t>
            </a:r>
            <a:r>
              <a:rPr lang="tr-TR" sz="1600" dirty="0" err="1" smtClean="0">
                <a:latin typeface="Calibri" pitchFamily="34" charset="0"/>
                <a:cs typeface="Calibri" pitchFamily="34" charset="0"/>
              </a:rPr>
              <a:t>yemşiyel</a:t>
            </a:r>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rengarenk              </a:t>
            </a:r>
            <a:r>
              <a:rPr lang="tr-TR" sz="1600" dirty="0" err="1" smtClean="0">
                <a:latin typeface="Calibri" pitchFamily="34" charset="0"/>
                <a:cs typeface="Calibri" pitchFamily="34" charset="0"/>
              </a:rPr>
              <a:t>rengagarenk</a:t>
            </a:r>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a:t>
            </a:r>
            <a:endParaRPr lang="tr-TR" sz="1600" dirty="0">
              <a:latin typeface="Calibri" pitchFamily="34" charset="0"/>
              <a:cs typeface="Calibri" pitchFamily="34" charset="0"/>
            </a:endParaRPr>
          </a:p>
        </p:txBody>
      </p:sp>
      <p:sp>
        <p:nvSpPr>
          <p:cNvPr id="5" name="4 Sağ Ok"/>
          <p:cNvSpPr/>
          <p:nvPr/>
        </p:nvSpPr>
        <p:spPr>
          <a:xfrm flipV="1">
            <a:off x="3275856" y="3429000"/>
            <a:ext cx="432048" cy="1440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Sağ Ok"/>
          <p:cNvSpPr/>
          <p:nvPr/>
        </p:nvSpPr>
        <p:spPr>
          <a:xfrm flipV="1">
            <a:off x="3347864" y="3933056"/>
            <a:ext cx="432048" cy="14401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6 Slayt Numarası Yer Tutucusu"/>
          <p:cNvSpPr>
            <a:spLocks noGrp="1"/>
          </p:cNvSpPr>
          <p:nvPr>
            <p:ph type="sldNum" sz="quarter" idx="12"/>
          </p:nvPr>
        </p:nvSpPr>
        <p:spPr/>
        <p:txBody>
          <a:bodyPr/>
          <a:lstStyle/>
          <a:p>
            <a:fld id="{5D8A0829-4A9E-4795-9B1F-6F18FADB22F7}" type="slidenum">
              <a:rPr lang="tr-TR" smtClean="0"/>
              <a:pPr/>
              <a:t>22</a:t>
            </a:fld>
            <a:endParaRPr lang="tr-TR"/>
          </a:p>
        </p:txBody>
      </p:sp>
      <p:sp>
        <p:nvSpPr>
          <p:cNvPr id="8" name="7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933056"/>
            <a:ext cx="8147248" cy="2592288"/>
          </a:xfrm>
        </p:spPr>
        <p:txBody>
          <a:bodyPr>
            <a:normAutofit/>
          </a:bodyPr>
          <a:lstStyle/>
          <a:p>
            <a:pPr algn="just"/>
            <a:r>
              <a:rPr lang="tr-TR" sz="1600" dirty="0" err="1" smtClean="0"/>
              <a:t>Disleksi</a:t>
            </a:r>
            <a:r>
              <a:rPr lang="tr-TR" sz="1600" dirty="0" smtClean="0"/>
              <a:t> birincil olarak okuma zorluğuyla ilişkilendirilmiştir. Ancak aynı zamanda yazmayı, imlayı ve hatta konuşmayı da etkilemektedir. </a:t>
            </a:r>
            <a:r>
              <a:rPr lang="tr-TR" sz="1600" dirty="0" err="1" smtClean="0"/>
              <a:t>Dislektik</a:t>
            </a:r>
            <a:r>
              <a:rPr lang="tr-TR" sz="1600" dirty="0" smtClean="0"/>
              <a:t> çocuklar bilgiyi işlemek için farklı yollara ihtiyaç duyabilirler, yazılı materyali okumak yerine sesli kitaptan dinlemek gibi. </a:t>
            </a:r>
          </a:p>
          <a:p>
            <a:endParaRPr lang="tr-TR" sz="1600" dirty="0" smtClean="0"/>
          </a:p>
          <a:p>
            <a:pPr algn="just"/>
            <a:r>
              <a:rPr lang="tr-TR" sz="1600" dirty="0" smtClean="0"/>
              <a:t>Öğrenme güçlüğü olan çocukların çok büyük bir kısmını okuma güçlüğü olan çocuklar (</a:t>
            </a:r>
            <a:r>
              <a:rPr lang="tr-TR" sz="1600" dirty="0" err="1" smtClean="0"/>
              <a:t>dislektik</a:t>
            </a:r>
            <a:r>
              <a:rPr lang="tr-TR" sz="1600" dirty="0" smtClean="0"/>
              <a:t>) oluşturduğundan, çoğu kaynakta  “</a:t>
            </a:r>
            <a:r>
              <a:rPr lang="tr-TR" sz="1600" dirty="0" err="1" smtClean="0"/>
              <a:t>disleksi</a:t>
            </a:r>
            <a:r>
              <a:rPr lang="tr-TR" sz="1600" dirty="0" smtClean="0"/>
              <a:t>”, “öğrenme güçlüğü” ile eşanlamlı olarak kullanılmaktadır.  </a:t>
            </a:r>
          </a:p>
        </p:txBody>
      </p:sp>
      <p:pic>
        <p:nvPicPr>
          <p:cNvPr id="5" name="4 Resim" descr="disleksi.jpg"/>
          <p:cNvPicPr>
            <a:picLocks noChangeAspect="1"/>
          </p:cNvPicPr>
          <p:nvPr/>
        </p:nvPicPr>
        <p:blipFill>
          <a:blip r:embed="rId2" cstate="print"/>
          <a:stretch>
            <a:fillRect/>
          </a:stretch>
        </p:blipFill>
        <p:spPr>
          <a:xfrm>
            <a:off x="2051720" y="404664"/>
            <a:ext cx="4968552" cy="2880320"/>
          </a:xfrm>
          <a:prstGeom prst="rect">
            <a:avLst/>
          </a:prstGeom>
        </p:spPr>
      </p:pic>
      <p:sp>
        <p:nvSpPr>
          <p:cNvPr id="4" name="3 Slayt Numarası Yer Tutucusu"/>
          <p:cNvSpPr>
            <a:spLocks noGrp="1"/>
          </p:cNvSpPr>
          <p:nvPr>
            <p:ph type="sldNum" sz="quarter" idx="12"/>
          </p:nvPr>
        </p:nvSpPr>
        <p:spPr/>
        <p:txBody>
          <a:bodyPr/>
          <a:lstStyle/>
          <a:p>
            <a:fld id="{5D8A0829-4A9E-4795-9B1F-6F18FADB22F7}" type="slidenum">
              <a:rPr lang="tr-TR" smtClean="0"/>
              <a:pPr/>
              <a:t>23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p:spPr>
        <p:txBody>
          <a:bodyPr>
            <a:normAutofit/>
          </a:bodyPr>
          <a:lstStyle/>
          <a:p>
            <a:r>
              <a:rPr lang="tr-TR" i="1" dirty="0" smtClean="0">
                <a:solidFill>
                  <a:srgbClr val="0070C0"/>
                </a:solidFill>
              </a:rPr>
              <a:t>Okul Öncesi Dönem Belirtileri </a:t>
            </a:r>
          </a:p>
          <a:p>
            <a:pPr marL="914400" lvl="1" indent="-514350">
              <a:buFont typeface="+mj-lt"/>
              <a:buAutoNum type="arabicPeriod"/>
            </a:pPr>
            <a:endParaRPr lang="tr-TR" sz="1600" dirty="0" smtClean="0"/>
          </a:p>
          <a:p>
            <a:pPr marL="914400" lvl="1" indent="-514350">
              <a:buFont typeface="+mj-lt"/>
              <a:buAutoNum type="arabicPeriod"/>
            </a:pPr>
            <a:r>
              <a:rPr lang="tr-TR" sz="1600" dirty="0" smtClean="0"/>
              <a:t>Konuşmanın gecikmesi ve  diğer konuşma bozuklukları (Harflerin seslerini karıştırma, “b” ya da “h” harfinin nasıl seslendirildiğini karıştırma,kelimeleri doğru telaffuz etmekte güçlük,kelime dağarcığının yetersiz olması (kelime hazinesinin yaşıtlarına göre daha az olması) ve yavaş gelişmesi (yeni kelimeler öğrenmede güçlük) , bir şey anlatırken zorlanma, az konuşma, olayları sıra ile anlatamama/devrik cümle kurma </a:t>
            </a:r>
          </a:p>
          <a:p>
            <a:pPr marL="914400" lvl="1" indent="-514350">
              <a:buFont typeface="+mj-lt"/>
              <a:buAutoNum type="arabicPeriod"/>
            </a:pPr>
            <a:r>
              <a:rPr lang="tr-TR" sz="1600" dirty="0" smtClean="0"/>
              <a:t>Sayı saymak, haftanın günlerini saymak gibi kelime sıralarını saymakta zorlanma, kafiye uydurmakta zorlanma </a:t>
            </a:r>
          </a:p>
          <a:p>
            <a:pPr marL="914400" lvl="1" indent="-514350">
              <a:buFont typeface="+mj-lt"/>
              <a:buAutoNum type="arabicPeriod"/>
            </a:pPr>
            <a:r>
              <a:rPr lang="tr-TR" sz="1600" dirty="0" smtClean="0"/>
              <a:t>Zayıf kavram gelişimi (Büyük-küçük, ince-kalın, üst-alt, iç-dış, önce-sonra, sağ-sol, dün bugün gibi kavramları öğrenememe, karıştırma) </a:t>
            </a:r>
          </a:p>
          <a:p>
            <a:pPr marL="914400" lvl="1" indent="-514350">
              <a:buFont typeface="+mj-lt"/>
              <a:buAutoNum type="arabicPeriod"/>
            </a:pPr>
            <a:r>
              <a:rPr lang="tr-TR" sz="1600" dirty="0" smtClean="0"/>
              <a:t>Yetersiz motor gelişim, öz-bakım becerilerini öğrenmekte güçlük, düğme iliklemeyi öğrenememe, beceriksizlik (sakarlık), çizim veya kopyalamaya karşı isteksizlik, ritmik hareket etmede güçlük </a:t>
            </a:r>
          </a:p>
          <a:p>
            <a:pPr>
              <a:buNone/>
            </a:pPr>
            <a:endParaRPr lang="tr-TR" dirty="0"/>
          </a:p>
        </p:txBody>
      </p:sp>
      <p:sp>
        <p:nvSpPr>
          <p:cNvPr id="4" name="3 Slayt Numarası Yer Tutucusu"/>
          <p:cNvSpPr>
            <a:spLocks noGrp="1"/>
          </p:cNvSpPr>
          <p:nvPr>
            <p:ph type="sldNum" sz="quarter" idx="12"/>
          </p:nvPr>
        </p:nvSpPr>
        <p:spPr/>
        <p:txBody>
          <a:bodyPr/>
          <a:lstStyle/>
          <a:p>
            <a:fld id="{5D8A0829-4A9E-4795-9B1F-6F18FADB22F7}" type="slidenum">
              <a:rPr lang="tr-TR" smtClean="0"/>
              <a:pPr/>
              <a:t>24</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418928"/>
          </a:xfrm>
        </p:spPr>
        <p:txBody>
          <a:bodyPr>
            <a:normAutofit fontScale="77500" lnSpcReduction="20000"/>
          </a:bodyPr>
          <a:lstStyle/>
          <a:p>
            <a:r>
              <a:rPr lang="tr-TR" sz="2600" dirty="0" smtClean="0">
                <a:solidFill>
                  <a:srgbClr val="0070C0"/>
                </a:solidFill>
                <a:latin typeface="Calibri" pitchFamily="34" charset="0"/>
                <a:cs typeface="Calibri" pitchFamily="34" charset="0"/>
              </a:rPr>
              <a:t>İlkokul Dönemi Belirtileri </a:t>
            </a:r>
          </a:p>
          <a:p>
            <a:pPr marL="797814" lvl="1" indent="-514350">
              <a:buFont typeface="+mj-lt"/>
              <a:buAutoNum type="arabicPeriod"/>
            </a:pPr>
            <a:endParaRPr lang="tr-TR" dirty="0" smtClean="0">
              <a:latin typeface="Calibri" pitchFamily="34" charset="0"/>
              <a:cs typeface="Calibri" pitchFamily="34" charset="0"/>
            </a:endParaRPr>
          </a:p>
          <a:p>
            <a:pPr marL="797814" lvl="1" indent="-514350">
              <a:buFont typeface="+mj-lt"/>
              <a:buAutoNum type="arabicPeriod"/>
            </a:pPr>
            <a:r>
              <a:rPr lang="tr-TR" sz="2300" dirty="0" smtClean="0">
                <a:latin typeface="Calibri" pitchFamily="34" charset="0"/>
                <a:cs typeface="Calibri" pitchFamily="34" charset="0"/>
              </a:rPr>
              <a:t>Akademik Başarı: Akademik açıdan başarısızlık yaşarlar. Başarı durumu değişkenlik gösterir, kimi derslerde normal/normalüstü başarı gösterirken kimi derslerde düşük başarı göstermesi gibi.</a:t>
            </a:r>
          </a:p>
          <a:p>
            <a:pPr marL="797814" lvl="1" indent="-514350">
              <a:buFont typeface="+mj-lt"/>
              <a:buAutoNum type="arabicPeriod"/>
            </a:pPr>
            <a:r>
              <a:rPr lang="tr-TR" sz="2300" dirty="0" smtClean="0">
                <a:latin typeface="Calibri" pitchFamily="34" charset="0"/>
                <a:cs typeface="Calibri" pitchFamily="34" charset="0"/>
              </a:rPr>
              <a:t>Okuma Becerisi: Okumayı öğrenmede zorlanırlar ve gecikirler, sınıfları ilerledikçe okumaları hız ve nitelik açısından yaşıtlarına göre zayıftır. Harf-ses uyumu gelişmemiştir, bazı harfleri nasıl okuyacaklarını bilemezler. </a:t>
            </a:r>
          </a:p>
          <a:p>
            <a:pPr marL="797814" lvl="1" indent="-514350">
              <a:buFont typeface="+mj-lt"/>
              <a:buAutoNum type="arabicPeriod"/>
            </a:pPr>
            <a:r>
              <a:rPr lang="tr-TR" sz="2300" dirty="0" smtClean="0">
                <a:latin typeface="Calibri" pitchFamily="34" charset="0"/>
                <a:cs typeface="Calibri" pitchFamily="34" charset="0"/>
              </a:rPr>
              <a:t>Yazma Becerisi: Bazı harf, sayı ya da kelimeleri ters yazar ya da karıştırırlar, “çok” yerine “koç” yazma gibi (b-d, m-n, ı-i, d-t, 2-5 gibi) Harf/hece atlama veya ekleme gibi yazım hataları yaparlar El yazıları yaşıtlarına göre okunaksızdır.Yazılı imla ve noktalama hataları yaparlar </a:t>
            </a:r>
          </a:p>
          <a:p>
            <a:pPr marL="797814" lvl="1" indent="-514350">
              <a:buFont typeface="+mj-lt"/>
              <a:buAutoNum type="arabicPeriod"/>
            </a:pPr>
            <a:r>
              <a:rPr lang="tr-TR" sz="2300" dirty="0" smtClean="0">
                <a:latin typeface="Calibri" pitchFamily="34" charset="0"/>
                <a:cs typeface="Calibri" pitchFamily="34" charset="0"/>
              </a:rPr>
              <a:t>Aritmetik Becerileri: Tıpkı matematik bozukluğunda olduğu gibi sayı kavramını, aritmetik sembolleri öğrenmede ve doğru olarak kullanmada sorun yaşarlar. </a:t>
            </a:r>
          </a:p>
          <a:p>
            <a:pPr marL="797814" lvl="1" indent="-514350">
              <a:buFont typeface="+mj-lt"/>
              <a:buAutoNum type="arabicPeriod"/>
            </a:pPr>
            <a:r>
              <a:rPr lang="tr-TR" sz="2300" dirty="0" smtClean="0">
                <a:latin typeface="Calibri" pitchFamily="34" charset="0"/>
                <a:cs typeface="Calibri" pitchFamily="34" charset="0"/>
              </a:rPr>
              <a:t>Organize Olma Becerileri: Sorumluluklarını ve görevlerini düzenlemekte zorluk çekerler. Eşyaları düzensizdir, eşyalarını unutma/kaybetme sık yaşanan bir durumdur. Plan yapmak ve zamanı ayarlamakta güçlük yaşarlar. Yönergeleri takip etmekte zorlanırlar. </a:t>
            </a:r>
            <a:endParaRPr lang="tr-TR" sz="23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25</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3140968"/>
            <a:ext cx="8183880" cy="3528392"/>
          </a:xfrm>
        </p:spPr>
        <p:txBody>
          <a:bodyPr>
            <a:normAutofit/>
          </a:bodyPr>
          <a:lstStyle/>
          <a:p>
            <a:pPr marL="514350" indent="-514350" algn="just">
              <a:buFont typeface="+mj-lt"/>
              <a:buAutoNum type="arabicPeriod" startAt="6"/>
            </a:pPr>
            <a:r>
              <a:rPr lang="tr-TR" sz="1600" dirty="0" smtClean="0">
                <a:latin typeface="Calibri" pitchFamily="34" charset="0"/>
                <a:cs typeface="Calibri" pitchFamily="34" charset="0"/>
              </a:rPr>
              <a:t>Oryantasyon (Yönelim) Becerileri: Yönleri (sağ-sol, kuzey-güney-doğu-batı), zamana ilişkin kavramları (dün-bugün, gün-ay-yıl-mevsim), saati öğrenmekte zorlanırlar ve karıştırırlar. </a:t>
            </a:r>
          </a:p>
          <a:p>
            <a:pPr marL="514350" indent="-514350" algn="just">
              <a:buFont typeface="+mj-lt"/>
              <a:buAutoNum type="arabicPeriod" startAt="6"/>
            </a:pPr>
            <a:r>
              <a:rPr lang="tr-TR" sz="1600" dirty="0" smtClean="0">
                <a:latin typeface="Calibri" pitchFamily="34" charset="0"/>
                <a:cs typeface="Calibri" pitchFamily="34" charset="0"/>
              </a:rPr>
              <a:t>Sözel İfade Becerisi: Duygu ve düşüncelerini sözel olarak ifade etmekte zorlanırlar. Bu durum öfkeye ve düşük özgüvene neden olarak kişinin sosyal uyumunu bozabilir. </a:t>
            </a:r>
          </a:p>
          <a:p>
            <a:pPr marL="514350" indent="-514350" algn="just">
              <a:buFont typeface="+mj-lt"/>
              <a:buAutoNum type="arabicPeriod" startAt="6"/>
            </a:pPr>
            <a:r>
              <a:rPr lang="tr-TR" sz="1600" dirty="0" smtClean="0">
                <a:latin typeface="Calibri" pitchFamily="34" charset="0"/>
                <a:cs typeface="Calibri" pitchFamily="34" charset="0"/>
              </a:rPr>
              <a:t>Motor Beceriler: İnce motor becerilere dayalı işlerde (düğme ilikleme, boncuk dizme, ayakkabı bağcığı bağlama gibi) zorlanırlar. Sakarlık vardır. Ritmik hareket etmede güçlük yaşarlar. </a:t>
            </a:r>
          </a:p>
          <a:p>
            <a:pPr marL="514350" indent="-514350" algn="just">
              <a:buFont typeface="+mj-lt"/>
              <a:buAutoNum type="arabicPeriod" startAt="6"/>
            </a:pPr>
            <a:r>
              <a:rPr lang="tr-TR" sz="1600" dirty="0" smtClean="0">
                <a:latin typeface="Calibri" pitchFamily="34" charset="0"/>
                <a:cs typeface="Calibri" pitchFamily="34" charset="0"/>
              </a:rPr>
              <a:t>Dinleme Becerisi: </a:t>
            </a:r>
            <a:r>
              <a:rPr lang="tr-TR" sz="1600" dirty="0" err="1" smtClean="0">
                <a:latin typeface="Calibri" pitchFamily="34" charset="0"/>
                <a:cs typeface="Calibri" pitchFamily="34" charset="0"/>
              </a:rPr>
              <a:t>Dislektik</a:t>
            </a:r>
            <a:r>
              <a:rPr lang="tr-TR" sz="1600" dirty="0" smtClean="0">
                <a:latin typeface="Calibri" pitchFamily="34" charset="0"/>
                <a:cs typeface="Calibri" pitchFamily="34" charset="0"/>
              </a:rPr>
              <a:t> kimseler iyi bir okuyucu olmasalar da iyi birer dinleyicidirler. Ancak, </a:t>
            </a:r>
            <a:r>
              <a:rPr lang="tr-TR" sz="1600" dirty="0" err="1" smtClean="0">
                <a:latin typeface="Calibri" pitchFamily="34" charset="0"/>
                <a:cs typeface="Calibri" pitchFamily="34" charset="0"/>
              </a:rPr>
              <a:t>dislektik</a:t>
            </a:r>
            <a:r>
              <a:rPr lang="tr-TR" sz="1600" dirty="0" smtClean="0">
                <a:latin typeface="Calibri" pitchFamily="34" charset="0"/>
                <a:cs typeface="Calibri" pitchFamily="34" charset="0"/>
              </a:rPr>
              <a:t> kimseler dinleme esnasında arka plandaki gürültüleri filtrelemede problem yaşarlar. Bu durum dinlemeyi bozar. Bunun sonucunda gürültülü bir sınıfta çocuğun, öğretmenin söylediklerini takip etmesi zorlaşır. Bu durumda öğretmene yakın oturmak dikkat dağınıklığını azaltıcı bir yöntem olabilir. </a:t>
            </a:r>
          </a:p>
          <a:p>
            <a:pPr algn="just">
              <a:buNone/>
            </a:pPr>
            <a:endParaRPr lang="tr-TR" sz="1600" dirty="0" smtClean="0">
              <a:latin typeface="Calibri" pitchFamily="34" charset="0"/>
              <a:cs typeface="Calibri" pitchFamily="34" charset="0"/>
            </a:endParaRPr>
          </a:p>
        </p:txBody>
      </p:sp>
      <p:pic>
        <p:nvPicPr>
          <p:cNvPr id="4" name="3 Resim" descr="disleksi2a1343d59-359a-4b7e-a228-62ad68b08ccb.jpg"/>
          <p:cNvPicPr>
            <a:picLocks noChangeAspect="1"/>
          </p:cNvPicPr>
          <p:nvPr/>
        </p:nvPicPr>
        <p:blipFill>
          <a:blip r:embed="rId2" cstate="print"/>
          <a:stretch>
            <a:fillRect/>
          </a:stretch>
        </p:blipFill>
        <p:spPr>
          <a:xfrm>
            <a:off x="1691680" y="332656"/>
            <a:ext cx="5724128" cy="2520280"/>
          </a:xfrm>
          <a:prstGeom prst="rect">
            <a:avLst/>
          </a:prstGeom>
        </p:spPr>
      </p:pic>
      <p:sp>
        <p:nvSpPr>
          <p:cNvPr id="5" name="4 Slayt Numarası Yer Tutucusu"/>
          <p:cNvSpPr>
            <a:spLocks noGrp="1"/>
          </p:cNvSpPr>
          <p:nvPr>
            <p:ph type="sldNum" sz="quarter" idx="12"/>
          </p:nvPr>
        </p:nvSpPr>
        <p:spPr/>
        <p:txBody>
          <a:bodyPr/>
          <a:lstStyle/>
          <a:p>
            <a:fld id="{5D8A0829-4A9E-4795-9B1F-6F18FADB22F7}" type="slidenum">
              <a:rPr lang="tr-TR" smtClean="0"/>
              <a:pPr/>
              <a:t>26</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pPr algn="l"/>
            <a:r>
              <a:rPr lang="tr-TR" sz="2400" dirty="0" smtClean="0">
                <a:solidFill>
                  <a:srgbClr val="FF0000"/>
                </a:solidFill>
              </a:rPr>
              <a:t>1.8.2. Yazma Güçlükleri;</a:t>
            </a:r>
            <a:endParaRPr lang="tr-TR" sz="2400" dirty="0">
              <a:solidFill>
                <a:srgbClr val="FF0000"/>
              </a:solidFill>
            </a:endParaRPr>
          </a:p>
        </p:txBody>
      </p:sp>
      <p:sp>
        <p:nvSpPr>
          <p:cNvPr id="3" name="2 İçerik Yer Tutucusu"/>
          <p:cNvSpPr>
            <a:spLocks noGrp="1"/>
          </p:cNvSpPr>
          <p:nvPr>
            <p:ph idx="1"/>
          </p:nvPr>
        </p:nvSpPr>
        <p:spPr>
          <a:xfrm>
            <a:off x="457200" y="1268760"/>
            <a:ext cx="8229600" cy="4857403"/>
          </a:xfrm>
        </p:spPr>
        <p:txBody>
          <a:bodyPr>
            <a:normAutofit/>
          </a:bodyPr>
          <a:lstStyle/>
          <a:p>
            <a:r>
              <a:rPr lang="tr-TR" sz="1800" dirty="0" smtClean="0"/>
              <a:t>Yazmada güçlük yaşayan öğrenciler el yazısı, heceleme ve/veya yazılı ifade alanlarının birinde, ikisinde veya tamamında güçlükler yaşamaktadır. Öğrenme güçlükleri olan öğrenciler, normal gelişen akranlarına oranla yazma güçlüklerini daha sık yaşamaktadırlar.</a:t>
            </a:r>
          </a:p>
          <a:p>
            <a:endParaRPr lang="tr-TR" sz="1800" dirty="0" smtClean="0"/>
          </a:p>
          <a:p>
            <a:r>
              <a:rPr lang="tr-TR" sz="1800" i="1" dirty="0" err="1" smtClean="0">
                <a:solidFill>
                  <a:srgbClr val="FF0000"/>
                </a:solidFill>
              </a:rPr>
              <a:t>Disgrafi</a:t>
            </a:r>
            <a:r>
              <a:rPr lang="tr-TR" sz="1800" i="1" dirty="0" smtClean="0">
                <a:solidFill>
                  <a:srgbClr val="FF0000"/>
                </a:solidFill>
              </a:rPr>
              <a:t>; </a:t>
            </a:r>
            <a:r>
              <a:rPr lang="tr-TR" sz="1800" dirty="0" smtClean="0"/>
              <a:t>El yazısı güçlüğü olarak tanımlanır. </a:t>
            </a:r>
            <a:r>
              <a:rPr lang="tr-TR" sz="1800" dirty="0" err="1" smtClean="0"/>
              <a:t>Disgrafik</a:t>
            </a:r>
            <a:r>
              <a:rPr lang="tr-TR" sz="1800" dirty="0" smtClean="0"/>
              <a:t> öğrencilerin yazma sorunlarının birincil sebebini motor becerilerindeki değil, daha çok yazma sırasında harfleri oluşturmak için gereken sıralı parmak hareketlerini planlamadaki yetersizlikleri oluşturmaktadır.</a:t>
            </a:r>
            <a:endParaRPr lang="tr-TR" sz="1800" dirty="0"/>
          </a:p>
        </p:txBody>
      </p:sp>
      <p:pic>
        <p:nvPicPr>
          <p:cNvPr id="4" name="3 Resim" descr="99-316495634763559493169464.jpg"/>
          <p:cNvPicPr>
            <a:picLocks noChangeAspect="1"/>
          </p:cNvPicPr>
          <p:nvPr/>
        </p:nvPicPr>
        <p:blipFill>
          <a:blip r:embed="rId2" cstate="print"/>
          <a:stretch>
            <a:fillRect/>
          </a:stretch>
        </p:blipFill>
        <p:spPr>
          <a:xfrm>
            <a:off x="4211960" y="3789040"/>
            <a:ext cx="3970412" cy="282131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27</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976664"/>
          </a:xfrm>
        </p:spPr>
        <p:txBody>
          <a:bodyPr>
            <a:normAutofit/>
          </a:bodyPr>
          <a:lstStyle/>
          <a:p>
            <a:pPr>
              <a:buFont typeface="Wingdings" pitchFamily="2" charset="2"/>
              <a:buChar char="v"/>
            </a:pPr>
            <a:r>
              <a:rPr lang="tr-TR" sz="1800" dirty="0" err="1" smtClean="0"/>
              <a:t>Disgrafinin</a:t>
            </a:r>
            <a:r>
              <a:rPr lang="tr-TR" sz="1800" dirty="0" smtClean="0"/>
              <a:t> belirtileri altı ana başlık altında izlenebilir. </a:t>
            </a:r>
          </a:p>
          <a:p>
            <a:pPr>
              <a:buNone/>
            </a:pPr>
            <a:r>
              <a:rPr lang="tr-TR" sz="1800" dirty="0" smtClean="0"/>
              <a:t>	</a:t>
            </a:r>
          </a:p>
          <a:p>
            <a:pPr>
              <a:buNone/>
            </a:pPr>
            <a:r>
              <a:rPr lang="tr-TR" sz="1800" dirty="0" smtClean="0"/>
              <a:t>	1. Görsel/Uzamsal Güçlükler:  </a:t>
            </a:r>
          </a:p>
          <a:p>
            <a:pPr lvl="1">
              <a:buFont typeface="Wingdings" pitchFamily="2" charset="2"/>
              <a:buChar char="q"/>
            </a:pPr>
            <a:r>
              <a:rPr lang="tr-TR" sz="1800" dirty="0" smtClean="0"/>
              <a:t>Harflerin şekillerinin ayırt edilmesinde problem (a-e, b-d gibi) ve harfler arasında bırakılan uygunsuz boşluklar, </a:t>
            </a:r>
          </a:p>
          <a:p>
            <a:pPr lvl="1">
              <a:buFont typeface="Wingdings" pitchFamily="2" charset="2"/>
              <a:buChar char="q"/>
            </a:pPr>
            <a:r>
              <a:rPr lang="tr-TR" sz="1800" dirty="0" smtClean="0"/>
              <a:t>Kelimeleri kâğıt üzerinde soldan sağa organize etme becerisinde güçlükler, </a:t>
            </a:r>
          </a:p>
          <a:p>
            <a:pPr lvl="1">
              <a:buFont typeface="Wingdings" pitchFamily="2" charset="2"/>
              <a:buChar char="q"/>
            </a:pPr>
            <a:r>
              <a:rPr lang="tr-TR" sz="1800" dirty="0" smtClean="0"/>
              <a:t>Verilen metni kopya etmede yavaşlık vb. problemler </a:t>
            </a:r>
          </a:p>
          <a:p>
            <a:pPr>
              <a:buNone/>
            </a:pPr>
            <a:r>
              <a:rPr lang="tr-TR" sz="1800" dirty="0" smtClean="0"/>
              <a:t>	</a:t>
            </a:r>
          </a:p>
          <a:p>
            <a:pPr>
              <a:buNone/>
            </a:pPr>
            <a:r>
              <a:rPr lang="tr-TR" sz="1800" dirty="0" smtClean="0"/>
              <a:t>	2. İnce Motor Güçlükler </a:t>
            </a:r>
          </a:p>
          <a:p>
            <a:pPr lvl="1">
              <a:buFont typeface="Wingdings" pitchFamily="2" charset="2"/>
              <a:buChar char="q"/>
            </a:pPr>
            <a:r>
              <a:rPr lang="tr-TR" sz="1800" dirty="0" smtClean="0"/>
              <a:t>Ayakkabı bağlamak, bıçak-makas kullanmak, kalem tutmak, sınırlı alan boyama gibi işleri doğru bir şekilde yapamamak, </a:t>
            </a:r>
          </a:p>
          <a:p>
            <a:pPr>
              <a:buNone/>
            </a:pPr>
            <a:r>
              <a:rPr lang="tr-TR" sz="1800" dirty="0" smtClean="0"/>
              <a:t>	</a:t>
            </a:r>
          </a:p>
          <a:p>
            <a:pPr>
              <a:buNone/>
            </a:pPr>
            <a:r>
              <a:rPr lang="tr-TR" sz="1800" dirty="0" smtClean="0"/>
              <a:t>	3. Dil İşleme Süreci Sorunu </a:t>
            </a:r>
          </a:p>
          <a:p>
            <a:pPr lvl="1">
              <a:buFont typeface="Wingdings" pitchFamily="2" charset="2"/>
              <a:buChar char="q"/>
            </a:pPr>
            <a:r>
              <a:rPr lang="tr-TR" sz="1800" dirty="0" smtClean="0"/>
              <a:t>Oyunların kurallarını anlamada zorluk </a:t>
            </a:r>
          </a:p>
          <a:p>
            <a:pPr lvl="1">
              <a:buFont typeface="Wingdings" pitchFamily="2" charset="2"/>
              <a:buChar char="q"/>
            </a:pPr>
            <a:r>
              <a:rPr lang="tr-TR" sz="1800" dirty="0" smtClean="0"/>
              <a:t>Yönergeleri takip etmede zorlanma </a:t>
            </a:r>
          </a:p>
          <a:p>
            <a:pPr lvl="1">
              <a:buFont typeface="Wingdings" pitchFamily="2" charset="2"/>
              <a:buChar char="q"/>
            </a:pPr>
            <a:r>
              <a:rPr lang="tr-TR" sz="1800" dirty="0" smtClean="0"/>
              <a:t>Düşünce dizisini kaybetme </a:t>
            </a:r>
            <a:endParaRPr lang="tr-TR" sz="1800" dirty="0"/>
          </a:p>
        </p:txBody>
      </p:sp>
      <p:sp>
        <p:nvSpPr>
          <p:cNvPr id="4" name="3 Slayt Numarası Yer Tutucusu"/>
          <p:cNvSpPr>
            <a:spLocks noGrp="1"/>
          </p:cNvSpPr>
          <p:nvPr>
            <p:ph type="sldNum" sz="quarter" idx="12"/>
          </p:nvPr>
        </p:nvSpPr>
        <p:spPr/>
        <p:txBody>
          <a:bodyPr/>
          <a:lstStyle/>
          <a:p>
            <a:fld id="{5D8A0829-4A9E-4795-9B1F-6F18FADB22F7}" type="slidenum">
              <a:rPr lang="tr-TR" smtClean="0"/>
              <a:pPr/>
              <a:t>28</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976664"/>
          </a:xfrm>
        </p:spPr>
        <p:txBody>
          <a:bodyPr>
            <a:normAutofit lnSpcReduction="10000"/>
          </a:bodyPr>
          <a:lstStyle/>
          <a:p>
            <a:pPr>
              <a:buNone/>
            </a:pPr>
            <a:r>
              <a:rPr lang="tr-TR" sz="2000" dirty="0" smtClean="0"/>
              <a:t>	</a:t>
            </a:r>
          </a:p>
          <a:p>
            <a:pPr>
              <a:buNone/>
            </a:pPr>
            <a:r>
              <a:rPr lang="tr-TR" sz="2000" dirty="0" smtClean="0"/>
              <a:t>	4. İmla Sorunları/El Yazısı Sorunları </a:t>
            </a:r>
          </a:p>
          <a:p>
            <a:pPr lvl="1">
              <a:buFont typeface="Wingdings" pitchFamily="2" charset="2"/>
              <a:buChar char="q"/>
            </a:pPr>
            <a:r>
              <a:rPr lang="tr-TR" sz="1800" dirty="0" smtClean="0"/>
              <a:t>Yazım kurallarını anlamada zorluk </a:t>
            </a:r>
          </a:p>
          <a:p>
            <a:pPr lvl="1">
              <a:buFont typeface="Wingdings" pitchFamily="2" charset="2"/>
              <a:buChar char="q"/>
            </a:pPr>
            <a:r>
              <a:rPr lang="tr-TR" sz="1800" dirty="0" smtClean="0"/>
              <a:t>Yanlış yazılmış bir sözcüğü söylemede zorluk </a:t>
            </a:r>
          </a:p>
          <a:p>
            <a:pPr lvl="1">
              <a:buFont typeface="Wingdings" pitchFamily="2" charset="2"/>
              <a:buChar char="q"/>
            </a:pPr>
            <a:r>
              <a:rPr lang="tr-TR" sz="1800" dirty="0" smtClean="0"/>
              <a:t>Çok fazla silgi kullanımı </a:t>
            </a:r>
          </a:p>
          <a:p>
            <a:pPr lvl="1">
              <a:buFont typeface="Wingdings" pitchFamily="2" charset="2"/>
              <a:buChar char="q"/>
            </a:pPr>
            <a:r>
              <a:rPr lang="tr-TR" sz="1800" dirty="0" smtClean="0"/>
              <a:t>Yazmaktan kaçınma </a:t>
            </a:r>
          </a:p>
          <a:p>
            <a:pPr lvl="1">
              <a:buFont typeface="Wingdings" pitchFamily="2" charset="2"/>
              <a:buChar char="q"/>
            </a:pPr>
            <a:r>
              <a:rPr lang="tr-TR" sz="1800" dirty="0" smtClean="0"/>
              <a:t>Büyük-küçük harfleri karıştırma </a:t>
            </a:r>
          </a:p>
          <a:p>
            <a:pPr>
              <a:buNone/>
            </a:pPr>
            <a:r>
              <a:rPr lang="tr-TR" sz="2000" dirty="0" smtClean="0"/>
              <a:t>	</a:t>
            </a:r>
          </a:p>
          <a:p>
            <a:pPr>
              <a:buNone/>
            </a:pPr>
            <a:r>
              <a:rPr lang="tr-TR" sz="2000" dirty="0" smtClean="0"/>
              <a:t>	5. Dilbilgisi ve Kullanım Problemleri</a:t>
            </a:r>
          </a:p>
          <a:p>
            <a:pPr lvl="1">
              <a:buFont typeface="Wingdings" pitchFamily="2" charset="2"/>
              <a:buChar char="q"/>
            </a:pPr>
            <a:r>
              <a:rPr lang="tr-TR" sz="1800" dirty="0" smtClean="0"/>
              <a:t>Noktalama işaretlerinin nasıl kullanılacağını bilememe </a:t>
            </a:r>
          </a:p>
          <a:p>
            <a:pPr lvl="1">
              <a:buFont typeface="Wingdings" pitchFamily="2" charset="2"/>
              <a:buChar char="q"/>
            </a:pPr>
            <a:r>
              <a:rPr lang="tr-TR" sz="1800" dirty="0" smtClean="0"/>
              <a:t>Aşırı virgül kullanımı ve fiil çekimlerini karıştırma (Şimdiki zaman yerine geçmiş zaman kullanmak gibi) </a:t>
            </a:r>
          </a:p>
          <a:p>
            <a:pPr>
              <a:buNone/>
            </a:pPr>
            <a:r>
              <a:rPr lang="tr-TR" sz="2000" dirty="0" smtClean="0"/>
              <a:t>	</a:t>
            </a:r>
          </a:p>
          <a:p>
            <a:pPr>
              <a:buNone/>
            </a:pPr>
            <a:r>
              <a:rPr lang="tr-TR" sz="2000" dirty="0" smtClean="0"/>
              <a:t>	6. Yazı Dilinin Organizasyonu </a:t>
            </a:r>
          </a:p>
          <a:p>
            <a:pPr lvl="1">
              <a:buFont typeface="Wingdings" pitchFamily="2" charset="2"/>
              <a:buChar char="q"/>
            </a:pPr>
            <a:r>
              <a:rPr lang="tr-TR" sz="1800" dirty="0" smtClean="0"/>
              <a:t>Bir öykü anlatmakta zorlanma </a:t>
            </a:r>
          </a:p>
          <a:p>
            <a:pPr lvl="1">
              <a:buFont typeface="Wingdings" pitchFamily="2" charset="2"/>
              <a:buChar char="q"/>
            </a:pPr>
            <a:r>
              <a:rPr lang="tr-TR" sz="1800" dirty="0" smtClean="0"/>
              <a:t>Önemli olayları ve detayları atlama ya da çok fazla detay verme </a:t>
            </a:r>
          </a:p>
          <a:p>
            <a:pPr lvl="1">
              <a:buFont typeface="Wingdings" pitchFamily="2" charset="2"/>
              <a:buChar char="q"/>
            </a:pPr>
            <a:r>
              <a:rPr lang="tr-TR" sz="1800" dirty="0" smtClean="0"/>
              <a:t>Ne hakkında konuştuğunu başkalarının bildiğini varsayma </a:t>
            </a:r>
          </a:p>
          <a:p>
            <a:pPr lvl="1">
              <a:buFont typeface="Wingdings" pitchFamily="2" charset="2"/>
              <a:buChar char="q"/>
            </a:pPr>
            <a:r>
              <a:rPr lang="tr-TR" sz="1800" dirty="0" smtClean="0"/>
              <a:t>Düzensiz cümleler yazma </a:t>
            </a:r>
          </a:p>
          <a:p>
            <a:pPr lvl="1">
              <a:buFont typeface="Wingdings" pitchFamily="2" charset="2"/>
              <a:buChar char="q"/>
            </a:pPr>
            <a:r>
              <a:rPr lang="tr-TR" sz="1800" dirty="0" smtClean="0"/>
              <a:t>Belirsiz tanımlar kullanma</a:t>
            </a:r>
            <a:endParaRPr lang="tr-TR" sz="1800" dirty="0"/>
          </a:p>
        </p:txBody>
      </p:sp>
      <p:sp>
        <p:nvSpPr>
          <p:cNvPr id="4" name="3 Slayt Numarası Yer Tutucusu"/>
          <p:cNvSpPr>
            <a:spLocks noGrp="1"/>
          </p:cNvSpPr>
          <p:nvPr>
            <p:ph type="sldNum" sz="quarter" idx="12"/>
          </p:nvPr>
        </p:nvSpPr>
        <p:spPr/>
        <p:txBody>
          <a:bodyPr/>
          <a:lstStyle/>
          <a:p>
            <a:fld id="{5D8A0829-4A9E-4795-9B1F-6F18FADB22F7}" type="slidenum">
              <a:rPr lang="tr-TR" smtClean="0"/>
              <a:pPr/>
              <a:t>29</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63688" y="476672"/>
            <a:ext cx="5184576" cy="576064"/>
          </a:xfrm>
        </p:spPr>
        <p:txBody>
          <a:bodyPr>
            <a:noAutofit/>
          </a:bodyPr>
          <a:lstStyle/>
          <a:p>
            <a:r>
              <a:rPr lang="tr-TR" sz="2400" b="1" i="1" dirty="0" smtClean="0">
                <a:solidFill>
                  <a:schemeClr val="accent1"/>
                </a:solidFill>
                <a:latin typeface="Calibri" pitchFamily="34" charset="0"/>
                <a:cs typeface="Calibri" pitchFamily="34" charset="0"/>
              </a:rPr>
              <a:t>1. Öğrenme Güçlüğünün Tanımlanması</a:t>
            </a:r>
            <a:endParaRPr lang="tr-TR" sz="2400" b="1" i="1" dirty="0"/>
          </a:p>
        </p:txBody>
      </p:sp>
      <p:sp>
        <p:nvSpPr>
          <p:cNvPr id="3" name="2 İçerik Yer Tutucusu"/>
          <p:cNvSpPr>
            <a:spLocks noGrp="1"/>
          </p:cNvSpPr>
          <p:nvPr>
            <p:ph idx="1"/>
          </p:nvPr>
        </p:nvSpPr>
        <p:spPr>
          <a:xfrm>
            <a:off x="457200" y="1600200"/>
            <a:ext cx="7715200" cy="4565104"/>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tr-TR" sz="1800" dirty="0" smtClean="0">
              <a:latin typeface="Calibri" pitchFamily="34" charset="0"/>
              <a:cs typeface="Calibri" pitchFamily="34" charset="0"/>
            </a:endParaRPr>
          </a:p>
          <a:p>
            <a:pPr algn="just"/>
            <a:r>
              <a:rPr lang="tr-TR" sz="1800" dirty="0" smtClean="0">
                <a:latin typeface="Calibri" pitchFamily="34" charset="0"/>
                <a:cs typeface="Calibri" pitchFamily="34" charset="0"/>
              </a:rPr>
              <a:t>Bir çocuğun zekasının normal ya da normalin üstünde olmasına rağmen; dinleme, düşünme, anlama, kendini ifade etme, okuma-yazma veya matematik becerilerinden bir ya da birkaçında yaşıtlarına ve zekasına oranla düşük başarı göstermesidir.</a:t>
            </a:r>
          </a:p>
          <a:p>
            <a:pPr algn="just"/>
            <a:endParaRPr lang="tr-TR" sz="1800" dirty="0"/>
          </a:p>
        </p:txBody>
      </p:sp>
      <p:pic>
        <p:nvPicPr>
          <p:cNvPr id="4" name="3 Resim" descr="Özel-Öğrenme-Güçlüğü-(Disleksi).jpg"/>
          <p:cNvPicPr>
            <a:picLocks noChangeAspect="1"/>
          </p:cNvPicPr>
          <p:nvPr/>
        </p:nvPicPr>
        <p:blipFill>
          <a:blip r:embed="rId2" cstate="print"/>
          <a:stretch>
            <a:fillRect/>
          </a:stretch>
        </p:blipFill>
        <p:spPr>
          <a:xfrm>
            <a:off x="2771800" y="3717032"/>
            <a:ext cx="3126764"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4392488" cy="4104456"/>
          </a:xfrm>
        </p:spPr>
        <p:style>
          <a:lnRef idx="2">
            <a:schemeClr val="accent1"/>
          </a:lnRef>
          <a:fillRef idx="1">
            <a:schemeClr val="lt1"/>
          </a:fillRef>
          <a:effectRef idx="0">
            <a:schemeClr val="accent1"/>
          </a:effectRef>
          <a:fontRef idx="minor">
            <a:schemeClr val="dk1"/>
          </a:fontRef>
        </p:style>
        <p:txBody>
          <a:bodyPr>
            <a:normAutofit/>
          </a:bodyPr>
          <a:lstStyle/>
          <a:p>
            <a:pPr algn="just"/>
            <a:r>
              <a:rPr lang="tr-TR" sz="1600" dirty="0" smtClean="0"/>
              <a:t>Yazılı Anlatım Bozukluğunun belirtileri çocuğun yaşına bağlı olarak da değişir. Belirtiler genel olarak çocuk yazmayı ilk öğrendiğinde ortaya çıkar. Okul öncesi çocuklar, yazma ve çizme konusunda çekingen olabilir, boyamaktan hoşlanmadıklarını söyleyebilirler. </a:t>
            </a:r>
          </a:p>
          <a:p>
            <a:pPr algn="just"/>
            <a:r>
              <a:rPr lang="tr-TR" sz="1600" dirty="0" smtClean="0"/>
              <a:t>Okul çağı çocukları, okunaksız el yazısına sahip olabilirler, düz bir çizgi üzerinde yazmakta zorlanırlar ve harfleri boyutları açısından düzensiz yazarlar. Bazı çocuklar yazarken kelimeleri sesli olarak söyleme ihtiyacı duyarlar ve düşüncelerini kâğıt üstüne aktarmada sıkıntı yaşarlar. </a:t>
            </a:r>
          </a:p>
          <a:p>
            <a:pPr algn="just"/>
            <a:r>
              <a:rPr lang="tr-TR" sz="1600" dirty="0" smtClean="0"/>
              <a:t>Ergenlik çağı çocukları, basit cümleler yazarlar, yaşıtlarıyla kıyaslandığında yazılarında çok fazla dilbilgisi hatası yaparlar. </a:t>
            </a:r>
          </a:p>
        </p:txBody>
      </p:sp>
      <p:pic>
        <p:nvPicPr>
          <p:cNvPr id="4" name="3 Resim" descr="417750102.jpeg"/>
          <p:cNvPicPr>
            <a:picLocks noChangeAspect="1"/>
          </p:cNvPicPr>
          <p:nvPr/>
        </p:nvPicPr>
        <p:blipFill>
          <a:blip r:embed="rId2" cstate="print"/>
          <a:stretch>
            <a:fillRect/>
          </a:stretch>
        </p:blipFill>
        <p:spPr>
          <a:xfrm>
            <a:off x="4788024" y="2852936"/>
            <a:ext cx="4104456" cy="36626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30</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404664"/>
            <a:ext cx="4464496" cy="417646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r>
              <a:rPr lang="tr-TR" sz="1900" dirty="0" smtClean="0">
                <a:solidFill>
                  <a:srgbClr val="FF0000"/>
                </a:solidFill>
              </a:rPr>
              <a:t>1.8.3. Matematik Öğrenme Güçlükleri</a:t>
            </a:r>
          </a:p>
          <a:p>
            <a:pPr algn="just">
              <a:buNone/>
            </a:pPr>
            <a:r>
              <a:rPr lang="tr-TR" dirty="0" smtClean="0"/>
              <a:t>	</a:t>
            </a:r>
            <a:r>
              <a:rPr lang="tr-TR" sz="1800" i="1" dirty="0" err="1" smtClean="0">
                <a:solidFill>
                  <a:srgbClr val="FF0000"/>
                </a:solidFill>
              </a:rPr>
              <a:t>Diskalkuli</a:t>
            </a:r>
            <a:r>
              <a:rPr lang="tr-TR" sz="1800" i="1" dirty="0" smtClean="0">
                <a:solidFill>
                  <a:srgbClr val="FF0000"/>
                </a:solidFill>
              </a:rPr>
              <a:t> :</a:t>
            </a:r>
            <a:r>
              <a:rPr lang="tr-TR" sz="1800" i="1" dirty="0" smtClean="0"/>
              <a:t> </a:t>
            </a:r>
            <a:r>
              <a:rPr lang="tr-TR" sz="1600" dirty="0" err="1" smtClean="0"/>
              <a:t>Diskalkuli</a:t>
            </a:r>
            <a:r>
              <a:rPr lang="tr-TR" sz="1600" dirty="0" smtClean="0"/>
              <a:t>, sayıları ve matematik kavramını anlamlandırmayı zorlaştıran bir tür özel öğrenme güçlüğüdür. Matematik bozukluğu olan çocuklar matematik derslerinde ne yaptıklarını bilebilirler fakat neden yaptıklarını anlamazlar, yani matematiğin mantığını kaçırırlar. </a:t>
            </a:r>
          </a:p>
          <a:p>
            <a:pPr lvl="1" algn="just">
              <a:buFont typeface="Wingdings" pitchFamily="2" charset="2"/>
              <a:buChar char="q"/>
            </a:pPr>
            <a:r>
              <a:rPr lang="tr-TR" sz="1600" dirty="0" err="1" smtClean="0"/>
              <a:t>Diskalkuli</a:t>
            </a:r>
            <a:r>
              <a:rPr lang="tr-TR" sz="1600" dirty="0" smtClean="0"/>
              <a:t>, farklı türlerde matematik güçlüklerini içerir ve </a:t>
            </a:r>
            <a:r>
              <a:rPr lang="tr-TR" sz="1600" dirty="0" err="1" smtClean="0"/>
              <a:t>diskalkulinin</a:t>
            </a:r>
            <a:r>
              <a:rPr lang="tr-TR" sz="1600" dirty="0" smtClean="0"/>
              <a:t> belirtileri farklı yaşlardaki çocuklarda farklı biçimlerde gözlenebilir. Belirtiler çocuk büyüdükçe daha görünür olma eğiliminde olsa da okul öncesinde de saptanabilir. </a:t>
            </a:r>
            <a:endParaRPr lang="tr-TR" sz="1600" dirty="0"/>
          </a:p>
        </p:txBody>
      </p:sp>
      <p:pic>
        <p:nvPicPr>
          <p:cNvPr id="4" name="3 Resim" descr="writing kid.jpg"/>
          <p:cNvPicPr>
            <a:picLocks noChangeAspect="1"/>
          </p:cNvPicPr>
          <p:nvPr/>
        </p:nvPicPr>
        <p:blipFill>
          <a:blip r:embed="rId2" cstate="print"/>
          <a:stretch>
            <a:fillRect/>
          </a:stretch>
        </p:blipFill>
        <p:spPr>
          <a:xfrm>
            <a:off x="4860032" y="2924944"/>
            <a:ext cx="3816424" cy="3644991"/>
          </a:xfrm>
          <a:prstGeom prst="rect">
            <a:avLst/>
          </a:prstGeom>
        </p:spPr>
      </p:pic>
      <p:sp>
        <p:nvSpPr>
          <p:cNvPr id="5" name="4 Slayt Numarası Yer Tutucusu"/>
          <p:cNvSpPr>
            <a:spLocks noGrp="1"/>
          </p:cNvSpPr>
          <p:nvPr>
            <p:ph type="sldNum" sz="quarter" idx="15"/>
          </p:nvPr>
        </p:nvSpPr>
        <p:spPr/>
        <p:txBody>
          <a:bodyPr/>
          <a:lstStyle/>
          <a:p>
            <a:fld id="{5D8A0829-4A9E-4795-9B1F-6F18FADB22F7}" type="slidenum">
              <a:rPr lang="tr-TR" smtClean="0"/>
              <a:pPr/>
              <a:t>31</a:t>
            </a:fld>
            <a:endParaRPr lang="tr-TR"/>
          </a:p>
        </p:txBody>
      </p:sp>
      <p:sp>
        <p:nvSpPr>
          <p:cNvPr id="6" name="5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737824"/>
          </a:xfrm>
        </p:spPr>
        <p:txBody>
          <a:bodyPr>
            <a:normAutofit/>
          </a:bodyPr>
          <a:lstStyle/>
          <a:p>
            <a:pPr>
              <a:buNone/>
            </a:pPr>
            <a:r>
              <a:rPr lang="tr-TR" dirty="0" smtClean="0"/>
              <a:t>  	</a:t>
            </a:r>
            <a:r>
              <a:rPr lang="tr-TR" sz="2400" i="1" dirty="0" smtClean="0">
                <a:solidFill>
                  <a:srgbClr val="FF0000"/>
                </a:solidFill>
                <a:latin typeface="Calibri" pitchFamily="34" charset="0"/>
                <a:cs typeface="Calibri" pitchFamily="34" charset="0"/>
              </a:rPr>
              <a:t>Okul öncesi çocuklarda; </a:t>
            </a:r>
          </a:p>
          <a:p>
            <a:pPr marL="916686" lvl="1" indent="-514350">
              <a:buFont typeface="+mj-lt"/>
              <a:buAutoNum type="arabicPeriod"/>
            </a:pPr>
            <a:endParaRPr lang="tr-TR" dirty="0" smtClean="0"/>
          </a:p>
          <a:p>
            <a:pPr marL="916686" lvl="1" indent="-514350">
              <a:buFont typeface="+mj-lt"/>
              <a:buAutoNum type="arabicPeriod"/>
            </a:pPr>
            <a:r>
              <a:rPr lang="tr-TR" sz="1600" dirty="0" smtClean="0">
                <a:solidFill>
                  <a:schemeClr val="tx1"/>
                </a:solidFill>
                <a:latin typeface="Calibri" pitchFamily="34" charset="0"/>
                <a:cs typeface="Calibri" pitchFamily="34" charset="0"/>
              </a:rPr>
              <a:t>Saymayı öğrenmede sıkıntı yaşama </a:t>
            </a:r>
          </a:p>
          <a:p>
            <a:pPr marL="916686" lvl="1" indent="-514350">
              <a:buFont typeface="+mj-lt"/>
              <a:buAutoNum type="arabicPeriod"/>
            </a:pPr>
            <a:r>
              <a:rPr lang="tr-TR" sz="1600" dirty="0" smtClean="0">
                <a:solidFill>
                  <a:schemeClr val="tx1"/>
                </a:solidFill>
                <a:latin typeface="Calibri" pitchFamily="34" charset="0"/>
                <a:cs typeface="Calibri" pitchFamily="34" charset="0"/>
              </a:rPr>
              <a:t>Sayı sembollerini tanımakta zorlanma, “yedi” kelimesi ile “7” arasında bağlantı kurmak gibi.</a:t>
            </a:r>
          </a:p>
          <a:p>
            <a:pPr marL="916686" lvl="1" indent="-514350">
              <a:buFont typeface="+mj-lt"/>
              <a:buAutoNum type="arabicPeriod"/>
            </a:pPr>
            <a:r>
              <a:rPr lang="tr-TR" sz="1600" dirty="0" smtClean="0">
                <a:solidFill>
                  <a:schemeClr val="tx1"/>
                </a:solidFill>
                <a:latin typeface="Calibri" pitchFamily="34" charset="0"/>
                <a:cs typeface="Calibri" pitchFamily="34" charset="0"/>
              </a:rPr>
              <a:t>Yaşıtları sayabilir ve doğru sıra ile hatırlayabilirken sayıları hatırlamakta sıkıntı yaşama ve atlayarak sayma</a:t>
            </a:r>
          </a:p>
          <a:p>
            <a:pPr marL="916686" lvl="1" indent="-514350">
              <a:buFont typeface="+mj-lt"/>
              <a:buAutoNum type="arabicPeriod"/>
            </a:pPr>
            <a:r>
              <a:rPr lang="tr-TR" sz="1600" dirty="0" smtClean="0">
                <a:solidFill>
                  <a:schemeClr val="tx1"/>
                </a:solidFill>
                <a:latin typeface="Calibri" pitchFamily="34" charset="0"/>
                <a:cs typeface="Calibri" pitchFamily="34" charset="0"/>
              </a:rPr>
              <a:t>Örüntüleri tamamlamakta zorlanma ve maddeleri şekillerine, büyüklüklerine ve renklerine göre sınıflandırmada güçlük</a:t>
            </a:r>
          </a:p>
          <a:p>
            <a:pPr marL="916686" lvl="1" indent="-514350">
              <a:buFont typeface="+mj-lt"/>
              <a:buAutoNum type="arabicPeriod"/>
            </a:pPr>
            <a:r>
              <a:rPr lang="tr-TR" sz="1600" dirty="0" smtClean="0">
                <a:solidFill>
                  <a:schemeClr val="tx1"/>
                </a:solidFill>
                <a:latin typeface="Calibri" pitchFamily="34" charset="0"/>
                <a:cs typeface="Calibri" pitchFamily="34" charset="0"/>
              </a:rPr>
              <a:t>Sayıları, sayma becerisini ve diğer matematik becerilerini içeren oyunları oynamaktan kaçınma</a:t>
            </a:r>
            <a:endParaRPr lang="tr-TR" sz="1600" dirty="0">
              <a:solidFill>
                <a:schemeClr val="tx1"/>
              </a:solidFill>
              <a:latin typeface="Calibri" pitchFamily="34" charset="0"/>
              <a:cs typeface="Calibri" pitchFamily="34" charset="0"/>
            </a:endParaRPr>
          </a:p>
        </p:txBody>
      </p:sp>
      <p:pic>
        <p:nvPicPr>
          <p:cNvPr id="4" name="3 Resim" descr="okul-oncesi-egitim-neden-gerekli.jpg"/>
          <p:cNvPicPr>
            <a:picLocks noChangeAspect="1"/>
          </p:cNvPicPr>
          <p:nvPr/>
        </p:nvPicPr>
        <p:blipFill>
          <a:blip r:embed="rId2" cstate="print"/>
          <a:stretch>
            <a:fillRect/>
          </a:stretch>
        </p:blipFill>
        <p:spPr>
          <a:xfrm>
            <a:off x="4211960" y="4221088"/>
            <a:ext cx="4598268" cy="2334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32</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7715200" cy="6597352"/>
          </a:xfrm>
        </p:spPr>
        <p:txBody>
          <a:bodyPr/>
          <a:lstStyle/>
          <a:p>
            <a:pPr algn="just"/>
            <a:endParaRPr lang="tr-TR" sz="2000" dirty="0" smtClean="0">
              <a:solidFill>
                <a:schemeClr val="accent1"/>
              </a:solidFill>
            </a:endParaRPr>
          </a:p>
          <a:p>
            <a:pPr algn="just"/>
            <a:endParaRPr lang="tr-TR" sz="2000" dirty="0" smtClean="0">
              <a:solidFill>
                <a:schemeClr val="accent1"/>
              </a:solidFill>
            </a:endParaRPr>
          </a:p>
          <a:p>
            <a:pPr algn="just"/>
            <a:r>
              <a:rPr lang="tr-TR" sz="2000" dirty="0" smtClean="0">
                <a:solidFill>
                  <a:schemeClr val="accent1"/>
                </a:solidFill>
              </a:rPr>
              <a:t>Okul çağı çocukları,</a:t>
            </a:r>
          </a:p>
          <a:p>
            <a:pPr marL="822960" lvl="1" indent="-457200" algn="just">
              <a:buFont typeface="+mj-lt"/>
              <a:buAutoNum type="arabicPeriod"/>
            </a:pPr>
            <a:endParaRPr lang="tr-TR" sz="1600" dirty="0" smtClean="0">
              <a:latin typeface="Calibri" pitchFamily="34" charset="0"/>
              <a:cs typeface="Calibri" pitchFamily="34" charset="0"/>
            </a:endParaRPr>
          </a:p>
          <a:p>
            <a:pPr marL="822960" lvl="1" indent="-457200" algn="just">
              <a:buFont typeface="+mj-lt"/>
              <a:buAutoNum type="arabicPeriod"/>
            </a:pPr>
            <a:r>
              <a:rPr lang="tr-TR" sz="1600" dirty="0" smtClean="0">
                <a:latin typeface="Calibri" pitchFamily="34" charset="0"/>
                <a:cs typeface="Calibri" pitchFamily="34" charset="0"/>
              </a:rPr>
              <a:t>Sayıları ve rakamları tanımada zorlanma</a:t>
            </a:r>
          </a:p>
          <a:p>
            <a:pPr marL="822960" lvl="1" indent="-457200" algn="just">
              <a:buFont typeface="+mj-lt"/>
              <a:buAutoNum type="arabicPeriod"/>
            </a:pPr>
            <a:r>
              <a:rPr lang="tr-TR" sz="1600" dirty="0" smtClean="0">
                <a:latin typeface="Calibri" pitchFamily="34" charset="0"/>
                <a:cs typeface="Calibri" pitchFamily="34" charset="0"/>
              </a:rPr>
              <a:t>“2+4=6” gibi basit matematik olgularını öğrenmekte ve hatırlamakta zorlanma </a:t>
            </a:r>
          </a:p>
          <a:p>
            <a:pPr marL="822960" lvl="1" indent="-457200" algn="just">
              <a:buFont typeface="+mj-lt"/>
              <a:buAutoNum type="arabicPeriod"/>
            </a:pPr>
            <a:r>
              <a:rPr lang="tr-TR" sz="1600" dirty="0" smtClean="0">
                <a:latin typeface="Calibri" pitchFamily="34" charset="0"/>
                <a:cs typeface="Calibri" pitchFamily="34" charset="0"/>
              </a:rPr>
              <a:t>“+, -” ve diğer aritmetik sembollerini tanımakta ve doğru olarak kullanmakta zorlanma</a:t>
            </a:r>
          </a:p>
          <a:p>
            <a:pPr marL="822960" lvl="1" indent="-457200" algn="just">
              <a:buFont typeface="+mj-lt"/>
              <a:buAutoNum type="arabicPeriod"/>
            </a:pPr>
            <a:r>
              <a:rPr lang="tr-TR" sz="1600" dirty="0" smtClean="0">
                <a:latin typeface="Calibri" pitchFamily="34" charset="0"/>
                <a:cs typeface="Calibri" pitchFamily="34" charset="0"/>
              </a:rPr>
              <a:t>Daha gelişmiş stratejiler kullanmak yerine, sayma becerisi için parmaklarını kullanma </a:t>
            </a:r>
          </a:p>
          <a:p>
            <a:pPr marL="822960" lvl="1" indent="-457200" algn="just">
              <a:buFont typeface="+mj-lt"/>
              <a:buAutoNum type="arabicPeriod"/>
            </a:pPr>
            <a:r>
              <a:rPr lang="tr-TR" sz="1600" dirty="0" smtClean="0">
                <a:latin typeface="Calibri" pitchFamily="34" charset="0"/>
                <a:cs typeface="Calibri" pitchFamily="34" charset="0"/>
              </a:rPr>
              <a:t>Bir matematik problemini çözmek için plan yapmada zorlanma</a:t>
            </a:r>
          </a:p>
          <a:p>
            <a:pPr marL="822960" lvl="1" indent="-457200" algn="just">
              <a:buFont typeface="+mj-lt"/>
              <a:buAutoNum type="arabicPeriod"/>
            </a:pPr>
            <a:r>
              <a:rPr lang="tr-TR" sz="1600" dirty="0" smtClean="0">
                <a:latin typeface="Calibri" pitchFamily="34" charset="0"/>
                <a:cs typeface="Calibri" pitchFamily="34" charset="0"/>
              </a:rPr>
              <a:t>Sağını/solunu söylemede zorlanma ve zayıf yön duygusunun olması</a:t>
            </a:r>
          </a:p>
          <a:p>
            <a:pPr marL="822960" lvl="1" indent="-457200" algn="just">
              <a:buFont typeface="+mj-lt"/>
              <a:buAutoNum type="arabicPeriod"/>
            </a:pPr>
            <a:r>
              <a:rPr lang="tr-TR" sz="1600" dirty="0" smtClean="0">
                <a:latin typeface="Calibri" pitchFamily="34" charset="0"/>
                <a:cs typeface="Calibri" pitchFamily="34" charset="0"/>
              </a:rPr>
              <a:t>Telefon numaralarını hatırlamada, zamanı söylemede zorlanma </a:t>
            </a:r>
            <a:endParaRPr lang="tr-TR" sz="1600" dirty="0">
              <a:latin typeface="Calibri" pitchFamily="34" charset="0"/>
              <a:cs typeface="Calibri" pitchFamily="34" charset="0"/>
            </a:endParaRPr>
          </a:p>
        </p:txBody>
      </p:sp>
      <p:pic>
        <p:nvPicPr>
          <p:cNvPr id="4" name="3 Resim" descr="ilkokul-ogrencileri_1.jpg"/>
          <p:cNvPicPr>
            <a:picLocks noChangeAspect="1"/>
          </p:cNvPicPr>
          <p:nvPr/>
        </p:nvPicPr>
        <p:blipFill>
          <a:blip r:embed="rId2" cstate="print"/>
          <a:stretch>
            <a:fillRect/>
          </a:stretch>
        </p:blipFill>
        <p:spPr>
          <a:xfrm>
            <a:off x="4572000" y="4248150"/>
            <a:ext cx="3937000" cy="260985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33</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544616"/>
          </a:xfrm>
        </p:spPr>
        <p:txBody>
          <a:bodyPr>
            <a:normAutofit/>
          </a:bodyPr>
          <a:lstStyle/>
          <a:p>
            <a:r>
              <a:rPr lang="tr-TR" sz="1600" dirty="0" err="1" smtClean="0">
                <a:latin typeface="Calibri" pitchFamily="34" charset="0"/>
                <a:cs typeface="Calibri" pitchFamily="34" charset="0"/>
              </a:rPr>
              <a:t>Diskalkuli</a:t>
            </a:r>
            <a:r>
              <a:rPr lang="tr-TR" sz="1600" dirty="0" smtClean="0">
                <a:latin typeface="Calibri" pitchFamily="34" charset="0"/>
                <a:cs typeface="Calibri" pitchFamily="34" charset="0"/>
              </a:rPr>
              <a:t>, çocuğunuzun matematik dersi ve ödevleriyle başa çıkabilme becerisinden daha fazlasını etkiler. Matematik kavramı ve becerisi mutfaktan oyun alanına, iş yaşamına kadar pek çok alanda kullanılır. </a:t>
            </a:r>
            <a:r>
              <a:rPr lang="tr-TR" sz="1600" dirty="0" err="1" smtClean="0">
                <a:latin typeface="Calibri" pitchFamily="34" charset="0"/>
                <a:cs typeface="Calibri" pitchFamily="34" charset="0"/>
              </a:rPr>
              <a:t>Diskalkuli</a:t>
            </a:r>
            <a:r>
              <a:rPr lang="tr-TR" sz="1600" dirty="0" smtClean="0">
                <a:latin typeface="Calibri" pitchFamily="34" charset="0"/>
                <a:cs typeface="Calibri" pitchFamily="34" charset="0"/>
              </a:rPr>
              <a:t> tanısı olan bir çocuğun zorluk yaşayabileceği bazı aktiviteler ve günlük beceriler şu şekilde sıralanabilir: </a:t>
            </a:r>
          </a:p>
          <a:p>
            <a:pPr lvl="1"/>
            <a:endParaRPr lang="tr-TR" sz="1600" dirty="0" smtClean="0">
              <a:latin typeface="Calibri" pitchFamily="34" charset="0"/>
              <a:cs typeface="Calibri" pitchFamily="34" charset="0"/>
            </a:endParaRPr>
          </a:p>
          <a:p>
            <a:pPr lvl="1"/>
            <a:r>
              <a:rPr lang="tr-TR" sz="1600" dirty="0" smtClean="0">
                <a:latin typeface="Calibri" pitchFamily="34" charset="0"/>
                <a:cs typeface="Calibri" pitchFamily="34" charset="0"/>
              </a:rPr>
              <a:t>Sosyal Beceriler: düşük özgüven, arkadaş edinme problemleri vb. </a:t>
            </a:r>
          </a:p>
          <a:p>
            <a:pPr lvl="1"/>
            <a:r>
              <a:rPr lang="tr-TR" sz="1600" dirty="0" smtClean="0">
                <a:latin typeface="Calibri" pitchFamily="34" charset="0"/>
                <a:cs typeface="Calibri" pitchFamily="34" charset="0"/>
              </a:rPr>
              <a:t>Yön Duygusu: harita okuma, yönergeleri takip etmede zorlanma – üç boyutlu nesnelerin farklı bir açıdan bakıldığında nasıl görüneceğini çıkarsayamama </a:t>
            </a:r>
          </a:p>
          <a:p>
            <a:pPr lvl="1"/>
            <a:r>
              <a:rPr lang="tr-TR" sz="1600" dirty="0" smtClean="0">
                <a:latin typeface="Calibri" pitchFamily="34" charset="0"/>
                <a:cs typeface="Calibri" pitchFamily="34" charset="0"/>
              </a:rPr>
              <a:t>Fiziksel Koordinasyon: objeler arasındaki uzaklığı değerlendirememe – yaşıtlarına göre daha sakar olma  </a:t>
            </a:r>
          </a:p>
          <a:p>
            <a:pPr lvl="1"/>
            <a:r>
              <a:rPr lang="tr-TR" sz="1600" dirty="0" smtClean="0">
                <a:latin typeface="Calibri" pitchFamily="34" charset="0"/>
                <a:cs typeface="Calibri" pitchFamily="34" charset="0"/>
              </a:rPr>
              <a:t>Para Yönetimi </a:t>
            </a:r>
          </a:p>
          <a:p>
            <a:pPr lvl="1"/>
            <a:r>
              <a:rPr lang="tr-TR" sz="1600" dirty="0" smtClean="0">
                <a:latin typeface="Calibri" pitchFamily="34" charset="0"/>
                <a:cs typeface="Calibri" pitchFamily="34" charset="0"/>
              </a:rPr>
              <a:t>Zaman Yönetimi </a:t>
            </a:r>
            <a:endParaRPr lang="tr-TR" sz="1600" dirty="0">
              <a:latin typeface="Calibri" pitchFamily="34" charset="0"/>
              <a:cs typeface="Calibri" pitchFamily="34" charset="0"/>
            </a:endParaRPr>
          </a:p>
        </p:txBody>
      </p:sp>
      <p:pic>
        <p:nvPicPr>
          <p:cNvPr id="4" name="3 Resim" descr="images (1).jpg"/>
          <p:cNvPicPr>
            <a:picLocks noChangeAspect="1"/>
          </p:cNvPicPr>
          <p:nvPr/>
        </p:nvPicPr>
        <p:blipFill>
          <a:blip r:embed="rId2" cstate="print"/>
          <a:stretch>
            <a:fillRect/>
          </a:stretch>
        </p:blipFill>
        <p:spPr>
          <a:xfrm>
            <a:off x="4788024" y="3789040"/>
            <a:ext cx="3339455" cy="2222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Slayt Numarası Yer Tutucusu"/>
          <p:cNvSpPr>
            <a:spLocks noGrp="1"/>
          </p:cNvSpPr>
          <p:nvPr>
            <p:ph type="sldNum" sz="quarter" idx="12"/>
          </p:nvPr>
        </p:nvSpPr>
        <p:spPr/>
        <p:txBody>
          <a:bodyPr/>
          <a:lstStyle/>
          <a:p>
            <a:fld id="{5D8A0829-4A9E-4795-9B1F-6F18FADB22F7}" type="slidenum">
              <a:rPr lang="tr-TR" smtClean="0"/>
              <a:pPr/>
              <a:t>34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İçerik Yer Tutucusu"/>
          <p:cNvSpPr>
            <a:spLocks noGrp="1"/>
          </p:cNvSpPr>
          <p:nvPr>
            <p:ph sz="quarter" idx="1"/>
          </p:nvPr>
        </p:nvSpPr>
        <p:spPr>
          <a:xfrm>
            <a:off x="457200" y="1196752"/>
            <a:ext cx="5266928" cy="2448272"/>
          </a:xfrm>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tr-TR" sz="1600" b="1" dirty="0" smtClean="0">
                <a:solidFill>
                  <a:schemeClr val="accent1"/>
                </a:solidFill>
                <a:latin typeface="Calibri" pitchFamily="34" charset="0"/>
                <a:cs typeface="Calibri" pitchFamily="34" charset="0"/>
              </a:rPr>
              <a:t>	</a:t>
            </a:r>
            <a:r>
              <a:rPr lang="tr-TR" sz="1600" dirty="0" smtClean="0">
                <a:latin typeface="Calibri" pitchFamily="34" charset="0"/>
                <a:cs typeface="Calibri" pitchFamily="34" charset="0"/>
              </a:rPr>
              <a:t>Öğrenme güçlüğü tanısı alan bireylerin birbirinden farklı özellikler taşıdığı göz önüne alındığında, çocuğun güçlü ve zayıf yönlerini değerlendirdikten sonra Bireyselleştirilmiş Eğitim Programı (BEP) düzenlenir. Bireyselleştirilmiş Eğitim Programı, bireyin algısal, motor, dil, bilişsel, sosyal ve duygusal alanlarına odaklanıldığı, normal müfredatın içine bu etkinliklerin yayıldığı, gerekirse akran öğretmenliği, eşli okuma gibi yardımcı öğrenme öğelerinin kullanıldığı farklı birtakım program ve yöntemleri içerir </a:t>
            </a:r>
          </a:p>
          <a:p>
            <a:pPr algn="just">
              <a:buNone/>
            </a:pPr>
            <a:r>
              <a:rPr lang="tr-TR" sz="1600" dirty="0" smtClean="0">
                <a:latin typeface="Calibri" pitchFamily="34" charset="0"/>
                <a:cs typeface="Calibri" pitchFamily="34" charset="0"/>
              </a:rPr>
              <a:t>	</a:t>
            </a:r>
            <a:endParaRPr lang="tr-TR" sz="1600" dirty="0">
              <a:latin typeface="Calibri" pitchFamily="34" charset="0"/>
              <a:cs typeface="Calibri" pitchFamily="34" charset="0"/>
            </a:endParaRPr>
          </a:p>
        </p:txBody>
      </p:sp>
      <p:sp>
        <p:nvSpPr>
          <p:cNvPr id="5" name="4 Metin kutusu"/>
          <p:cNvSpPr txBox="1"/>
          <p:nvPr/>
        </p:nvSpPr>
        <p:spPr>
          <a:xfrm>
            <a:off x="3923928" y="4437112"/>
            <a:ext cx="4752528"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Eş zamanlı DEHB tanısı olan veya ek başka psikiyatrik tanısı olan çocuk ve ergenlerin uygun psikiyatrik değerlendirme ve tedavisinin sağlanması </a:t>
            </a:r>
            <a:r>
              <a:rPr lang="tr-TR" sz="1600" dirty="0" err="1" smtClean="0">
                <a:latin typeface="Calibri" pitchFamily="34" charset="0"/>
                <a:cs typeface="Calibri" pitchFamily="34" charset="0"/>
              </a:rPr>
              <a:t>ÖÖG’li</a:t>
            </a:r>
            <a:r>
              <a:rPr lang="tr-TR" sz="1600" dirty="0" smtClean="0">
                <a:latin typeface="Calibri" pitchFamily="34" charset="0"/>
                <a:cs typeface="Calibri" pitchFamily="34" charset="0"/>
              </a:rPr>
              <a:t> çocuğun hayat kalitesini yakından etkileyeceği için bu hastalıkların tedavisi başlanmalıdır</a:t>
            </a:r>
          </a:p>
          <a:p>
            <a:endParaRPr lang="tr-TR" sz="1600" dirty="0"/>
          </a:p>
        </p:txBody>
      </p:sp>
      <p:sp>
        <p:nvSpPr>
          <p:cNvPr id="6" name="5 Metin kutusu"/>
          <p:cNvSpPr txBox="1"/>
          <p:nvPr/>
        </p:nvSpPr>
        <p:spPr>
          <a:xfrm>
            <a:off x="2627784" y="332656"/>
            <a:ext cx="3528392" cy="523220"/>
          </a:xfrm>
          <a:prstGeom prst="rect">
            <a:avLst/>
          </a:prstGeom>
          <a:noFill/>
        </p:spPr>
        <p:txBody>
          <a:bodyPr wrap="square" rtlCol="0">
            <a:spAutoFit/>
          </a:bodyPr>
          <a:lstStyle/>
          <a:p>
            <a:pPr algn="just"/>
            <a:r>
              <a:rPr lang="tr-TR" sz="2800" b="1" i="1" dirty="0" smtClean="0">
                <a:solidFill>
                  <a:schemeClr val="accent1"/>
                </a:solidFill>
                <a:latin typeface="Calibri" pitchFamily="34" charset="0"/>
                <a:cs typeface="Calibri" pitchFamily="34" charset="0"/>
              </a:rPr>
              <a:t>1.9. Tedavi Süreci</a:t>
            </a:r>
          </a:p>
        </p:txBody>
      </p:sp>
      <p:sp>
        <p:nvSpPr>
          <p:cNvPr id="7" name="6 Slayt Numarası Yer Tutucusu"/>
          <p:cNvSpPr>
            <a:spLocks noGrp="1"/>
          </p:cNvSpPr>
          <p:nvPr>
            <p:ph type="sldNum" sz="quarter" idx="15"/>
          </p:nvPr>
        </p:nvSpPr>
        <p:spPr/>
        <p:txBody>
          <a:bodyPr/>
          <a:lstStyle/>
          <a:p>
            <a:fld id="{5D8A0829-4A9E-4795-9B1F-6F18FADB22F7}" type="slidenum">
              <a:rPr lang="tr-TR" smtClean="0"/>
              <a:pPr/>
              <a:t>35</a:t>
            </a:fld>
            <a:endParaRPr lang="tr-TR"/>
          </a:p>
        </p:txBody>
      </p:sp>
      <p:sp>
        <p:nvSpPr>
          <p:cNvPr id="8" name="7 Altbilgi Yer Tutucusu"/>
          <p:cNvSpPr>
            <a:spLocks noGrp="1"/>
          </p:cNvSpPr>
          <p:nvPr>
            <p:ph type="ftr" sz="quarter" idx="16"/>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2800" b="0" dirty="0" smtClean="0">
                <a:effectLst/>
                <a:latin typeface="Calibri" pitchFamily="34" charset="0"/>
                <a:cs typeface="Calibri" pitchFamily="34" charset="0"/>
              </a:rPr>
              <a:t>2.Özel Öğrenme Güçlüğü Önleme Çalışmaları </a:t>
            </a:r>
            <a:endParaRPr lang="tr-TR" sz="2800" b="0" dirty="0">
              <a:effectLst/>
              <a:latin typeface="Calibri" pitchFamily="34" charset="0"/>
              <a:cs typeface="Calibri" pitchFamily="34" charset="0"/>
            </a:endParaRPr>
          </a:p>
        </p:txBody>
      </p:sp>
      <p:sp>
        <p:nvSpPr>
          <p:cNvPr id="2" name="1 İçerik Yer Tutucusu"/>
          <p:cNvSpPr>
            <a:spLocks noGrp="1"/>
          </p:cNvSpPr>
          <p:nvPr>
            <p:ph idx="1"/>
          </p:nvPr>
        </p:nvSpPr>
        <p:spPr>
          <a:xfrm>
            <a:off x="457200" y="1700808"/>
            <a:ext cx="7211144" cy="4608512"/>
          </a:xfrm>
        </p:spPr>
        <p:txBody>
          <a:bodyPr>
            <a:noAutofit/>
          </a:bodyPr>
          <a:lstStyle/>
          <a:p>
            <a:pPr algn="just"/>
            <a:r>
              <a:rPr lang="tr-TR" sz="1800" dirty="0" smtClean="0">
                <a:latin typeface="Calibri" pitchFamily="34" charset="0"/>
                <a:cs typeface="Calibri" pitchFamily="34" charset="0"/>
              </a:rPr>
              <a:t>Öğrenme güçlüğüne neden olan birtakım etmenler; kalıtsal nedenler, çevresel nedenler, beslenme yetersizliklerinden kaynaklanabilecek nedenler gibi birçok neden kontrol altına alınarak, öğrenme güçlüğünün ortaya çıkış sebepleri engellenebilir. Bu önlemler konuyla ilgili uzman kişilerin alacağı önlemlerdir. Psikolojik ya da gelişimsel becerilerden kaynaklanan nedenler, eğitim ve öğretimle engellenebilir. </a:t>
            </a:r>
          </a:p>
          <a:p>
            <a:pPr>
              <a:buNone/>
            </a:pPr>
            <a:endParaRPr lang="tr-TR" sz="1800" dirty="0" smtClean="0">
              <a:latin typeface="Calibri" pitchFamily="34" charset="0"/>
              <a:cs typeface="Calibri" pitchFamily="34" charset="0"/>
            </a:endParaRPr>
          </a:p>
          <a:p>
            <a:pPr algn="just"/>
            <a:r>
              <a:rPr lang="tr-TR" sz="1800" dirty="0" smtClean="0">
                <a:latin typeface="Calibri" pitchFamily="34" charset="0"/>
                <a:cs typeface="Calibri" pitchFamily="34" charset="0"/>
              </a:rPr>
              <a:t>Sosyal açıdan yaşanan uyum problemleri, dikkat eksikliği, dil bozuklukları gibi nedenler de uygun eğitim önlemleriyle kontrol altına alınabilir. Öğrenme güçlüğü olan çocuk uzman kişiler iyi bir eğitimci, veli işbirliğiyle uygulanan, uygun ve etkili bir programda ilerleme kaydetmektedir.  </a:t>
            </a:r>
          </a:p>
          <a:p>
            <a:endParaRPr lang="tr-TR" sz="1800" dirty="0" smtClean="0">
              <a:latin typeface="Calibri" pitchFamily="34" charset="0"/>
              <a:cs typeface="Calibri" pitchFamily="34" charset="0"/>
            </a:endParaRPr>
          </a:p>
          <a:p>
            <a:pPr algn="just"/>
            <a:r>
              <a:rPr lang="tr-TR" sz="1800" dirty="0" smtClean="0">
                <a:latin typeface="Calibri" pitchFamily="34" charset="0"/>
                <a:cs typeface="Calibri" pitchFamily="34" charset="0"/>
              </a:rPr>
              <a:t>Özellikle erken çocukluk döneminde risk altındaki çocukların belirlenebilmesi erken müdahale ile birlikte bazı çocukların öğrenme güçlüğü olarak tanılanma olasılıklarını azalttığı araştırmalarla desteklenmektedir.    </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36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fontScale="90000"/>
          </a:bodyPr>
          <a:lstStyle/>
          <a:p>
            <a:r>
              <a:rPr lang="tr-TR" dirty="0" smtClean="0"/>
              <a:t>3. Özel öğrenme güçlüğü eğitim çalışmaları</a:t>
            </a:r>
            <a:endParaRPr lang="tr-TR" dirty="0"/>
          </a:p>
        </p:txBody>
      </p:sp>
      <p:sp>
        <p:nvSpPr>
          <p:cNvPr id="2" name="1 İçerik Yer Tutucusu"/>
          <p:cNvSpPr>
            <a:spLocks noGrp="1"/>
          </p:cNvSpPr>
          <p:nvPr>
            <p:ph idx="1"/>
          </p:nvPr>
        </p:nvSpPr>
        <p:spPr/>
        <p:txBody>
          <a:bodyPr>
            <a:normAutofit/>
          </a:bodyPr>
          <a:lstStyle/>
          <a:p>
            <a:r>
              <a:rPr lang="tr-TR" sz="1600" dirty="0" smtClean="0">
                <a:latin typeface="Calibri" pitchFamily="34" charset="0"/>
                <a:cs typeface="Calibri" pitchFamily="34" charset="0"/>
              </a:rPr>
              <a:t>Bu gruptaki çocukların eğitimleri sadece normal planlarla gerçekleşmemektedir. İlave derslere ihtiyaç duyulmaktadır. Çocuk eğitimine devam ederken grupla ya da bireysel olarak eğitim de almalıdır. </a:t>
            </a:r>
          </a:p>
          <a:p>
            <a:pPr>
              <a:buNone/>
            </a:pPr>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Çocuğun güçlü ve zayıf olduğu yönler belirlenmeli ve buna göre bir eğitim programı düzenlenmelidir. Yapılan eğitimde, görsel, işitsel, dokunsal, algı geliştirilmesi, dikkat, bellek, ardışıklık yeteneğini artırılması, motor becerilerin geliştirilmesi yanı sıra konuşma, dinleme, okuma-yazma konusundaki becerilerin gelişimi, kavram ve düşünmenin gelişiminin desteklenmesi yer almalıdır. </a:t>
            </a:r>
          </a:p>
          <a:p>
            <a:endParaRPr lang="tr-TR" sz="1600" dirty="0" smtClean="0">
              <a:latin typeface="Calibri" pitchFamily="34" charset="0"/>
              <a:cs typeface="Calibri" pitchFamily="34" charset="0"/>
            </a:endParaRPr>
          </a:p>
          <a:p>
            <a:r>
              <a:rPr lang="tr-TR" sz="1600" dirty="0" smtClean="0">
                <a:latin typeface="Calibri" pitchFamily="34" charset="0"/>
                <a:cs typeface="Calibri" pitchFamily="34" charset="0"/>
              </a:rPr>
              <a:t>Öğrenme güçlüklerinin eğitimi uzman bir eğitimci tarafından verilmelidir. Uzman kişi yapılacak değerlendirmeler neticesinde çocuğun eksik becerilerini tespit ederek o yönde bir programlama yapacaktır. </a:t>
            </a:r>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37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67944" y="3212976"/>
            <a:ext cx="4824536" cy="3456384"/>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endParaRPr lang="tr-TR" sz="1800" dirty="0" smtClean="0">
              <a:latin typeface="Calibri" pitchFamily="34" charset="0"/>
              <a:cs typeface="Calibri" pitchFamily="34" charset="0"/>
            </a:endParaRPr>
          </a:p>
          <a:p>
            <a:endParaRPr lang="tr-TR" sz="1800" dirty="0" smtClean="0">
              <a:latin typeface="Calibri" pitchFamily="34" charset="0"/>
              <a:cs typeface="Calibri" pitchFamily="34" charset="0"/>
            </a:endParaRPr>
          </a:p>
          <a:p>
            <a:endParaRPr lang="tr-TR" sz="1800" dirty="0" smtClean="0">
              <a:latin typeface="Calibri" pitchFamily="34" charset="0"/>
              <a:cs typeface="Calibri" pitchFamily="34" charset="0"/>
            </a:endParaRPr>
          </a:p>
          <a:p>
            <a:pPr algn="just"/>
            <a:r>
              <a:rPr lang="tr-TR" sz="1800" dirty="0" smtClean="0">
                <a:latin typeface="Calibri" pitchFamily="34" charset="0"/>
                <a:cs typeface="Calibri" pitchFamily="34" charset="0"/>
              </a:rPr>
              <a:t>Örneğin; </a:t>
            </a:r>
            <a:r>
              <a:rPr lang="tr-TR" sz="1800" dirty="0" err="1" smtClean="0">
                <a:latin typeface="Calibri" pitchFamily="34" charset="0"/>
                <a:cs typeface="Calibri" pitchFamily="34" charset="0"/>
              </a:rPr>
              <a:t>Tilly</a:t>
            </a:r>
            <a:r>
              <a:rPr lang="tr-TR" sz="1800" dirty="0" smtClean="0">
                <a:latin typeface="Calibri" pitchFamily="34" charset="0"/>
                <a:cs typeface="Calibri" pitchFamily="34" charset="0"/>
              </a:rPr>
              <a:t> ve </a:t>
            </a:r>
            <a:r>
              <a:rPr lang="tr-TR" sz="1800" dirty="0" err="1" smtClean="0">
                <a:latin typeface="Calibri" pitchFamily="34" charset="0"/>
                <a:cs typeface="Calibri" pitchFamily="34" charset="0"/>
              </a:rPr>
              <a:t>Speilberger</a:t>
            </a:r>
            <a:r>
              <a:rPr lang="tr-TR" sz="1800" dirty="0" smtClean="0">
                <a:latin typeface="Calibri" pitchFamily="34" charset="0"/>
                <a:cs typeface="Calibri" pitchFamily="34" charset="0"/>
              </a:rPr>
              <a:t> (2004) öğrenme güçlüğü olan öğrencilerin eğitiminde kullanılan programları inceledikleri çalışmalarında programları 3 ana grupta toplanabileceğini belirtmiştir:</a:t>
            </a:r>
          </a:p>
          <a:p>
            <a:endParaRPr lang="tr-TR" sz="1600" dirty="0" smtClean="0">
              <a:latin typeface="Calibri" pitchFamily="34" charset="0"/>
              <a:cs typeface="Calibri" pitchFamily="34" charset="0"/>
            </a:endParaRPr>
          </a:p>
          <a:p>
            <a:pPr lvl="1" algn="just">
              <a:buFont typeface="Wingdings" pitchFamily="2" charset="2"/>
              <a:buChar char="q"/>
            </a:pPr>
            <a:r>
              <a:rPr lang="tr-TR" sz="1600" dirty="0" smtClean="0">
                <a:solidFill>
                  <a:schemeClr val="tx1"/>
                </a:solidFill>
                <a:latin typeface="Calibri" pitchFamily="34" charset="0"/>
                <a:cs typeface="Calibri" pitchFamily="34" charset="0"/>
              </a:rPr>
              <a:t>Yöntem eğitimi : Öğrencinin en iyi nasıl öğrendiği belirleme üzerine temellenir, güçlü yanları dikkate alınır.</a:t>
            </a:r>
          </a:p>
          <a:p>
            <a:pPr lvl="1" algn="just">
              <a:buFont typeface="Wingdings" pitchFamily="2" charset="2"/>
              <a:buChar char="q"/>
            </a:pPr>
            <a:r>
              <a:rPr lang="tr-TR" sz="1600" dirty="0" smtClean="0">
                <a:solidFill>
                  <a:schemeClr val="tx1"/>
                </a:solidFill>
                <a:latin typeface="Calibri" pitchFamily="34" charset="0"/>
                <a:cs typeface="Calibri" pitchFamily="34" charset="0"/>
              </a:rPr>
              <a:t>Algısal motor eğitim ve duyusal bütünleme: Bir dizi motor hareketin yapılmasını içerir.</a:t>
            </a:r>
          </a:p>
          <a:p>
            <a:pPr lvl="1" algn="just">
              <a:buFont typeface="Wingdings" pitchFamily="2" charset="2"/>
              <a:buChar char="q"/>
            </a:pPr>
            <a:r>
              <a:rPr lang="tr-TR" sz="1600" dirty="0" err="1" smtClean="0">
                <a:solidFill>
                  <a:schemeClr val="tx1"/>
                </a:solidFill>
                <a:latin typeface="Calibri" pitchFamily="34" charset="0"/>
                <a:cs typeface="Calibri" pitchFamily="34" charset="0"/>
              </a:rPr>
              <a:t>Psikolinguistik</a:t>
            </a:r>
            <a:r>
              <a:rPr lang="tr-TR" sz="1600" dirty="0" smtClean="0">
                <a:solidFill>
                  <a:schemeClr val="tx1"/>
                </a:solidFill>
                <a:latin typeface="Calibri" pitchFamily="34" charset="0"/>
                <a:cs typeface="Calibri" pitchFamily="34" charset="0"/>
              </a:rPr>
              <a:t> eğitim: </a:t>
            </a:r>
            <a:r>
              <a:rPr lang="tr-TR" sz="1600" dirty="0" err="1" smtClean="0">
                <a:solidFill>
                  <a:schemeClr val="tx1"/>
                </a:solidFill>
                <a:latin typeface="Calibri" pitchFamily="34" charset="0"/>
                <a:cs typeface="Calibri" pitchFamily="34" charset="0"/>
              </a:rPr>
              <a:t>Psikolinguistik</a:t>
            </a:r>
            <a:r>
              <a:rPr lang="tr-TR" sz="1600" dirty="0" smtClean="0">
                <a:solidFill>
                  <a:schemeClr val="tx1"/>
                </a:solidFill>
                <a:latin typeface="Calibri" pitchFamily="34" charset="0"/>
                <a:cs typeface="Calibri" pitchFamily="34" charset="0"/>
              </a:rPr>
              <a:t> yetersizlikleri düzeltmeye yönelik bir yaklaşımdır.</a:t>
            </a:r>
          </a:p>
          <a:p>
            <a:pPr algn="just"/>
            <a:endParaRPr lang="tr-TR" sz="1600" dirty="0"/>
          </a:p>
        </p:txBody>
      </p:sp>
      <p:sp>
        <p:nvSpPr>
          <p:cNvPr id="4" name="3 Metin kutusu"/>
          <p:cNvSpPr txBox="1"/>
          <p:nvPr/>
        </p:nvSpPr>
        <p:spPr>
          <a:xfrm>
            <a:off x="251520" y="980728"/>
            <a:ext cx="4608512"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endParaRPr lang="tr-TR" dirty="0" smtClean="0">
              <a:latin typeface="Calibri" pitchFamily="34" charset="0"/>
              <a:cs typeface="Calibri" pitchFamily="34" charset="0"/>
            </a:endParaRPr>
          </a:p>
          <a:p>
            <a:pPr algn="just"/>
            <a:endParaRPr lang="tr-TR" dirty="0" smtClean="0">
              <a:latin typeface="Calibri" pitchFamily="34" charset="0"/>
              <a:cs typeface="Calibri" pitchFamily="34" charset="0"/>
            </a:endParaRPr>
          </a:p>
          <a:p>
            <a:pPr algn="just"/>
            <a:r>
              <a:rPr lang="tr-TR" dirty="0" smtClean="0">
                <a:latin typeface="Calibri" pitchFamily="34" charset="0"/>
                <a:cs typeface="Calibri" pitchFamily="34" charset="0"/>
              </a:rPr>
              <a:t>Öğrenme güçlüğü olan çocukların eğitiminde kullanılan yöntemler bazı araştırmacılar tarafından benzer özellikleri olanlar bir araya getirilerek </a:t>
            </a:r>
          </a:p>
          <a:p>
            <a:pPr algn="just"/>
            <a:r>
              <a:rPr lang="tr-TR" dirty="0" smtClean="0">
                <a:latin typeface="Calibri" pitchFamily="34" charset="0"/>
                <a:cs typeface="Calibri" pitchFamily="34" charset="0"/>
              </a:rPr>
              <a:t>gruplandırılmaktadır.</a:t>
            </a:r>
          </a:p>
          <a:p>
            <a:pPr algn="just"/>
            <a:endParaRPr lang="tr-TR" dirty="0" smtClean="0">
              <a:latin typeface="Calibri" pitchFamily="34" charset="0"/>
              <a:cs typeface="Calibri" pitchFamily="34" charset="0"/>
            </a:endParaRPr>
          </a:p>
          <a:p>
            <a:pPr algn="just"/>
            <a:r>
              <a:rPr lang="tr-TR" dirty="0" smtClean="0">
                <a:latin typeface="Calibri" pitchFamily="34" charset="0"/>
                <a:cs typeface="Calibri" pitchFamily="34" charset="0"/>
              </a:rPr>
              <a:t> </a:t>
            </a:r>
            <a:endParaRPr lang="tr-TR" dirty="0"/>
          </a:p>
        </p:txBody>
      </p:sp>
      <p:sp>
        <p:nvSpPr>
          <p:cNvPr id="5" name="4 Slayt Numarası Yer Tutucusu"/>
          <p:cNvSpPr>
            <a:spLocks noGrp="1"/>
          </p:cNvSpPr>
          <p:nvPr>
            <p:ph type="sldNum" sz="quarter" idx="12"/>
          </p:nvPr>
        </p:nvSpPr>
        <p:spPr/>
        <p:txBody>
          <a:bodyPr/>
          <a:lstStyle/>
          <a:p>
            <a:fld id="{5D8A0829-4A9E-4795-9B1F-6F18FADB22F7}" type="slidenum">
              <a:rPr lang="tr-TR" smtClean="0"/>
              <a:pPr/>
              <a:t>38</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08720"/>
            <a:ext cx="8229600" cy="792088"/>
          </a:xfrm>
        </p:spPr>
        <p:txBody>
          <a:bodyPr/>
          <a:lstStyle/>
          <a:p>
            <a:r>
              <a:rPr lang="tr-TR" b="1" dirty="0" smtClean="0"/>
              <a:t>4. Öneriler</a:t>
            </a:r>
            <a:endParaRPr lang="tr-TR" dirty="0"/>
          </a:p>
        </p:txBody>
      </p:sp>
      <p:sp>
        <p:nvSpPr>
          <p:cNvPr id="3" name="2 İçerik Yer Tutucusu"/>
          <p:cNvSpPr>
            <a:spLocks noGrp="1"/>
          </p:cNvSpPr>
          <p:nvPr>
            <p:ph idx="1"/>
          </p:nvPr>
        </p:nvSpPr>
        <p:spPr>
          <a:xfrm>
            <a:off x="457200" y="1772816"/>
            <a:ext cx="4762872" cy="4752528"/>
          </a:xfrm>
        </p:spPr>
        <p:txBody>
          <a:bodyPr>
            <a:normAutofit/>
          </a:bodyPr>
          <a:lstStyle/>
          <a:p>
            <a:pPr lvl="1">
              <a:buNone/>
            </a:pPr>
            <a:endParaRPr lang="tr-TR" sz="1700" dirty="0" smtClean="0">
              <a:solidFill>
                <a:schemeClr val="tx1"/>
              </a:solidFill>
              <a:latin typeface="Calibri" pitchFamily="34" charset="0"/>
              <a:cs typeface="Calibri" pitchFamily="34" charset="0"/>
            </a:endParaRPr>
          </a:p>
          <a:p>
            <a:pPr lvl="1" algn="just">
              <a:buFont typeface="Wingdings" pitchFamily="2" charset="2"/>
              <a:buChar char="q"/>
            </a:pPr>
            <a:r>
              <a:rPr lang="tr-TR" sz="1700" dirty="0" smtClean="0">
                <a:solidFill>
                  <a:schemeClr val="tx1"/>
                </a:solidFill>
                <a:latin typeface="Calibri" pitchFamily="34" charset="0"/>
                <a:cs typeface="Calibri" pitchFamily="34" charset="0"/>
              </a:rPr>
              <a:t>Bazı anne ve babalar öğrenme güçlüğünü önemsemeyerek, çocuklarına anlayışsız davranma yoluna gitmektedir. Oysa onlara kızmadan, anlayışlı davranarak birtakım çözüm yolları bulabilirler. </a:t>
            </a:r>
          </a:p>
          <a:p>
            <a:pPr lvl="1" algn="just">
              <a:buFont typeface="Wingdings" pitchFamily="2" charset="2"/>
              <a:buChar char="q"/>
            </a:pPr>
            <a:endParaRPr lang="tr-TR" sz="1700" dirty="0" smtClean="0">
              <a:solidFill>
                <a:schemeClr val="tx1"/>
              </a:solidFill>
              <a:latin typeface="Calibri" pitchFamily="34" charset="0"/>
              <a:cs typeface="Calibri" pitchFamily="34" charset="0"/>
            </a:endParaRPr>
          </a:p>
          <a:p>
            <a:pPr lvl="1" algn="just">
              <a:buFont typeface="Wingdings" pitchFamily="2" charset="2"/>
              <a:buChar char="q"/>
            </a:pPr>
            <a:r>
              <a:rPr lang="tr-TR" sz="1700" dirty="0" smtClean="0">
                <a:solidFill>
                  <a:schemeClr val="tx1"/>
                </a:solidFill>
                <a:latin typeface="Calibri" pitchFamily="34" charset="0"/>
                <a:cs typeface="Calibri" pitchFamily="34" charset="0"/>
              </a:rPr>
              <a:t>Tüm anne-babalar çocuklarının okulda ve sosyal yaşantılarındaki başarısızlıkları konusunda ilgili ve dikkatli olmalıdır. Bunu tembellik ve yetersizlik olarak değerlendirmemelidir ve mutlaka bir uzmanla görüşmelidirler. </a:t>
            </a:r>
          </a:p>
          <a:p>
            <a:pPr lvl="1" algn="just">
              <a:buFont typeface="Wingdings" pitchFamily="2" charset="2"/>
              <a:buChar char="q"/>
            </a:pPr>
            <a:endParaRPr lang="tr-TR" sz="1700" dirty="0" smtClean="0">
              <a:solidFill>
                <a:schemeClr val="tx1"/>
              </a:solidFill>
              <a:latin typeface="Calibri" pitchFamily="34" charset="0"/>
              <a:cs typeface="Calibri" pitchFamily="34" charset="0"/>
            </a:endParaRPr>
          </a:p>
          <a:p>
            <a:pPr lvl="1" algn="just">
              <a:buFont typeface="Wingdings" pitchFamily="2" charset="2"/>
              <a:buChar char="q"/>
            </a:pPr>
            <a:r>
              <a:rPr lang="tr-TR" sz="1700" dirty="0" smtClean="0">
                <a:solidFill>
                  <a:schemeClr val="tx1"/>
                </a:solidFill>
                <a:latin typeface="Calibri" pitchFamily="34" charset="0"/>
                <a:cs typeface="Calibri" pitchFamily="34" charset="0"/>
              </a:rPr>
              <a:t>Erken yapılan müdahale çocuğun başarısızlık nedenlerini ortaya çıkaracak ve soruna yardımcı olabilecektir. </a:t>
            </a:r>
          </a:p>
          <a:p>
            <a:pPr lvl="1" algn="just">
              <a:buFont typeface="Wingdings" pitchFamily="2" charset="2"/>
              <a:buChar char="q"/>
            </a:pPr>
            <a:endParaRPr lang="tr-TR" sz="1700" dirty="0" smtClean="0">
              <a:solidFill>
                <a:schemeClr val="tx1"/>
              </a:solidFill>
              <a:latin typeface="Calibri" pitchFamily="34" charset="0"/>
              <a:cs typeface="Calibri" pitchFamily="34" charset="0"/>
            </a:endParaRPr>
          </a:p>
          <a:p>
            <a:pPr lvl="1" algn="just">
              <a:buFont typeface="Wingdings" pitchFamily="2" charset="2"/>
              <a:buChar char="q"/>
            </a:pPr>
            <a:endParaRPr lang="tr-TR" sz="1700" dirty="0" smtClean="0">
              <a:solidFill>
                <a:schemeClr val="tx1"/>
              </a:solidFill>
              <a:latin typeface="Calibri" pitchFamily="34" charset="0"/>
              <a:cs typeface="Calibri" pitchFamily="34" charset="0"/>
            </a:endParaRPr>
          </a:p>
        </p:txBody>
      </p:sp>
      <p:pic>
        <p:nvPicPr>
          <p:cNvPr id="4" name="3 Resim" descr="1260.jpg"/>
          <p:cNvPicPr>
            <a:picLocks noChangeAspect="1"/>
          </p:cNvPicPr>
          <p:nvPr/>
        </p:nvPicPr>
        <p:blipFill>
          <a:blip r:embed="rId2" cstate="print"/>
          <a:stretch>
            <a:fillRect/>
          </a:stretch>
        </p:blipFill>
        <p:spPr>
          <a:xfrm>
            <a:off x="5508104" y="3284984"/>
            <a:ext cx="3456384" cy="33843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4 Slayt Numarası Yer Tutucusu"/>
          <p:cNvSpPr>
            <a:spLocks noGrp="1"/>
          </p:cNvSpPr>
          <p:nvPr>
            <p:ph type="sldNum" sz="quarter" idx="12"/>
          </p:nvPr>
        </p:nvSpPr>
        <p:spPr/>
        <p:txBody>
          <a:bodyPr/>
          <a:lstStyle/>
          <a:p>
            <a:fld id="{5D8A0829-4A9E-4795-9B1F-6F18FADB22F7}" type="slidenum">
              <a:rPr lang="tr-TR" smtClean="0"/>
              <a:pPr/>
              <a:t>39</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a:bodyPr>
          <a:lstStyle/>
          <a:p>
            <a:pPr algn="just"/>
            <a:endParaRPr lang="tr-TR" sz="2000" dirty="0" smtClean="0"/>
          </a:p>
          <a:p>
            <a:pPr algn="just"/>
            <a:endParaRPr lang="tr-TR" sz="2000" dirty="0" smtClean="0"/>
          </a:p>
          <a:p>
            <a:endParaRPr lang="tr-TR" sz="2000" dirty="0" smtClean="0"/>
          </a:p>
          <a:p>
            <a:r>
              <a:rPr lang="tr-TR" sz="2000" dirty="0" err="1" smtClean="0"/>
              <a:t>ÖÖG’nin</a:t>
            </a:r>
            <a:r>
              <a:rPr lang="tr-TR" sz="2000" dirty="0" smtClean="0"/>
              <a:t> nedenleri tam olarak bilinmemekle birlikte, merkezi sinir sisteminin işleyiş bozukluğundan kaynaklandığı ve yapısal olduğu düşünülmektedir. </a:t>
            </a:r>
          </a:p>
          <a:p>
            <a:endParaRPr lang="tr-TR" sz="2000" dirty="0"/>
          </a:p>
          <a:p>
            <a:pPr>
              <a:buNone/>
            </a:pPr>
            <a:r>
              <a:rPr lang="tr-TR" sz="2000" dirty="0" smtClean="0"/>
              <a:t>			</a:t>
            </a:r>
            <a:r>
              <a:rPr lang="tr-TR" sz="2400" dirty="0" smtClean="0"/>
              <a:t>KESİNLİKLE ZEKA GERİLİĞİ DEĞİLDİR !!!</a:t>
            </a:r>
            <a:endParaRPr lang="tr-TR" sz="2400" dirty="0"/>
          </a:p>
        </p:txBody>
      </p:sp>
      <p:pic>
        <p:nvPicPr>
          <p:cNvPr id="5" name="4 Resim" descr="n-DYSLEXIA-628x314.jpg"/>
          <p:cNvPicPr>
            <a:picLocks noChangeAspect="1"/>
          </p:cNvPicPr>
          <p:nvPr/>
        </p:nvPicPr>
        <p:blipFill>
          <a:blip r:embed="rId2" cstate="print"/>
          <a:stretch>
            <a:fillRect/>
          </a:stretch>
        </p:blipFill>
        <p:spPr>
          <a:xfrm>
            <a:off x="1043608" y="3140968"/>
            <a:ext cx="6336704"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Slayt Numarası Yer Tutucusu"/>
          <p:cNvSpPr>
            <a:spLocks noGrp="1"/>
          </p:cNvSpPr>
          <p:nvPr>
            <p:ph type="sldNum" sz="quarter" idx="12"/>
          </p:nvPr>
        </p:nvSpPr>
        <p:spPr/>
        <p:txBody>
          <a:bodyPr/>
          <a:lstStyle/>
          <a:p>
            <a:fld id="{5D8A0829-4A9E-4795-9B1F-6F18FADB22F7}" type="slidenum">
              <a:rPr lang="tr-TR" smtClean="0"/>
              <a:pPr/>
              <a:t>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832648"/>
          </a:xfrm>
        </p:spPr>
        <p:txBody>
          <a:bodyPr>
            <a:normAutofit fontScale="92500" lnSpcReduction="10000"/>
          </a:bodyPr>
          <a:lstStyle/>
          <a:p>
            <a:pPr>
              <a:buFont typeface="Wingdings" pitchFamily="2" charset="2"/>
              <a:buChar char="q"/>
            </a:pPr>
            <a:r>
              <a:rPr lang="tr-TR" sz="1900" dirty="0" smtClean="0">
                <a:solidFill>
                  <a:schemeClr val="accent1">
                    <a:lumMod val="75000"/>
                  </a:schemeClr>
                </a:solidFill>
                <a:latin typeface="Calibri" pitchFamily="34" charset="0"/>
                <a:cs typeface="Calibri" pitchFamily="34" charset="0"/>
              </a:rPr>
              <a:t>Aileye yapılacak rehberlik çalışmaları planlanırken aşağıdaki hususlar dikkate alınmalıdır:</a:t>
            </a:r>
            <a:r>
              <a:rPr lang="tr-TR" sz="1600" dirty="0" smtClean="0">
                <a:latin typeface="Calibri" pitchFamily="34" charset="0"/>
                <a:cs typeface="Calibri" pitchFamily="34" charset="0"/>
              </a:rPr>
              <a:t> </a:t>
            </a:r>
          </a:p>
          <a:p>
            <a:pPr>
              <a:buNone/>
            </a:pPr>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1) Aileye özel öğrenme güçlüğünün tanımı, özellikleri,  bu bireylerde öğrenmenin nasıl gerçekleştiği ve öğrenmelerini etkileyen süreçler basit bir dille anlatılmalıdır. Özellikle bu durumun bireyin zekası ile ilgili bir problemden kaynaklanmadığı, öğrencinin öğrenmek için biraz daha fazla zaman ve çabaya ihtiyaç duyduğu belirtilmelidir.  </a:t>
            </a:r>
          </a:p>
          <a:p>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2) Ailenin çocuğunu anlaması, güçlüklerini kabul etmesi, beklentilerini çocuğunun özelliklerine göre düzenlemesi ve eğitim sürecine katılımlarının sağlanması çok önemlidir. Bu şekilde anne ve babalar hem kaygılanmaz hem de çocuklarına nasıl yardımcı olabilecekleri konusunda bilgi, beceri ve deneyim kazanmış olurlar.   </a:t>
            </a:r>
          </a:p>
          <a:p>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3) Bireyin öğrenme sürecinde aile desteği çok önemlidir. Bu nedenle günlük yaşamda yapılacak bazı etkinliklerin bireyin temel kavramları anlamasına yardımcı olacağını bunun da okuldaki öğrenmesini kolaylaştıracağını aileye anlatmak ve model olarak göstermek gerekir. </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4)Bireyin çalışmasının sonucunda aldığı notlardan çok gösterdiği çabanın ödüllendirilmesi ve ilerleme hızına sabır gösterilmesi gerektiği de ailelere mutlaka anlatılmalıdır.  </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5)Bireyin güçlü olduğu alanların belirlenmesi ve bunlarla ilgili okul dışında da etkinlikler yapılması için aileye rehberlik edilmelidir.  </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a:t>
            </a:r>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40</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22984"/>
          </a:xfrm>
        </p:spPr>
        <p:txBody>
          <a:bodyPr/>
          <a:lstStyle/>
          <a:p>
            <a:pPr>
              <a:buNone/>
            </a:pPr>
            <a:r>
              <a:rPr lang="tr-TR" sz="1600" dirty="0" smtClean="0">
                <a:latin typeface="Calibri" pitchFamily="34" charset="0"/>
                <a:cs typeface="Calibri" pitchFamily="34" charset="0"/>
              </a:rPr>
              <a:t>	6)Ailelere yönerge verirken aynı zamanda göz teması kurarak dikkat çekmeleri, kullanacakları yönergelerin kısa ve net olmasına özen göstermeleri konusunda bilgi verilmelidir. </a:t>
            </a:r>
            <a:r>
              <a:rPr lang="tr-TR" sz="1600" dirty="0" smtClean="0"/>
              <a:t>	</a:t>
            </a:r>
          </a:p>
          <a:p>
            <a:pPr>
              <a:buNone/>
            </a:pPr>
            <a:endParaRPr lang="tr-TR" sz="1600" dirty="0" smtClean="0">
              <a:latin typeface="Calibri" pitchFamily="34" charset="0"/>
              <a:cs typeface="Calibri" pitchFamily="34" charset="0"/>
            </a:endParaRPr>
          </a:p>
          <a:p>
            <a:pPr>
              <a:buNone/>
            </a:pPr>
            <a:r>
              <a:rPr lang="tr-TR" sz="1600" dirty="0" smtClean="0">
                <a:latin typeface="Calibri" pitchFamily="34" charset="0"/>
                <a:cs typeface="Calibri" pitchFamily="34" charset="0"/>
              </a:rPr>
              <a:t>	7) Çocuğa organizasyon becerisi kazandırmak için ev ortamının, çalışma, yemek vb. zamanların düzenli olması gerektiği aileye nedenleri ile açıklanmalı gerekirse bununla ilgili takip çizelgeleri hazırlanmalıdır. Ayrıca ailedeki davranış kuralları birlikte belirlenmeli, kurallara uyulmadığında oluşabilecek sonuçlar konuşulmalı, yaptırımlar bireyin yaşına uygun, yerinde ve tutarlı olmalıdır.   </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a:t>
            </a:r>
            <a:r>
              <a:rPr lang="tr-TR" sz="1600" i="1" dirty="0" smtClean="0">
                <a:solidFill>
                  <a:srgbClr val="FF0000"/>
                </a:solidFill>
                <a:latin typeface="Calibri" pitchFamily="34" charset="0"/>
                <a:cs typeface="Calibri" pitchFamily="34" charset="0"/>
              </a:rPr>
              <a:t>Çocuğunuza Evde Nasıl Yardımcı Olabilirsiniz?  </a:t>
            </a:r>
          </a:p>
          <a:p>
            <a:pPr>
              <a:buNone/>
            </a:pPr>
            <a:r>
              <a:rPr lang="tr-TR" sz="1600" i="1" dirty="0" smtClean="0">
                <a:solidFill>
                  <a:srgbClr val="FF0000"/>
                </a:solidFill>
                <a:latin typeface="Calibri" pitchFamily="34" charset="0"/>
                <a:cs typeface="Calibri" pitchFamily="34" charset="0"/>
              </a:rPr>
              <a:t>	</a:t>
            </a:r>
          </a:p>
          <a:p>
            <a:pPr>
              <a:buNone/>
            </a:pPr>
            <a:r>
              <a:rPr lang="tr-TR" sz="1600" i="1" dirty="0" smtClean="0">
                <a:solidFill>
                  <a:srgbClr val="FF0000"/>
                </a:solidFill>
                <a:latin typeface="Calibri" pitchFamily="34" charset="0"/>
                <a:cs typeface="Calibri" pitchFamily="34" charset="0"/>
              </a:rPr>
              <a:t>	</a:t>
            </a:r>
            <a:r>
              <a:rPr lang="tr-TR" sz="1600" dirty="0" smtClean="0">
                <a:latin typeface="Calibri" pitchFamily="34" charset="0"/>
                <a:cs typeface="Calibri" pitchFamily="34" charset="0"/>
              </a:rPr>
              <a:t>a) Çocuğunuzun günlük ödevlerini yaptırırken ders çalışma ortamının iyi konsantre olabileceği, sessiz ve düzenli bir ortam olmasına dikkat edin. Dikkati dağıldığında, kısa molalar vererek tekrar çalışma masasına dönün. Sıkıldığında ve sık sık mola vermek istediğinde ona yardımcı olun, ancak onun yerine ödevleri siz yapmayın. </a:t>
            </a:r>
          </a:p>
          <a:p>
            <a:pPr>
              <a:buNone/>
            </a:pPr>
            <a:r>
              <a:rPr lang="tr-TR" sz="1600" dirty="0" smtClean="0">
                <a:latin typeface="Calibri" pitchFamily="34" charset="0"/>
                <a:cs typeface="Calibri" pitchFamily="34" charset="0"/>
              </a:rPr>
              <a:t>	</a:t>
            </a:r>
          </a:p>
          <a:p>
            <a:pPr>
              <a:buNone/>
            </a:pPr>
            <a:r>
              <a:rPr lang="tr-TR" sz="1600" dirty="0" smtClean="0">
                <a:latin typeface="Calibri" pitchFamily="34" charset="0"/>
                <a:cs typeface="Calibri" pitchFamily="34" charset="0"/>
              </a:rPr>
              <a:t>	b) ÖÖG olan çocuk için okumaktan zevk almak zordur. Evde yapılacak düzenli egzersizlerle çocuğunuza yardımcı olabilirsiniz. </a:t>
            </a:r>
          </a:p>
          <a:p>
            <a:pPr>
              <a:buNone/>
            </a:pPr>
            <a:endParaRPr lang="tr-TR" sz="1600" dirty="0" smtClean="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41</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7239000" cy="5691032"/>
          </a:xfrm>
        </p:spPr>
        <p:txBody>
          <a:bodyPr>
            <a:normAutofit/>
          </a:bodyPr>
          <a:lstStyle/>
          <a:p>
            <a:r>
              <a:rPr lang="tr-TR" sz="1800" dirty="0" smtClean="0">
                <a:latin typeface="Calibri" pitchFamily="34" charset="0"/>
                <a:cs typeface="Calibri" pitchFamily="34" charset="0"/>
              </a:rPr>
              <a:t>ÖRNEK: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Kelimeleri, seslere ayırmak;okuma yazma bilmeyen bir çocuk, kelimelerin farklı seslerden oluştuğunu bilmez. Örneğin, “kedi” kelimesinin „k‟ – „e‟ – „d‟ – „i‟ seslerinden oluştuğunu bilmez. Kelimeleri seslerine bölme şöyle bir egzersizle öğrenilebilir:  Bunları Sorun: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 “KÖPEK” kelimesi hangi sesle başlar? ― “KAZ” kelimesiyle hangisi kafiyelidir? “SAZ” mı, “SÖZ” mü? ― “BEZ” ve “YAZ” kelimelerini oluşturan sesler hangileridir?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 Hangi kelimede “B-E-Z” ve “Y-A-Z” sesleri vardır? → Okumayı öğrenmeye başladığında da harfleri isimleri ile değil sesleri ile ifade edin. </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42</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202904"/>
          </a:xfrm>
        </p:spPr>
        <p:txBody>
          <a:bodyPr>
            <a:normAutofit lnSpcReduction="10000"/>
          </a:bodyPr>
          <a:lstStyle/>
          <a:p>
            <a:pPr>
              <a:buNone/>
            </a:pPr>
            <a:r>
              <a:rPr lang="tr-TR" sz="1800" dirty="0" smtClean="0">
                <a:latin typeface="Calibri" pitchFamily="34" charset="0"/>
                <a:cs typeface="Calibri" pitchFamily="34" charset="0"/>
              </a:rPr>
              <a:t>	c) Eğer çocuk okurken yanlış okursa sinirlenmeyin, kızmayın ve cezalandırmayın. Çocuk okurken hata yapmanın normal olduğunu bilmeli, yanlış okuduğunda bunu fark etmesini sağlayın, yanlışlarını düzeltmesi için yardım edin. Yanlış okuduğunda “dikkat” deyin yanlış okuduğu kelimeyi gösterin. Çocuğun yanlış okuduğu kelimeyi hecelerine ve seslerine ayırarak doğrusunu okuması için uğraşın. Hala okuyamıyorsa, o zaman doğrusunu siz söyleyin.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d) Çocuğunuzun, onu mazur gördüğünüzü bilmesi ve üzerinde baskı hissetmemesi önemlidir. Bu yüzden her yanlış okuduğu kelime üzerinde de durmamak gerekir. Aksi halde o sıkılmaya başlayacak ve motivasyonu düşecektir. </a:t>
            </a:r>
          </a:p>
          <a:p>
            <a:pPr>
              <a:buNone/>
            </a:pPr>
            <a:endParaRPr lang="tr-TR" sz="1800" dirty="0" smtClean="0">
              <a:latin typeface="Calibri" pitchFamily="34" charset="0"/>
              <a:cs typeface="Calibri" pitchFamily="34" charset="0"/>
            </a:endParaRPr>
          </a:p>
          <a:p>
            <a:pPr>
              <a:buNone/>
            </a:pPr>
            <a:r>
              <a:rPr lang="tr-TR" sz="1800" dirty="0" smtClean="0">
                <a:latin typeface="Calibri" pitchFamily="34" charset="0"/>
                <a:cs typeface="Calibri" pitchFamily="34" charset="0"/>
              </a:rPr>
              <a:t>	e) Okuyacağı kitabı ona seçtirirseniz okumaya daha istekli olur. Kitabın konusunu ve resimlerini sevmesi önemlidir. Bütün bir cümlenin aynı satırda  olması faydalıdır.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f) Evde sesli ve sessiz okuma alıştırmaları yapın. Okuma alışkanlığını geliştirmek için, evde herkesin katıldığı okuma saatleri düzenleyin. Dikkat becerilerini geliştirmek için, yine evde herkesin katıldığı kelime türetme oyunu, isim-şehir-hayvan, adam asmaca gibi oyunlar oynanabilir. </a:t>
            </a:r>
            <a:endParaRPr lang="tr-TR" sz="18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lstStyle/>
          <a:p>
            <a:fld id="{5D8A0829-4A9E-4795-9B1F-6F18FADB22F7}" type="slidenum">
              <a:rPr lang="tr-TR" smtClean="0"/>
              <a:pPr/>
              <a:t>43</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404664"/>
            <a:ext cx="7498080" cy="5843736"/>
          </a:xfrm>
        </p:spPr>
        <p:txBody>
          <a:bodyPr>
            <a:normAutofit/>
          </a:bodyPr>
          <a:lstStyle/>
          <a:p>
            <a:pPr>
              <a:buNone/>
            </a:pPr>
            <a:r>
              <a:rPr lang="tr-TR" sz="1800" dirty="0" smtClean="0">
                <a:latin typeface="Calibri" pitchFamily="34" charset="0"/>
                <a:cs typeface="Calibri" pitchFamily="34" charset="0"/>
              </a:rPr>
              <a:t>	g) Yazı yazmak da ÖÖG olan çocuklar için stresli ve zordur. Bu yüzden, alıştırma yapmak için ayrılan süre gereğinden fazla olmamalıdır.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h) Yazma konusunda; kelimeleri yüksek sesle okuyup hecelerine ayırın.Metinleri dikte edip yanlış yazdıklarını birkaç kez daha yazdırarak düzeltmesini sağlayın.  Öncelikle kısa kelimeler üzerinde çalışın.   </a:t>
            </a:r>
          </a:p>
          <a:p>
            <a:pPr>
              <a:buNone/>
            </a:pPr>
            <a:r>
              <a:rPr lang="tr-TR" sz="1800" dirty="0" smtClean="0">
                <a:latin typeface="Calibri" pitchFamily="34" charset="0"/>
                <a:cs typeface="Calibri" pitchFamily="34" charset="0"/>
              </a:rPr>
              <a:t>	</a:t>
            </a:r>
          </a:p>
          <a:p>
            <a:pPr>
              <a:buNone/>
            </a:pPr>
            <a:r>
              <a:rPr lang="tr-TR" sz="1800" dirty="0" smtClean="0">
                <a:latin typeface="Calibri" pitchFamily="34" charset="0"/>
                <a:cs typeface="Calibri" pitchFamily="34" charset="0"/>
              </a:rPr>
              <a:t>	ı) Çocuğunuza evde ders çalıştırma konusunda yaşadığınız güçlükler ilişkinizi yıpratmaya başladıysa günlük ödevleri yaptırma konusunda özel ders aldırmayı deneyin. </a:t>
            </a:r>
            <a:endParaRPr lang="tr-TR" sz="1800" dirty="0">
              <a:latin typeface="Calibri" pitchFamily="34" charset="0"/>
              <a:cs typeface="Calibri" pitchFamily="34" charset="0"/>
            </a:endParaRPr>
          </a:p>
        </p:txBody>
      </p:sp>
      <p:pic>
        <p:nvPicPr>
          <p:cNvPr id="4" name="3 Resim" descr="anne-baba-cocuk2.jpg"/>
          <p:cNvPicPr>
            <a:picLocks noChangeAspect="1"/>
          </p:cNvPicPr>
          <p:nvPr/>
        </p:nvPicPr>
        <p:blipFill>
          <a:blip r:embed="rId2" cstate="print"/>
          <a:stretch>
            <a:fillRect/>
          </a:stretch>
        </p:blipFill>
        <p:spPr>
          <a:xfrm>
            <a:off x="4932040" y="3501008"/>
            <a:ext cx="3433564" cy="2486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44</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2648" y="476672"/>
            <a:ext cx="8153400" cy="5904656"/>
          </a:xfrm>
        </p:spPr>
        <p:txBody>
          <a:bodyPr>
            <a:normAutofit fontScale="40000" lnSpcReduction="20000"/>
          </a:bodyPr>
          <a:lstStyle/>
          <a:p>
            <a:pPr>
              <a:buFont typeface="Wingdings" pitchFamily="2" charset="2"/>
              <a:buChar char="q"/>
            </a:pPr>
            <a:endParaRPr lang="tr-TR" sz="3800" dirty="0" smtClean="0">
              <a:solidFill>
                <a:srgbClr val="FF0000"/>
              </a:solidFill>
              <a:latin typeface="Calibri" pitchFamily="34" charset="0"/>
              <a:cs typeface="Calibri" pitchFamily="34" charset="0"/>
            </a:endParaRPr>
          </a:p>
          <a:p>
            <a:pPr lvl="1">
              <a:buFont typeface="Wingdings" pitchFamily="2" charset="2"/>
              <a:buChar char="q"/>
            </a:pPr>
            <a:r>
              <a:rPr lang="tr-TR" sz="4400" dirty="0" smtClean="0">
                <a:solidFill>
                  <a:srgbClr val="FF0000"/>
                </a:solidFill>
                <a:latin typeface="Calibri" pitchFamily="34" charset="0"/>
                <a:cs typeface="Calibri" pitchFamily="34" charset="0"/>
              </a:rPr>
              <a:t>Anne-babalara öneriler</a:t>
            </a:r>
          </a:p>
          <a:p>
            <a:pPr>
              <a:buFont typeface="Wingdings" pitchFamily="2" charset="2"/>
              <a:buChar char="q"/>
            </a:pPr>
            <a:endParaRPr lang="tr-TR" dirty="0" smtClean="0">
              <a:solidFill>
                <a:srgbClr val="FF0000"/>
              </a:solidFill>
              <a:latin typeface="Calibri" pitchFamily="34" charset="0"/>
              <a:cs typeface="Calibri" pitchFamily="34" charset="0"/>
            </a:endParaRPr>
          </a:p>
          <a:p>
            <a:pPr>
              <a:buNone/>
            </a:pPr>
            <a:r>
              <a:rPr lang="tr-TR" dirty="0" smtClean="0">
                <a:solidFill>
                  <a:srgbClr val="FF0000"/>
                </a:solidFill>
                <a:latin typeface="Calibri" pitchFamily="34" charset="0"/>
                <a:cs typeface="Calibri" pitchFamily="34" charset="0"/>
              </a:rPr>
              <a:t>	</a:t>
            </a:r>
          </a:p>
          <a:p>
            <a:pPr lvl="1">
              <a:buFont typeface="Wingdings" pitchFamily="2" charset="2"/>
              <a:buChar char="Ø"/>
            </a:pPr>
            <a:endParaRPr lang="tr-TR" dirty="0" smtClean="0">
              <a:latin typeface="Calibri" pitchFamily="34" charset="0"/>
              <a:cs typeface="Calibri" pitchFamily="34" charset="0"/>
            </a:endParaRPr>
          </a:p>
          <a:p>
            <a:pPr lvl="1">
              <a:buFont typeface="Wingdings" pitchFamily="2" charset="2"/>
              <a:buChar char="Ø"/>
            </a:pPr>
            <a:r>
              <a:rPr lang="tr-TR" sz="4000" dirty="0" smtClean="0">
                <a:latin typeface="Calibri" pitchFamily="34" charset="0"/>
                <a:cs typeface="Calibri" pitchFamily="34" charset="0"/>
              </a:rPr>
              <a:t>Çocuğunuzun güçlüğünü kabul edin. Bunun beyindeki yapısal, işlevsel bir sorundan kaynaklandığını unutmayarak başarısızlığından dolayı çocuğunuzu suçlamayın, yargılamayın. </a:t>
            </a:r>
          </a:p>
          <a:p>
            <a:pPr lvl="1">
              <a:buFont typeface="Wingdings" pitchFamily="2" charset="2"/>
              <a:buChar char="Ø"/>
            </a:pPr>
            <a:r>
              <a:rPr lang="tr-TR" sz="4000" dirty="0" smtClean="0">
                <a:latin typeface="Calibri" pitchFamily="34" charset="0"/>
                <a:cs typeface="Calibri" pitchFamily="34" charset="0"/>
              </a:rPr>
              <a:t>Bu güçlüğü yenmesine yardımcı olmak için </a:t>
            </a:r>
            <a:r>
              <a:rPr lang="tr-TR" sz="4000" dirty="0" err="1" smtClean="0">
                <a:latin typeface="Calibri" pitchFamily="34" charset="0"/>
                <a:cs typeface="Calibri" pitchFamily="34" charset="0"/>
              </a:rPr>
              <a:t>terapötik</a:t>
            </a:r>
            <a:r>
              <a:rPr lang="tr-TR" sz="4000" dirty="0" smtClean="0">
                <a:latin typeface="Calibri" pitchFamily="34" charset="0"/>
                <a:cs typeface="Calibri" pitchFamily="34" charset="0"/>
              </a:rPr>
              <a:t> eğitimi ve gerekiyorsa psikiyatrik desteği sağlayın. </a:t>
            </a:r>
          </a:p>
          <a:p>
            <a:pPr lvl="1">
              <a:buFont typeface="Wingdings" pitchFamily="2" charset="2"/>
              <a:buChar char="Ø"/>
            </a:pPr>
            <a:r>
              <a:rPr lang="tr-TR" sz="4000" dirty="0" smtClean="0">
                <a:latin typeface="Calibri" pitchFamily="34" charset="0"/>
                <a:cs typeface="Calibri" pitchFamily="34" charset="0"/>
              </a:rPr>
              <a:t>Eğitimde kazandığı becerileri evde çeşitli oyunlar ve etkinliklerle pekiştirin. Bu çocukların bir şeyi yaparak ve yaşayarak çok daha iyi öğrendiğini unutmayın. </a:t>
            </a:r>
          </a:p>
          <a:p>
            <a:pPr lvl="1">
              <a:buFont typeface="Wingdings" pitchFamily="2" charset="2"/>
              <a:buChar char="Ø"/>
            </a:pPr>
            <a:r>
              <a:rPr lang="tr-TR" sz="4000" dirty="0" smtClean="0">
                <a:latin typeface="Calibri" pitchFamily="34" charset="0"/>
                <a:cs typeface="Calibri" pitchFamily="34" charset="0"/>
              </a:rPr>
              <a:t>Çocuğunuzun güçlüğü hakkında okulu ve öğretmenlerini bilgilendirin, işbirliği yapmaya çalışın. Özel öğrenme güçlüğünün eğitim yoluyla tedavisinin özel bir uzmanlık gerektirdiğini unutmayın. Bu yardımı sınıf öğretmeninden beklemeyin. </a:t>
            </a:r>
          </a:p>
          <a:p>
            <a:pPr lvl="1">
              <a:buFont typeface="Wingdings" pitchFamily="2" charset="2"/>
              <a:buChar char="Ø"/>
            </a:pPr>
            <a:r>
              <a:rPr lang="tr-TR" sz="4000" dirty="0" smtClean="0">
                <a:latin typeface="Calibri" pitchFamily="34" charset="0"/>
                <a:cs typeface="Calibri" pitchFamily="34" charset="0"/>
              </a:rPr>
              <a:t>Yapacağı işler konusunda çocuğunuzu yüreklendirin, destekleyin. Kendini değerli bulması ve kendine güvenebilmesi için sizin ona bunu hissettirmeniz gereklidir. </a:t>
            </a:r>
          </a:p>
          <a:p>
            <a:pPr lvl="1">
              <a:buFont typeface="Wingdings" pitchFamily="2" charset="2"/>
              <a:buChar char="Ø"/>
            </a:pPr>
            <a:r>
              <a:rPr lang="tr-TR" sz="4000" dirty="0" smtClean="0">
                <a:latin typeface="Calibri" pitchFamily="34" charset="0"/>
                <a:cs typeface="Calibri" pitchFamily="34" charset="0"/>
              </a:rPr>
              <a:t>Yapabileceği basit işlerden başlayarak onun zoru başarmada istekli olmasını sağlayabilirsiniz. </a:t>
            </a:r>
          </a:p>
          <a:p>
            <a:pPr lvl="1">
              <a:buFont typeface="Wingdings" pitchFamily="2" charset="2"/>
              <a:buChar char="Ø"/>
            </a:pPr>
            <a:r>
              <a:rPr lang="tr-TR" sz="4000" dirty="0" smtClean="0">
                <a:latin typeface="Calibri" pitchFamily="34" charset="0"/>
                <a:cs typeface="Calibri" pitchFamily="34" charset="0"/>
              </a:rPr>
              <a:t>Disiplin ve kurallar konusunda kararlı ve tutarlı olun. Çocuğun öğrenme güçlüğünün olması onun kuralları öğrenemeyeceği anlamına gelmez. </a:t>
            </a:r>
          </a:p>
          <a:p>
            <a:pPr lvl="1">
              <a:buFont typeface="Wingdings" pitchFamily="2" charset="2"/>
              <a:buChar char="Ø"/>
            </a:pPr>
            <a:r>
              <a:rPr lang="tr-TR" sz="4000" dirty="0" smtClean="0">
                <a:latin typeface="Calibri" pitchFamily="34" charset="0"/>
                <a:cs typeface="Calibri" pitchFamily="34" charset="0"/>
              </a:rPr>
              <a:t>Eğitsel tedavi yavaş ilerleyen, uzun zaman sonra sonuçlarını alabileceğiniz bir tedavidir      ( en az 6 ay). Bu nedenle sabırlı olun. Tedavi süresince halen yapamadığı şeylere odaklanmak yerine olumlu değişimleri görmeye çalışın ve çocuğunuzla bunları paylaşın. </a:t>
            </a:r>
          </a:p>
          <a:p>
            <a:pPr>
              <a:buNone/>
            </a:pPr>
            <a:r>
              <a:rPr lang="tr-TR" sz="4000" dirty="0" smtClean="0">
                <a:latin typeface="Calibri" pitchFamily="34" charset="0"/>
                <a:cs typeface="Calibri" pitchFamily="34" charset="0"/>
              </a:rPr>
              <a:t> </a:t>
            </a:r>
          </a:p>
          <a:p>
            <a:pPr>
              <a:buNone/>
            </a:pPr>
            <a:endParaRPr lang="tr-TR" dirty="0"/>
          </a:p>
        </p:txBody>
      </p:sp>
      <p:sp>
        <p:nvSpPr>
          <p:cNvPr id="4" name="3 Slayt Numarası Yer Tutucusu"/>
          <p:cNvSpPr>
            <a:spLocks noGrp="1"/>
          </p:cNvSpPr>
          <p:nvPr>
            <p:ph type="sldNum" sz="quarter" idx="12"/>
          </p:nvPr>
        </p:nvSpPr>
        <p:spPr/>
        <p:txBody>
          <a:bodyPr>
            <a:normAutofit fontScale="85000" lnSpcReduction="20000"/>
          </a:bodyPr>
          <a:lstStyle/>
          <a:p>
            <a:fld id="{5D8A0829-4A9E-4795-9B1F-6F18FADB22F7}" type="slidenum">
              <a:rPr lang="tr-TR" smtClean="0"/>
              <a:pPr/>
              <a:t>45</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sz="quarter" idx="1"/>
          </p:nvPr>
        </p:nvSpPr>
        <p:spPr>
          <a:xfrm>
            <a:off x="612648" y="1600200"/>
            <a:ext cx="8153400" cy="4925144"/>
          </a:xfrm>
        </p:spPr>
        <p:txBody>
          <a:bodyPr>
            <a:normAutofit fontScale="70000" lnSpcReduction="20000"/>
          </a:bodyPr>
          <a:lstStyle/>
          <a:p>
            <a:pPr>
              <a:buNone/>
            </a:pPr>
            <a:r>
              <a:rPr lang="tr-TR" dirty="0" smtClean="0"/>
              <a:t>	</a:t>
            </a:r>
            <a:endParaRPr lang="tr-TR" sz="1600" dirty="0" smtClean="0">
              <a:latin typeface="Calibri" pitchFamily="34" charset="0"/>
              <a:cs typeface="Calibri" pitchFamily="34" charset="0"/>
            </a:endParaRPr>
          </a:p>
          <a:p>
            <a:pPr algn="just">
              <a:buNone/>
            </a:pPr>
            <a:r>
              <a:rPr lang="tr-TR" sz="1600" dirty="0" smtClean="0">
                <a:latin typeface="Calibri" pitchFamily="34" charset="0"/>
                <a:cs typeface="Calibri" pitchFamily="34" charset="0"/>
              </a:rPr>
              <a:t>	</a:t>
            </a:r>
            <a:r>
              <a:rPr lang="tr-TR" sz="1800" dirty="0" smtClean="0">
                <a:latin typeface="Calibri" pitchFamily="34" charset="0"/>
                <a:cs typeface="Calibri" pitchFamily="34" charset="0"/>
              </a:rPr>
              <a:t>Amerikan Psikiyatri Birliği, Ruhsal Bozukluklar Tanısal ve Sayımsal Elkitabı, Beşinci Baskı (DSM-5), Tanı Ölçütleri Başvuru Elkitabından, </a:t>
            </a:r>
            <a:r>
              <a:rPr lang="tr-TR" sz="1800" dirty="0" err="1" smtClean="0">
                <a:latin typeface="Calibri" pitchFamily="34" charset="0"/>
                <a:cs typeface="Calibri" pitchFamily="34" charset="0"/>
              </a:rPr>
              <a:t>çev</a:t>
            </a:r>
            <a:r>
              <a:rPr lang="tr-TR" sz="1800" dirty="0" smtClean="0">
                <a:latin typeface="Calibri" pitchFamily="34" charset="0"/>
                <a:cs typeface="Calibri" pitchFamily="34" charset="0"/>
              </a:rPr>
              <a:t>. Köroğlu E., Hekimler Yayın Birliği, Ankara, 2014.</a:t>
            </a:r>
          </a:p>
          <a:p>
            <a:pPr algn="just">
              <a:buNone/>
            </a:pPr>
            <a:r>
              <a:rPr lang="tr-TR" sz="1800" dirty="0" smtClean="0">
                <a:latin typeface="Calibri" pitchFamily="34" charset="0"/>
                <a:cs typeface="Calibri" pitchFamily="34" charset="0"/>
              </a:rPr>
              <a:t>	</a:t>
            </a:r>
            <a:r>
              <a:rPr lang="tr-TR" sz="1800" dirty="0" err="1" smtClean="0">
                <a:latin typeface="Calibri" pitchFamily="34" charset="0"/>
                <a:cs typeface="Calibri" pitchFamily="34" charset="0"/>
              </a:rPr>
              <a:t>Asfuroğlu</a:t>
            </a:r>
            <a:r>
              <a:rPr lang="tr-TR" sz="1800" dirty="0" smtClean="0">
                <a:latin typeface="Calibri" pitchFamily="34" charset="0"/>
                <a:cs typeface="Calibri" pitchFamily="34" charset="0"/>
              </a:rPr>
              <a:t>, B.Ö. &amp; Fidan, S.T. (2016)., Özgül öğrenme güçlüğü., Osmangazi Tıp dergisi, 2016;38 (özel sayı): 49-54</a:t>
            </a:r>
          </a:p>
          <a:p>
            <a:pPr algn="just">
              <a:buNone/>
            </a:pPr>
            <a:r>
              <a:rPr lang="tr-TR" sz="1800" dirty="0" smtClean="0">
                <a:latin typeface="Calibri" pitchFamily="34" charset="0"/>
                <a:cs typeface="Calibri" pitchFamily="34" charset="0"/>
              </a:rPr>
              <a:t>	</a:t>
            </a:r>
            <a:r>
              <a:rPr lang="tr-TR" sz="1800" dirty="0" err="1" smtClean="0">
                <a:latin typeface="Calibri" pitchFamily="34" charset="0"/>
                <a:cs typeface="Calibri" pitchFamily="34" charset="0"/>
              </a:rPr>
              <a:t>Butcher</a:t>
            </a:r>
            <a:r>
              <a:rPr lang="tr-TR" sz="1800" dirty="0" smtClean="0">
                <a:latin typeface="Calibri" pitchFamily="34" charset="0"/>
                <a:cs typeface="Calibri" pitchFamily="34" charset="0"/>
              </a:rPr>
              <a:t>, J.N., &amp; Susan M.&amp; </a:t>
            </a:r>
            <a:r>
              <a:rPr lang="tr-TR" sz="1800" dirty="0" err="1" smtClean="0">
                <a:latin typeface="Calibri" pitchFamily="34" charset="0"/>
                <a:cs typeface="Calibri" pitchFamily="34" charset="0"/>
              </a:rPr>
              <a:t>Hooley</a:t>
            </a:r>
            <a:r>
              <a:rPr lang="tr-TR" sz="1800" dirty="0" smtClean="0">
                <a:latin typeface="Calibri" pitchFamily="34" charset="0"/>
                <a:cs typeface="Calibri" pitchFamily="34" charset="0"/>
              </a:rPr>
              <a:t>, J., (2013). Anormal psikoloji.  İstanbul: </a:t>
            </a:r>
            <a:r>
              <a:rPr lang="tr-TR" sz="1800" dirty="0" err="1" smtClean="0">
                <a:latin typeface="Calibri" pitchFamily="34" charset="0"/>
                <a:cs typeface="Calibri" pitchFamily="34" charset="0"/>
              </a:rPr>
              <a:t>Kaknüs</a:t>
            </a:r>
            <a:r>
              <a:rPr lang="tr-TR" sz="1800" dirty="0" smtClean="0">
                <a:latin typeface="Calibri" pitchFamily="34" charset="0"/>
                <a:cs typeface="Calibri" pitchFamily="34" charset="0"/>
              </a:rPr>
              <a:t> Yayınları.</a:t>
            </a:r>
          </a:p>
          <a:p>
            <a:pPr algn="just">
              <a:buNone/>
            </a:pPr>
            <a:r>
              <a:rPr lang="tr-TR" sz="1800" dirty="0" smtClean="0">
                <a:latin typeface="Calibri" pitchFamily="34" charset="0"/>
                <a:cs typeface="Calibri" pitchFamily="34" charset="0"/>
              </a:rPr>
              <a:t>	</a:t>
            </a:r>
            <a:r>
              <a:rPr lang="tr-TR" sz="1800" dirty="0" err="1" smtClean="0">
                <a:latin typeface="Calibri" pitchFamily="34" charset="0"/>
                <a:cs typeface="Calibri" pitchFamily="34" charset="0"/>
              </a:rPr>
              <a:t>Girli</a:t>
            </a:r>
            <a:r>
              <a:rPr lang="tr-TR" sz="1800" dirty="0" smtClean="0">
                <a:latin typeface="Calibri" pitchFamily="34" charset="0"/>
                <a:cs typeface="Calibri" pitchFamily="34" charset="0"/>
              </a:rPr>
              <a:t> A., (2015) Öğrenme güçlüğü olan çocukların eğitimi, İçinde S.Y. Doğru( Ed.), Öğrenme güçlükleri (</a:t>
            </a:r>
            <a:r>
              <a:rPr lang="tr-TR" sz="1800" dirty="0" err="1" smtClean="0">
                <a:latin typeface="Calibri" pitchFamily="34" charset="0"/>
                <a:cs typeface="Calibri" pitchFamily="34" charset="0"/>
              </a:rPr>
              <a:t>ss</a:t>
            </a:r>
            <a:r>
              <a:rPr lang="tr-TR" sz="1800" dirty="0" smtClean="0">
                <a:latin typeface="Calibri" pitchFamily="34" charset="0"/>
                <a:cs typeface="Calibri" pitchFamily="34" charset="0"/>
              </a:rPr>
              <a:t>.227-267). (3.Baskı).Ankara: Eğiten kitap yayıncılık</a:t>
            </a:r>
          </a:p>
          <a:p>
            <a:pPr algn="just">
              <a:buNone/>
            </a:pPr>
            <a:r>
              <a:rPr lang="tr-TR" sz="1800" dirty="0" smtClean="0">
                <a:latin typeface="Calibri" pitchFamily="34" charset="0"/>
                <a:cs typeface="Calibri" pitchFamily="34" charset="0"/>
              </a:rPr>
              <a:t>	MEB Özel Eğitim ve Rehberlik Hizmetleri Müdürlüğü (2017)., Rehberlik ve araştırma merkezlerinde görev yapan rehberlik öğretmenlerinin özel öğrenme güçlüğü alanında bilgi düzeylerinin arttırılması eğitimi. Ankara</a:t>
            </a:r>
          </a:p>
          <a:p>
            <a:pPr algn="just">
              <a:buNone/>
            </a:pPr>
            <a:r>
              <a:rPr lang="tr-TR" sz="1800" dirty="0" smtClean="0">
                <a:latin typeface="Calibri" pitchFamily="34" charset="0"/>
                <a:cs typeface="Calibri" pitchFamily="34" charset="0"/>
              </a:rPr>
              <a:t>	MEB, (2014)., Çocuk gelişimi ve eğitimi, Öğrenme güçlüğü. Ankara</a:t>
            </a:r>
          </a:p>
          <a:p>
            <a:pPr algn="just">
              <a:buNone/>
            </a:pPr>
            <a:r>
              <a:rPr lang="tr-TR" sz="1800" dirty="0" smtClean="0">
                <a:latin typeface="Calibri" pitchFamily="34" charset="0"/>
                <a:cs typeface="Calibri" pitchFamily="34" charset="0"/>
              </a:rPr>
              <a:t>	Öner P.&amp; </a:t>
            </a:r>
            <a:r>
              <a:rPr lang="tr-TR" sz="1800" dirty="0" err="1" smtClean="0">
                <a:latin typeface="Calibri" pitchFamily="34" charset="0"/>
                <a:cs typeface="Calibri" pitchFamily="34" charset="0"/>
              </a:rPr>
              <a:t>Aysev</a:t>
            </a:r>
            <a:r>
              <a:rPr lang="tr-TR" sz="1800" dirty="0" smtClean="0">
                <a:latin typeface="Calibri" pitchFamily="34" charset="0"/>
                <a:cs typeface="Calibri" pitchFamily="34" charset="0"/>
              </a:rPr>
              <a:t> A.S.&amp; </a:t>
            </a:r>
            <a:r>
              <a:rPr lang="tr-TR" sz="1800" dirty="0" err="1" smtClean="0">
                <a:latin typeface="Calibri" pitchFamily="34" charset="0"/>
                <a:cs typeface="Calibri" pitchFamily="34" charset="0"/>
              </a:rPr>
              <a:t>Dikmeer</a:t>
            </a:r>
            <a:r>
              <a:rPr lang="tr-TR" sz="1800" dirty="0" smtClean="0">
                <a:latin typeface="Calibri" pitchFamily="34" charset="0"/>
                <a:cs typeface="Calibri" pitchFamily="34" charset="0"/>
              </a:rPr>
              <a:t> İ.A., Dikkat eksikliği ve </a:t>
            </a:r>
            <a:r>
              <a:rPr lang="tr-TR" sz="1800" dirty="0" err="1" smtClean="0">
                <a:latin typeface="Calibri" pitchFamily="34" charset="0"/>
                <a:cs typeface="Calibri" pitchFamily="34" charset="0"/>
              </a:rPr>
              <a:t>hiperaktivite</a:t>
            </a:r>
            <a:r>
              <a:rPr lang="tr-TR" sz="1800" dirty="0" smtClean="0">
                <a:latin typeface="Calibri" pitchFamily="34" charset="0"/>
                <a:cs typeface="Calibri" pitchFamily="34" charset="0"/>
              </a:rPr>
              <a:t> bozukluğu ve özgül öğrenme güçlüğü. </a:t>
            </a:r>
          </a:p>
          <a:p>
            <a:pPr algn="just">
              <a:buNone/>
            </a:pPr>
            <a:r>
              <a:rPr lang="tr-TR" sz="1800" dirty="0" smtClean="0">
                <a:latin typeface="Calibri" pitchFamily="34" charset="0"/>
                <a:cs typeface="Calibri" pitchFamily="34" charset="0"/>
              </a:rPr>
              <a:t>	Sürücü Ö., (2011)., Özel öğrenme güçlüğü, </a:t>
            </a:r>
          </a:p>
          <a:p>
            <a:pPr algn="just">
              <a:buNone/>
            </a:pPr>
            <a:r>
              <a:rPr lang="tr-TR" sz="1800" dirty="0" smtClean="0">
                <a:latin typeface="Calibri" pitchFamily="34" charset="0"/>
                <a:cs typeface="Calibri" pitchFamily="34" charset="0"/>
              </a:rPr>
              <a:t>	Uysal Z., (2013). Özel öğrenme güçlüğü öğretmenler için rehber., Beşiktaş Rehberlik ve Araştırma Merkezi. İstanbul</a:t>
            </a:r>
          </a:p>
          <a:p>
            <a:pPr algn="just">
              <a:buNone/>
            </a:pPr>
            <a:r>
              <a:rPr lang="tr-TR" sz="1800" dirty="0" smtClean="0">
                <a:latin typeface="Calibri" pitchFamily="34" charset="0"/>
                <a:cs typeface="Calibri" pitchFamily="34" charset="0"/>
              </a:rPr>
              <a:t>	Yıldız, A. (2004)., Öğrenme güçlüğü olan çocukların </a:t>
            </a:r>
            <a:r>
              <a:rPr lang="tr-TR" sz="1800" dirty="0" err="1" smtClean="0">
                <a:latin typeface="Calibri" pitchFamily="34" charset="0"/>
                <a:cs typeface="Calibri" pitchFamily="34" charset="0"/>
              </a:rPr>
              <a:t>psikososyal</a:t>
            </a:r>
            <a:r>
              <a:rPr lang="tr-TR" sz="1800" dirty="0" smtClean="0">
                <a:latin typeface="Calibri" pitchFamily="34" charset="0"/>
                <a:cs typeface="Calibri" pitchFamily="34" charset="0"/>
              </a:rPr>
              <a:t> özellikleri, sorunları ve eğitimi. Hasan Ali Yücel Eğitim Fakültesi dergisi sayı:2 (2004), 169-180</a:t>
            </a:r>
          </a:p>
          <a:p>
            <a:pPr algn="just">
              <a:buNone/>
            </a:pPr>
            <a:r>
              <a:rPr lang="tr-TR" sz="1800" dirty="0" smtClean="0">
                <a:latin typeface="Calibri" pitchFamily="34" charset="0"/>
                <a:cs typeface="Calibri" pitchFamily="34" charset="0"/>
              </a:rPr>
              <a:t>	</a:t>
            </a:r>
          </a:p>
          <a:p>
            <a:pPr>
              <a:buNone/>
            </a:pPr>
            <a:endParaRPr lang="tr-TR" sz="1800" dirty="0" smtClean="0">
              <a:latin typeface="Calibri" pitchFamily="34" charset="0"/>
              <a:cs typeface="Calibri" pitchFamily="34" charset="0"/>
            </a:endParaRPr>
          </a:p>
          <a:p>
            <a:pPr>
              <a:buNone/>
            </a:pPr>
            <a:r>
              <a:rPr lang="tr-TR" sz="1800" dirty="0" smtClean="0">
                <a:latin typeface="Calibri" pitchFamily="34" charset="0"/>
                <a:cs typeface="Calibri" pitchFamily="34" charset="0"/>
              </a:rPr>
              <a:t>	</a:t>
            </a:r>
          </a:p>
          <a:p>
            <a:pPr>
              <a:buNone/>
            </a:pPr>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normAutofit fontScale="85000" lnSpcReduction="20000"/>
          </a:bodyPr>
          <a:lstStyle/>
          <a:p>
            <a:fld id="{5D8A0829-4A9E-4795-9B1F-6F18FADB22F7}" type="slidenum">
              <a:rPr lang="tr-TR" smtClean="0"/>
              <a:pPr/>
              <a:t>46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476672"/>
            <a:ext cx="4248472" cy="2592289"/>
          </a:xfrm>
        </p:spPr>
        <p:style>
          <a:lnRef idx="1">
            <a:schemeClr val="accent5"/>
          </a:lnRef>
          <a:fillRef idx="2">
            <a:schemeClr val="accent5"/>
          </a:fillRef>
          <a:effectRef idx="1">
            <a:schemeClr val="accent5"/>
          </a:effectRef>
          <a:fontRef idx="minor">
            <a:schemeClr val="dk1"/>
          </a:fontRef>
        </p:style>
        <p:txBody>
          <a:bodyPr>
            <a:normAutofit/>
          </a:bodyPr>
          <a:lstStyle/>
          <a:p>
            <a:pPr algn="just">
              <a:buNone/>
            </a:pPr>
            <a:r>
              <a:rPr lang="tr-TR" sz="1800" dirty="0" smtClean="0"/>
              <a:t>	</a:t>
            </a:r>
          </a:p>
          <a:p>
            <a:pPr algn="just">
              <a:buNone/>
            </a:pPr>
            <a:r>
              <a:rPr lang="tr-TR" sz="1800" dirty="0"/>
              <a:t>	</a:t>
            </a:r>
            <a:endParaRPr lang="tr-TR" sz="1800" dirty="0" smtClean="0"/>
          </a:p>
          <a:p>
            <a:pPr algn="just">
              <a:buNone/>
            </a:pPr>
            <a:r>
              <a:rPr lang="tr-TR" sz="1800" dirty="0"/>
              <a:t>	</a:t>
            </a:r>
            <a:r>
              <a:rPr lang="tr-TR" sz="1800" dirty="0" smtClean="0"/>
              <a:t>Çocuğun bireysel ve standart test uygulaması sonucunda saptanan okuma, matematik veya yazılı anlatımı; yaşı, okul durumu ve zeka düzeyinde beklenen oranla düşüktür.</a:t>
            </a:r>
            <a:endParaRPr lang="tr-TR" sz="1800" dirty="0"/>
          </a:p>
        </p:txBody>
      </p:sp>
      <p:sp>
        <p:nvSpPr>
          <p:cNvPr id="4" name="3 Metin kutusu"/>
          <p:cNvSpPr txBox="1"/>
          <p:nvPr/>
        </p:nvSpPr>
        <p:spPr>
          <a:xfrm>
            <a:off x="3563888" y="3573016"/>
            <a:ext cx="4464496"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endParaRPr lang="tr-TR" dirty="0" smtClean="0"/>
          </a:p>
          <a:p>
            <a:pPr algn="just"/>
            <a:endParaRPr lang="tr-TR" dirty="0"/>
          </a:p>
          <a:p>
            <a:pPr algn="just"/>
            <a:r>
              <a:rPr lang="tr-TR" dirty="0" smtClean="0"/>
              <a:t>Çocuğun öğrenme problemleri akademik başarısını veya okuma, matematik ya da yazma becerisi gerektiren günlük etkinliklerini olumsuz olarak etkilemektedir.</a:t>
            </a:r>
          </a:p>
          <a:p>
            <a:pPr algn="just"/>
            <a:endParaRPr lang="tr-TR" dirty="0"/>
          </a:p>
          <a:p>
            <a:pPr algn="just"/>
            <a:endParaRPr lang="tr-TR" dirty="0"/>
          </a:p>
        </p:txBody>
      </p:sp>
      <p:sp>
        <p:nvSpPr>
          <p:cNvPr id="5" name="4 Slayt Numarası Yer Tutucusu"/>
          <p:cNvSpPr>
            <a:spLocks noGrp="1"/>
          </p:cNvSpPr>
          <p:nvPr>
            <p:ph type="sldNum" sz="quarter" idx="12"/>
          </p:nvPr>
        </p:nvSpPr>
        <p:spPr/>
        <p:txBody>
          <a:bodyPr/>
          <a:lstStyle/>
          <a:p>
            <a:fld id="{5D8A0829-4A9E-4795-9B1F-6F18FADB22F7}" type="slidenum">
              <a:rPr lang="tr-TR" smtClean="0"/>
              <a:pPr/>
              <a:t>5</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88640"/>
            <a:ext cx="8363272" cy="6192688"/>
          </a:xfrm>
        </p:spPr>
        <p:txBody>
          <a:bodyPr/>
          <a:lstStyle/>
          <a:p>
            <a:pPr>
              <a:buNone/>
            </a:pPr>
            <a:r>
              <a:rPr lang="tr-TR" dirty="0" smtClean="0"/>
              <a:t>	</a:t>
            </a:r>
            <a:r>
              <a:rPr lang="tr-TR" dirty="0" smtClean="0">
                <a:solidFill>
                  <a:srgbClr val="0070C0"/>
                </a:solidFill>
                <a:latin typeface="Calibri" pitchFamily="34" charset="0"/>
                <a:cs typeface="Calibri" pitchFamily="34" charset="0"/>
              </a:rPr>
              <a:t>1.2. Özel Öğrenme Güçlüğü yaşayan bireylerin özellikleri</a:t>
            </a:r>
          </a:p>
          <a:p>
            <a:pPr>
              <a:buNone/>
            </a:pPr>
            <a:endParaRPr lang="tr-TR" dirty="0" smtClean="0">
              <a:solidFill>
                <a:srgbClr val="0070C0"/>
              </a:solidFill>
              <a:latin typeface="Calibri" pitchFamily="34" charset="0"/>
              <a:cs typeface="Calibri" pitchFamily="34" charset="0"/>
            </a:endParaRPr>
          </a:p>
          <a:p>
            <a:pPr>
              <a:buFont typeface="Wingdings" pitchFamily="2" charset="2"/>
              <a:buChar char="Ø"/>
            </a:pPr>
            <a:r>
              <a:rPr lang="tr-TR" sz="1600" dirty="0" smtClean="0">
                <a:latin typeface="Calibri" pitchFamily="34" charset="0"/>
                <a:cs typeface="Calibri" pitchFamily="34" charset="0"/>
              </a:rPr>
              <a:t>Dikkat dağınıklığı ve aşırı hareketlilik</a:t>
            </a:r>
          </a:p>
          <a:p>
            <a:pPr>
              <a:buFont typeface="Wingdings" pitchFamily="2" charset="2"/>
              <a:buChar char="Ø"/>
            </a:pPr>
            <a:r>
              <a:rPr lang="tr-TR" sz="1600" dirty="0" smtClean="0">
                <a:latin typeface="Calibri" pitchFamily="34" charset="0"/>
                <a:cs typeface="Calibri" pitchFamily="34" charset="0"/>
              </a:rPr>
              <a:t>Zekanın normal ya da normal üstü olması</a:t>
            </a:r>
          </a:p>
          <a:p>
            <a:pPr>
              <a:buFont typeface="Wingdings" pitchFamily="2" charset="2"/>
              <a:buChar char="Ø"/>
            </a:pPr>
            <a:r>
              <a:rPr lang="tr-TR" sz="1600" dirty="0" smtClean="0">
                <a:latin typeface="Calibri" pitchFamily="34" charset="0"/>
                <a:cs typeface="Calibri" pitchFamily="34" charset="0"/>
              </a:rPr>
              <a:t>Huzursuzluk ve hareketli olmalarından dolayı gruba alınmamaları</a:t>
            </a:r>
          </a:p>
          <a:p>
            <a:pPr>
              <a:buFont typeface="Wingdings" pitchFamily="2" charset="2"/>
              <a:buChar char="Ø"/>
            </a:pPr>
            <a:r>
              <a:rPr lang="tr-TR" sz="1600" dirty="0" smtClean="0">
                <a:latin typeface="Calibri" pitchFamily="34" charset="0"/>
                <a:cs typeface="Calibri" pitchFamily="34" charset="0"/>
              </a:rPr>
              <a:t>Konsantrasyon güçlüğü</a:t>
            </a:r>
          </a:p>
          <a:p>
            <a:pPr>
              <a:buFont typeface="Wingdings" pitchFamily="2" charset="2"/>
              <a:buChar char="Ø"/>
            </a:pPr>
            <a:r>
              <a:rPr lang="tr-TR" sz="1600" dirty="0" smtClean="0">
                <a:latin typeface="Calibri" pitchFamily="34" charset="0"/>
                <a:cs typeface="Calibri" pitchFamily="34" charset="0"/>
              </a:rPr>
              <a:t>Önemli gelişimsel alanlarda gecikme</a:t>
            </a:r>
          </a:p>
          <a:p>
            <a:pPr>
              <a:buFont typeface="Wingdings" pitchFamily="2" charset="2"/>
              <a:buChar char="Ø"/>
            </a:pPr>
            <a:r>
              <a:rPr lang="tr-TR" sz="1600" dirty="0" smtClean="0">
                <a:latin typeface="Calibri" pitchFamily="34" charset="0"/>
                <a:cs typeface="Calibri" pitchFamily="34" charset="0"/>
              </a:rPr>
              <a:t>Dürtüsellik-düşünmeden hareket etme</a:t>
            </a:r>
          </a:p>
          <a:p>
            <a:pPr>
              <a:buFont typeface="Wingdings" pitchFamily="2" charset="2"/>
              <a:buChar char="Ø"/>
            </a:pPr>
            <a:r>
              <a:rPr lang="tr-TR" sz="1600" dirty="0" smtClean="0">
                <a:latin typeface="Calibri" pitchFamily="34" charset="0"/>
                <a:cs typeface="Calibri" pitchFamily="34" charset="0"/>
              </a:rPr>
              <a:t>Duygusal dalgalanma-duygularda hızlı değişim</a:t>
            </a:r>
          </a:p>
          <a:p>
            <a:pPr>
              <a:buFont typeface="Wingdings" pitchFamily="2" charset="2"/>
              <a:buChar char="Ø"/>
            </a:pPr>
            <a:r>
              <a:rPr lang="tr-TR" sz="1600" dirty="0" smtClean="0">
                <a:latin typeface="Calibri" pitchFamily="34" charset="0"/>
                <a:cs typeface="Calibri" pitchFamily="34" charset="0"/>
              </a:rPr>
              <a:t>Genel koordinasyon eksikliği</a:t>
            </a:r>
          </a:p>
          <a:p>
            <a:pPr>
              <a:buFont typeface="Wingdings" pitchFamily="2" charset="2"/>
              <a:buChar char="Ø"/>
            </a:pPr>
            <a:r>
              <a:rPr lang="tr-TR" sz="1600" dirty="0" smtClean="0">
                <a:latin typeface="Calibri" pitchFamily="34" charset="0"/>
                <a:cs typeface="Calibri" pitchFamily="34" charset="0"/>
              </a:rPr>
              <a:t>Algı-motor bozukluğu</a:t>
            </a:r>
          </a:p>
          <a:p>
            <a:pPr>
              <a:buFont typeface="Wingdings" pitchFamily="2" charset="2"/>
              <a:buChar char="Ø"/>
            </a:pPr>
            <a:r>
              <a:rPr lang="tr-TR" sz="1600" dirty="0" smtClean="0">
                <a:latin typeface="Calibri" pitchFamily="34" charset="0"/>
                <a:cs typeface="Calibri" pitchFamily="34" charset="0"/>
              </a:rPr>
              <a:t>Bellek ve düşünme bozukluğu</a:t>
            </a:r>
          </a:p>
          <a:p>
            <a:pPr>
              <a:buFont typeface="Wingdings" pitchFamily="2" charset="2"/>
              <a:buChar char="Ø"/>
            </a:pPr>
            <a:r>
              <a:rPr lang="tr-TR" sz="1600" dirty="0" smtClean="0">
                <a:latin typeface="Calibri" pitchFamily="34" charset="0"/>
                <a:cs typeface="Calibri" pitchFamily="34" charset="0"/>
              </a:rPr>
              <a:t>Belirgin akademik problemler</a:t>
            </a:r>
          </a:p>
          <a:p>
            <a:pPr>
              <a:buFont typeface="Wingdings" pitchFamily="2" charset="2"/>
              <a:buChar char="Ø"/>
            </a:pPr>
            <a:r>
              <a:rPr lang="tr-TR" sz="1600" dirty="0" smtClean="0">
                <a:latin typeface="Calibri" pitchFamily="34" charset="0"/>
                <a:cs typeface="Calibri" pitchFamily="34" charset="0"/>
              </a:rPr>
              <a:t> Konuşma ve konuşma seslerini öğrenme bozukluğu</a:t>
            </a:r>
          </a:p>
          <a:p>
            <a:pPr>
              <a:buFont typeface="Wingdings" pitchFamily="2" charset="2"/>
              <a:buChar char="Ø"/>
            </a:pPr>
            <a:r>
              <a:rPr lang="tr-TR" sz="1600" dirty="0" smtClean="0">
                <a:latin typeface="Calibri" pitchFamily="34" charset="0"/>
                <a:cs typeface="Calibri" pitchFamily="34" charset="0"/>
              </a:rPr>
              <a:t>Merkezi sinir sistemi düzensizliği ve bozukluğu </a:t>
            </a:r>
            <a:endParaRPr lang="tr-TR" sz="1600" dirty="0">
              <a:latin typeface="Calibri" pitchFamily="34" charset="0"/>
              <a:cs typeface="Calibri" pitchFamily="34" charset="0"/>
            </a:endParaRPr>
          </a:p>
        </p:txBody>
      </p:sp>
      <p:sp>
        <p:nvSpPr>
          <p:cNvPr id="4" name="3 Slayt Numarası Yer Tutucusu"/>
          <p:cNvSpPr>
            <a:spLocks noGrp="1"/>
          </p:cNvSpPr>
          <p:nvPr>
            <p:ph type="sldNum" sz="quarter" idx="12"/>
          </p:nvPr>
        </p:nvSpPr>
        <p:spPr/>
        <p:txBody>
          <a:bodyPr>
            <a:normAutofit fontScale="85000" lnSpcReduction="20000"/>
          </a:bodyPr>
          <a:lstStyle/>
          <a:p>
            <a:fld id="{5D8A0829-4A9E-4795-9B1F-6F18FADB22F7}" type="slidenum">
              <a:rPr lang="tr-TR" smtClean="0"/>
              <a:pPr/>
              <a:t>6</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solidFill>
                  <a:srgbClr val="00B0F0"/>
                </a:solidFill>
              </a:rPr>
              <a:t>1.3. ÖÖG Belirtileri</a:t>
            </a:r>
            <a:endParaRPr lang="tr-TR" sz="3200" dirty="0">
              <a:solidFill>
                <a:srgbClr val="00B0F0"/>
              </a:solidFill>
            </a:endParaRPr>
          </a:p>
        </p:txBody>
      </p:sp>
      <p:sp>
        <p:nvSpPr>
          <p:cNvPr id="3" name="2 İçerik Yer Tutucusu"/>
          <p:cNvSpPr>
            <a:spLocks noGrp="1"/>
          </p:cNvSpPr>
          <p:nvPr>
            <p:ph sz="quarter" idx="1"/>
          </p:nvPr>
        </p:nvSpPr>
        <p:spPr>
          <a:xfrm>
            <a:off x="323528" y="1600200"/>
            <a:ext cx="8442520" cy="4853136"/>
          </a:xfrm>
        </p:spPr>
        <p:txBody>
          <a:bodyPr/>
          <a:lstStyle/>
          <a:p>
            <a:r>
              <a:rPr lang="tr-TR" dirty="0" smtClean="0">
                <a:solidFill>
                  <a:schemeClr val="accent2">
                    <a:lumMod val="75000"/>
                  </a:schemeClr>
                </a:solidFill>
              </a:rPr>
              <a:t>Erken çocukluk dönemi belirtileri;</a:t>
            </a:r>
          </a:p>
          <a:p>
            <a:pPr lvl="2">
              <a:buFont typeface="Wingdings" pitchFamily="2" charset="2"/>
              <a:buChar char="Ø"/>
            </a:pPr>
            <a:endParaRPr lang="tr-TR" dirty="0" smtClean="0"/>
          </a:p>
          <a:p>
            <a:pPr lvl="2">
              <a:buFont typeface="Wingdings" pitchFamily="2" charset="2"/>
              <a:buChar char="Ø"/>
            </a:pPr>
            <a:r>
              <a:rPr lang="tr-TR" sz="1800" dirty="0" smtClean="0"/>
              <a:t>Dil gelişiminde problemler, konuşmada bozukluk </a:t>
            </a:r>
          </a:p>
          <a:p>
            <a:pPr lvl="2">
              <a:buFont typeface="Wingdings" pitchFamily="2" charset="2"/>
              <a:buChar char="Ø"/>
            </a:pPr>
            <a:r>
              <a:rPr lang="tr-TR" sz="1800" dirty="0" smtClean="0"/>
              <a:t>Zaman kavramlarını anlamada zorluk </a:t>
            </a:r>
          </a:p>
          <a:p>
            <a:pPr lvl="2">
              <a:buFont typeface="Wingdings" pitchFamily="2" charset="2"/>
              <a:buChar char="Ø"/>
            </a:pPr>
            <a:r>
              <a:rPr lang="tr-TR" sz="1800" dirty="0" smtClean="0"/>
              <a:t>Kavram gelişiminde zayıflık</a:t>
            </a:r>
          </a:p>
          <a:p>
            <a:pPr lvl="2">
              <a:buFont typeface="Wingdings" pitchFamily="2" charset="2"/>
              <a:buChar char="Ø"/>
            </a:pPr>
            <a:r>
              <a:rPr lang="tr-TR" sz="1800" dirty="0" smtClean="0"/>
              <a:t>Öz bakım becerilerinin yerine getirilmesinde yetersizlik </a:t>
            </a:r>
          </a:p>
          <a:p>
            <a:pPr lvl="2">
              <a:buFont typeface="Wingdings" pitchFamily="2" charset="2"/>
              <a:buChar char="Ø"/>
            </a:pPr>
            <a:r>
              <a:rPr lang="tr-TR" sz="1800" dirty="0" smtClean="0"/>
              <a:t>Hafızada güçlük, hatırda tutamama </a:t>
            </a:r>
          </a:p>
          <a:p>
            <a:pPr lvl="2">
              <a:buFont typeface="Wingdings" pitchFamily="2" charset="2"/>
              <a:buChar char="Ø"/>
            </a:pPr>
            <a:r>
              <a:rPr lang="tr-TR" sz="1800" dirty="0" smtClean="0"/>
              <a:t>Çok hareketlilik</a:t>
            </a:r>
          </a:p>
          <a:p>
            <a:pPr lvl="2">
              <a:buFont typeface="Wingdings" pitchFamily="2" charset="2"/>
              <a:buChar char="Ø"/>
            </a:pPr>
            <a:r>
              <a:rPr lang="tr-TR" sz="1800" dirty="0" smtClean="0"/>
              <a:t>El göz koordinasyonunda problemler </a:t>
            </a:r>
          </a:p>
          <a:p>
            <a:pPr lvl="2">
              <a:buFont typeface="Wingdings" pitchFamily="2" charset="2"/>
              <a:buChar char="Ø"/>
            </a:pPr>
            <a:r>
              <a:rPr lang="tr-TR" sz="1800" dirty="0" smtClean="0"/>
              <a:t>Görsel hafızada problemler</a:t>
            </a:r>
            <a:endParaRPr lang="tr-TR" sz="1800" dirty="0"/>
          </a:p>
        </p:txBody>
      </p:sp>
      <p:sp>
        <p:nvSpPr>
          <p:cNvPr id="4" name="3 Slayt Numarası Yer Tutucusu"/>
          <p:cNvSpPr>
            <a:spLocks noGrp="1"/>
          </p:cNvSpPr>
          <p:nvPr>
            <p:ph type="sldNum" sz="quarter" idx="12"/>
          </p:nvPr>
        </p:nvSpPr>
        <p:spPr/>
        <p:txBody>
          <a:bodyPr>
            <a:normAutofit fontScale="85000" lnSpcReduction="20000"/>
          </a:bodyPr>
          <a:lstStyle/>
          <a:p>
            <a:fld id="{5D8A0829-4A9E-4795-9B1F-6F18FADB22F7}" type="slidenum">
              <a:rPr lang="tr-TR" smtClean="0"/>
              <a:pPr/>
              <a:t>7</a:t>
            </a:fld>
            <a:endParaRPr lang="tr-TR"/>
          </a:p>
        </p:txBody>
      </p:sp>
      <p:sp>
        <p:nvSpPr>
          <p:cNvPr id="5" name="4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548680"/>
            <a:ext cx="8686800" cy="5976664"/>
          </a:xfrm>
        </p:spPr>
        <p:txBody>
          <a:bodyPr>
            <a:normAutofit fontScale="85000" lnSpcReduction="10000"/>
          </a:bodyPr>
          <a:lstStyle/>
          <a:p>
            <a:r>
              <a:rPr lang="tr-TR" dirty="0" smtClean="0"/>
              <a:t>Okul dönemi belirtileri;</a:t>
            </a:r>
          </a:p>
          <a:p>
            <a:endParaRPr lang="tr-TR" dirty="0" smtClean="0"/>
          </a:p>
          <a:p>
            <a:pPr lvl="1">
              <a:buFont typeface="Wingdings" pitchFamily="2" charset="2"/>
              <a:buChar char="q"/>
            </a:pPr>
            <a:r>
              <a:rPr lang="tr-TR" dirty="0" smtClean="0"/>
              <a:t>Okul başarısındaki düşüklük</a:t>
            </a:r>
          </a:p>
          <a:p>
            <a:pPr lvl="1">
              <a:buFont typeface="Wingdings" pitchFamily="2" charset="2"/>
              <a:buChar char="q"/>
            </a:pPr>
            <a:r>
              <a:rPr lang="tr-TR" dirty="0" smtClean="0"/>
              <a:t>Dikkat- yoğunlaşma sorunu</a:t>
            </a:r>
          </a:p>
          <a:p>
            <a:pPr lvl="1">
              <a:buFont typeface="Wingdings" pitchFamily="2" charset="2"/>
              <a:buChar char="q"/>
            </a:pPr>
            <a:r>
              <a:rPr lang="tr-TR" dirty="0" smtClean="0"/>
              <a:t>Bellekte zayıflık</a:t>
            </a:r>
          </a:p>
          <a:p>
            <a:pPr lvl="1">
              <a:buFont typeface="Wingdings" pitchFamily="2" charset="2"/>
              <a:buChar char="q"/>
            </a:pPr>
            <a:r>
              <a:rPr lang="tr-TR" dirty="0" smtClean="0"/>
              <a:t>Düzensizlik</a:t>
            </a:r>
          </a:p>
          <a:p>
            <a:pPr lvl="1">
              <a:buFont typeface="Wingdings" pitchFamily="2" charset="2"/>
              <a:buChar char="q"/>
            </a:pPr>
            <a:r>
              <a:rPr lang="tr-TR" dirty="0" smtClean="0"/>
              <a:t>Ezberlemede güçlük </a:t>
            </a:r>
          </a:p>
          <a:p>
            <a:pPr lvl="1">
              <a:buFont typeface="Wingdings" pitchFamily="2" charset="2"/>
              <a:buChar char="q"/>
            </a:pPr>
            <a:r>
              <a:rPr lang="tr-TR" dirty="0" smtClean="0"/>
              <a:t>İşitsel–algı sorunlar </a:t>
            </a:r>
          </a:p>
          <a:p>
            <a:pPr lvl="1">
              <a:buFont typeface="Wingdings" pitchFamily="2" charset="2"/>
              <a:buChar char="q"/>
            </a:pPr>
            <a:r>
              <a:rPr lang="tr-TR" dirty="0" smtClean="0"/>
              <a:t>Mekân, gün, ay gibi zaman kavramlarında zayıflık </a:t>
            </a:r>
          </a:p>
          <a:p>
            <a:pPr lvl="1">
              <a:buFont typeface="Wingdings" pitchFamily="2" charset="2"/>
              <a:buChar char="q"/>
            </a:pPr>
            <a:r>
              <a:rPr lang="tr-TR" dirty="0" smtClean="0"/>
              <a:t>Aritmetikte zorlanma </a:t>
            </a:r>
          </a:p>
          <a:p>
            <a:pPr lvl="1">
              <a:buFont typeface="Wingdings" pitchFamily="2" charset="2"/>
              <a:buChar char="q"/>
            </a:pPr>
            <a:r>
              <a:rPr lang="tr-TR" dirty="0" smtClean="0"/>
              <a:t>Yabancı dil gibi ardışıklık gerektiren becerilerde başarısızlık </a:t>
            </a:r>
          </a:p>
          <a:p>
            <a:pPr lvl="1">
              <a:buFont typeface="Wingdings" pitchFamily="2" charset="2"/>
              <a:buChar char="q"/>
            </a:pPr>
            <a:r>
              <a:rPr lang="tr-TR" dirty="0" smtClean="0"/>
              <a:t>Duygusal olarak hassaslık, davranış problemine sahip olma </a:t>
            </a:r>
          </a:p>
          <a:p>
            <a:pPr lvl="1">
              <a:buFont typeface="Wingdings" pitchFamily="2" charset="2"/>
              <a:buChar char="q"/>
            </a:pPr>
            <a:r>
              <a:rPr lang="tr-TR" dirty="0" smtClean="0"/>
              <a:t>Motor becerilerde yetersizlik</a:t>
            </a:r>
          </a:p>
          <a:p>
            <a:pPr lvl="1">
              <a:buFont typeface="Wingdings" pitchFamily="2" charset="2"/>
              <a:buChar char="q"/>
            </a:pPr>
            <a:r>
              <a:rPr lang="tr-TR" dirty="0" smtClean="0"/>
              <a:t>Sosyal becerilerde yetersizlik   </a:t>
            </a:r>
            <a:endParaRPr lang="tr-TR" dirty="0"/>
          </a:p>
        </p:txBody>
      </p:sp>
      <p:pic>
        <p:nvPicPr>
          <p:cNvPr id="4" name="3 Resim" descr="test2.jpg"/>
          <p:cNvPicPr>
            <a:picLocks noChangeAspect="1"/>
          </p:cNvPicPr>
          <p:nvPr/>
        </p:nvPicPr>
        <p:blipFill>
          <a:blip r:embed="rId2" cstate="print"/>
          <a:stretch>
            <a:fillRect/>
          </a:stretch>
        </p:blipFill>
        <p:spPr>
          <a:xfrm>
            <a:off x="6444208" y="1412776"/>
            <a:ext cx="2206749" cy="2160240"/>
          </a:xfrm>
          <a:prstGeom prst="ellipse">
            <a:avLst/>
          </a:prstGeom>
          <a:ln>
            <a:noFill/>
          </a:ln>
          <a:effectLst>
            <a:softEdge rad="112500"/>
          </a:effectLst>
        </p:spPr>
      </p:pic>
      <p:sp>
        <p:nvSpPr>
          <p:cNvPr id="5" name="4 Slayt Numarası Yer Tutucusu"/>
          <p:cNvSpPr>
            <a:spLocks noGrp="1"/>
          </p:cNvSpPr>
          <p:nvPr>
            <p:ph type="sldNum" sz="quarter" idx="12"/>
          </p:nvPr>
        </p:nvSpPr>
        <p:spPr/>
        <p:txBody>
          <a:bodyPr/>
          <a:lstStyle/>
          <a:p>
            <a:fld id="{5D8A0829-4A9E-4795-9B1F-6F18FADB22F7}" type="slidenum">
              <a:rPr lang="tr-TR" smtClean="0"/>
              <a:pPr/>
              <a:t>8</a:t>
            </a:fld>
            <a:endParaRPr lang="tr-TR"/>
          </a:p>
        </p:txBody>
      </p:sp>
      <p:sp>
        <p:nvSpPr>
          <p:cNvPr id="6" name="5 Altbilgi Yer Tutucusu"/>
          <p:cNvSpPr>
            <a:spLocks noGrp="1"/>
          </p:cNvSpPr>
          <p:nvPr>
            <p:ph type="ftr" sz="quarter" idx="11"/>
          </p:nvPr>
        </p:nvSpPr>
        <p:spPr/>
        <p:txBody>
          <a:bodyPr/>
          <a:lstStyle/>
          <a:p>
            <a:r>
              <a:rPr lang="tr-TR" smtClean="0"/>
              <a:t>Psk.Dan.Nida ÖZALP</a:t>
            </a: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260648"/>
            <a:ext cx="8435280" cy="6408712"/>
          </a:xfrm>
        </p:spPr>
        <p:txBody>
          <a:bodyPr/>
          <a:lstStyle/>
          <a:p>
            <a:pPr>
              <a:buNone/>
            </a:pPr>
            <a:r>
              <a:rPr lang="tr-TR" i="1" dirty="0" smtClean="0"/>
              <a:t>	</a:t>
            </a:r>
          </a:p>
          <a:p>
            <a:pPr>
              <a:buNone/>
            </a:pPr>
            <a:r>
              <a:rPr lang="tr-TR" i="1" dirty="0"/>
              <a:t>	</a:t>
            </a:r>
            <a:r>
              <a:rPr lang="tr-TR" i="1" dirty="0" smtClean="0"/>
              <a:t>1.4. ÖÖG ile ilgili yanlış bilinenler</a:t>
            </a:r>
          </a:p>
          <a:p>
            <a:pPr>
              <a:buFont typeface="Wingdings" pitchFamily="2" charset="2"/>
              <a:buChar char="q"/>
            </a:pPr>
            <a:endParaRPr lang="tr-TR" sz="1400" dirty="0" smtClean="0"/>
          </a:p>
          <a:p>
            <a:pPr>
              <a:buFont typeface="Wingdings" pitchFamily="2" charset="2"/>
              <a:buChar char="q"/>
            </a:pPr>
            <a:r>
              <a:rPr lang="tr-TR" sz="1600" dirty="0" smtClean="0"/>
              <a:t>Ayna yazısı adı verilen yazıyı tersten yazma,  harf ya da kelimelerin yerini değiştirme durumunun yalnızca ÖÖG olan bireylerde görüldüğü görüşü vardır. Oysa yazmayı yeni öğrenen her çocukta ayna yazısı yazma durumu ortaya çıkabilir. Ayna yazısı, yazmayla ilgili acemilik döneminin olağan görüntülerinden biridir. Ancak acemilik döneminden sonra da sürerse, </a:t>
            </a:r>
            <a:r>
              <a:rPr lang="tr-TR" sz="1600" dirty="0" err="1" smtClean="0"/>
              <a:t>ÖÖG’den</a:t>
            </a:r>
            <a:r>
              <a:rPr lang="tr-TR" sz="1600" dirty="0" smtClean="0"/>
              <a:t> şüphelenilmesi gerekir.</a:t>
            </a:r>
          </a:p>
          <a:p>
            <a:pPr>
              <a:buFont typeface="Wingdings" pitchFamily="2" charset="2"/>
              <a:buChar char="q"/>
            </a:pPr>
            <a:endParaRPr lang="tr-TR" sz="1600" dirty="0" smtClean="0"/>
          </a:p>
          <a:p>
            <a:pPr>
              <a:buFont typeface="Wingdings" pitchFamily="2" charset="2"/>
              <a:buChar char="q"/>
            </a:pPr>
            <a:r>
              <a:rPr lang="tr-TR" sz="1600" dirty="0" err="1" smtClean="0"/>
              <a:t>ÖÖG’nin</a:t>
            </a:r>
            <a:r>
              <a:rPr lang="tr-TR" sz="1600" dirty="0" smtClean="0"/>
              <a:t> yaş ilerledikçe geçtiği düşüncesi de artık kabul görmemektedir. Bozukluk yetişkinlikte de sürmektedir. ÖÖG olan bireylerin çoğu yetişkinliklerine kadar okumayı öğrenmiş olurlar ancak yavaş okurlar. </a:t>
            </a:r>
          </a:p>
          <a:p>
            <a:pPr>
              <a:buFont typeface="Wingdings" pitchFamily="2" charset="2"/>
              <a:buChar char="q"/>
            </a:pPr>
            <a:endParaRPr lang="tr-TR" sz="1600" dirty="0" smtClean="0"/>
          </a:p>
          <a:p>
            <a:pPr>
              <a:buFont typeface="Wingdings" pitchFamily="2" charset="2"/>
              <a:buChar char="q"/>
            </a:pPr>
            <a:r>
              <a:rPr lang="tr-TR" sz="1600" dirty="0" smtClean="0"/>
              <a:t>ÖÖG ile ilgili yanlış kanıların en önemlilerinden biri de bu bozukluğun zeka düzeyi yüksek olanlarda görülemeyeceğine ilişkindir. Oysa ÖÖG olan çocuklar zeka düzeyleri düşük olmadığı gibi özel yetenekli de olabilirler.</a:t>
            </a:r>
          </a:p>
          <a:p>
            <a:pPr>
              <a:buFont typeface="Wingdings" pitchFamily="2" charset="2"/>
              <a:buChar char="q"/>
            </a:pPr>
            <a:endParaRPr lang="tr-TR" sz="1600" dirty="0" smtClean="0"/>
          </a:p>
          <a:p>
            <a:pPr>
              <a:buFont typeface="Wingdings" pitchFamily="2" charset="2"/>
              <a:buChar char="q"/>
            </a:pPr>
            <a:r>
              <a:rPr lang="tr-TR" sz="1600" dirty="0" smtClean="0"/>
              <a:t>ÖÖG bir hastalık değildir. </a:t>
            </a:r>
            <a:r>
              <a:rPr lang="tr-TR" sz="1600" dirty="0" err="1" smtClean="0"/>
              <a:t>ÖÖG’li</a:t>
            </a:r>
            <a:r>
              <a:rPr lang="tr-TR" sz="1600" dirty="0" smtClean="0"/>
              <a:t> çocuklar, toplumların ilgilenip destek vermesi gereken farklı bireylerdir. </a:t>
            </a:r>
            <a:endParaRPr lang="tr-TR" sz="1600" dirty="0"/>
          </a:p>
        </p:txBody>
      </p:sp>
      <p:sp>
        <p:nvSpPr>
          <p:cNvPr id="4" name="3 Slayt Numarası Yer Tutucusu"/>
          <p:cNvSpPr>
            <a:spLocks noGrp="1"/>
          </p:cNvSpPr>
          <p:nvPr>
            <p:ph type="sldNum" sz="quarter" idx="15"/>
          </p:nvPr>
        </p:nvSpPr>
        <p:spPr/>
        <p:txBody>
          <a:bodyPr/>
          <a:lstStyle/>
          <a:p>
            <a:fld id="{5D8A0829-4A9E-4795-9B1F-6F18FADB22F7}" type="slidenum">
              <a:rPr lang="tr-TR" smtClean="0"/>
              <a:pPr/>
              <a:t>9</a:t>
            </a:fld>
            <a:endParaRPr lang="tr-TR"/>
          </a:p>
        </p:txBody>
      </p:sp>
      <p:sp>
        <p:nvSpPr>
          <p:cNvPr id="5" name="4 Altbilgi Yer Tutucusu"/>
          <p:cNvSpPr>
            <a:spLocks noGrp="1"/>
          </p:cNvSpPr>
          <p:nvPr>
            <p:ph type="ftr" sz="quarter" idx="16"/>
          </p:nvPr>
        </p:nvSpPr>
        <p:spPr/>
        <p:txBody>
          <a:bodyPr/>
          <a:lstStyle/>
          <a:p>
            <a:r>
              <a:rPr lang="tr-TR" smtClean="0"/>
              <a:t>Psk.Dan.Nida ÖZALP</a:t>
            </a:r>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2.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1_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2.xml><?xml version="1.0" encoding="utf-8"?>
<a:theme xmlns:a="http://schemas.openxmlformats.org/drawingml/2006/main" name="1_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13.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1145</TotalTime>
  <Words>2645</Words>
  <Application>Microsoft Office PowerPoint</Application>
  <PresentationFormat>Ekran Gösterisi (4:3)</PresentationFormat>
  <Paragraphs>436</Paragraphs>
  <Slides>46</Slides>
  <Notes>0</Notes>
  <HiddenSlides>0</HiddenSlides>
  <MMClips>0</MMClips>
  <ScaleCrop>false</ScaleCrop>
  <HeadingPairs>
    <vt:vector size="4" baseType="variant">
      <vt:variant>
        <vt:lpstr>Tema</vt:lpstr>
      </vt:variant>
      <vt:variant>
        <vt:i4>13</vt:i4>
      </vt:variant>
      <vt:variant>
        <vt:lpstr>Slayt Başlıkları</vt:lpstr>
      </vt:variant>
      <vt:variant>
        <vt:i4>46</vt:i4>
      </vt:variant>
    </vt:vector>
  </HeadingPairs>
  <TitlesOfParts>
    <vt:vector size="59" baseType="lpstr">
      <vt:lpstr>Zengin</vt:lpstr>
      <vt:lpstr>Görünüş</vt:lpstr>
      <vt:lpstr>Ofis Teması</vt:lpstr>
      <vt:lpstr>Ortalama</vt:lpstr>
      <vt:lpstr>Gezinti</vt:lpstr>
      <vt:lpstr>Kağıt</vt:lpstr>
      <vt:lpstr>Şehir Hayatı</vt:lpstr>
      <vt:lpstr>Cumba</vt:lpstr>
      <vt:lpstr>Akış</vt:lpstr>
      <vt:lpstr>Kalabalık</vt:lpstr>
      <vt:lpstr>1_Cumba</vt:lpstr>
      <vt:lpstr>1_Görünüş</vt:lpstr>
      <vt:lpstr>Gündönümü</vt:lpstr>
      <vt:lpstr>ÖZEL ÖĞRENME GÜÇLÜKLERİ</vt:lpstr>
      <vt:lpstr>PowerPoint Sunusu</vt:lpstr>
      <vt:lpstr>1. Öğrenme Güçlüğünün Tanımlanması</vt:lpstr>
      <vt:lpstr>PowerPoint Sunusu</vt:lpstr>
      <vt:lpstr>PowerPoint Sunusu</vt:lpstr>
      <vt:lpstr>PowerPoint Sunusu</vt:lpstr>
      <vt:lpstr>1.3. ÖÖG Belirtileri</vt:lpstr>
      <vt:lpstr>PowerPoint Sunusu</vt:lpstr>
      <vt:lpstr>PowerPoint Sunusu</vt:lpstr>
      <vt:lpstr>     1.5. Yaygınlık</vt:lpstr>
      <vt:lpstr>1.6. Sık karşılaşılan sorunlar</vt:lpstr>
      <vt:lpstr>PowerPoint Sunusu</vt:lpstr>
      <vt:lpstr>PowerPoint Sunusu</vt:lpstr>
      <vt:lpstr>PowerPoint Sunusu</vt:lpstr>
      <vt:lpstr>PowerPoint Sunusu</vt:lpstr>
      <vt:lpstr>1.7. Tanılama </vt:lpstr>
      <vt:lpstr>PowerPoint Sunusu</vt:lpstr>
      <vt:lpstr>1.7.1. Eş tanılar</vt:lpstr>
      <vt:lpstr>PowerPoint Sunusu</vt:lpstr>
      <vt:lpstr>PowerPoint Sunusu</vt:lpstr>
      <vt:lpstr>1.7.2. Ayırıcı Tanı</vt:lpstr>
      <vt:lpstr>1.8. ÖÖG’li Bireylerin Sınıflandırılması</vt:lpstr>
      <vt:lpstr>PowerPoint Sunusu</vt:lpstr>
      <vt:lpstr>PowerPoint Sunusu</vt:lpstr>
      <vt:lpstr>PowerPoint Sunusu</vt:lpstr>
      <vt:lpstr>PowerPoint Sunusu</vt:lpstr>
      <vt:lpstr>1.8.2. Yazma Güçlükleri;</vt:lpstr>
      <vt:lpstr>PowerPoint Sunusu</vt:lpstr>
      <vt:lpstr>PowerPoint Sunusu</vt:lpstr>
      <vt:lpstr>PowerPoint Sunusu</vt:lpstr>
      <vt:lpstr>PowerPoint Sunusu</vt:lpstr>
      <vt:lpstr>PowerPoint Sunusu</vt:lpstr>
      <vt:lpstr>PowerPoint Sunusu</vt:lpstr>
      <vt:lpstr>PowerPoint Sunusu</vt:lpstr>
      <vt:lpstr>PowerPoint Sunusu</vt:lpstr>
      <vt:lpstr>2.Özel Öğrenme Güçlüğü Önleme Çalışmaları </vt:lpstr>
      <vt:lpstr>3. Özel öğrenme güçlüğü eğitim çalışmaları</vt:lpstr>
      <vt:lpstr>PowerPoint Sunusu</vt:lpstr>
      <vt:lpstr>4. Öneriler</vt:lpstr>
      <vt:lpstr>PowerPoint Sunusu</vt:lpstr>
      <vt:lpstr>PowerPoint Sunusu</vt:lpstr>
      <vt:lpstr>PowerPoint Sunusu</vt:lpstr>
      <vt:lpstr>PowerPoint Sunusu</vt:lpstr>
      <vt:lpstr>PowerPoint Sunusu</vt:lpstr>
      <vt:lpstr>PowerPoint Sunusu</vt:lpstr>
      <vt:lpstr>Kaynakça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ÖĞRENME GÜÇLÜĞÜ</dc:title>
  <dc:creator>yasemin</dc:creator>
  <cp:lastModifiedBy>ACER</cp:lastModifiedBy>
  <cp:revision>104</cp:revision>
  <dcterms:created xsi:type="dcterms:W3CDTF">2017-10-02T07:50:24Z</dcterms:created>
  <dcterms:modified xsi:type="dcterms:W3CDTF">2017-10-20T14:02:34Z</dcterms:modified>
</cp:coreProperties>
</file>