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25"/>
  </p:notesMasterIdLst>
  <p:sldIdLst>
    <p:sldId id="256" r:id="rId2"/>
    <p:sldId id="257" r:id="rId3"/>
    <p:sldId id="258" r:id="rId4"/>
    <p:sldId id="259" r:id="rId5"/>
    <p:sldId id="262" r:id="rId6"/>
    <p:sldId id="263" r:id="rId7"/>
    <p:sldId id="264" r:id="rId8"/>
    <p:sldId id="265" r:id="rId9"/>
    <p:sldId id="261" r:id="rId10"/>
    <p:sldId id="276" r:id="rId11"/>
    <p:sldId id="266" r:id="rId12"/>
    <p:sldId id="267" r:id="rId13"/>
    <p:sldId id="277" r:id="rId14"/>
    <p:sldId id="268" r:id="rId15"/>
    <p:sldId id="278" r:id="rId16"/>
    <p:sldId id="269" r:id="rId17"/>
    <p:sldId id="270" r:id="rId18"/>
    <p:sldId id="271" r:id="rId19"/>
    <p:sldId id="272" r:id="rId20"/>
    <p:sldId id="273" r:id="rId21"/>
    <p:sldId id="279" r:id="rId22"/>
    <p:sldId id="274" r:id="rId23"/>
    <p:sldId id="280" r:id="rId2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170" y="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2C064AF-38ED-45B0-9FC5-B24DAA721ED2}" type="datetimeFigureOut">
              <a:rPr lang="tr-TR" smtClean="0"/>
              <a:pPr/>
              <a:t>3.12.2019</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83BDDE-0AAB-4A4D-8315-DAD2CD5C025A}" type="slidenum">
              <a:rPr lang="tr-TR" smtClean="0"/>
              <a:pPr/>
              <a:t>‹#›</a:t>
            </a:fld>
            <a:endParaRPr lang="tr-TR"/>
          </a:p>
        </p:txBody>
      </p:sp>
    </p:spTree>
    <p:extLst>
      <p:ext uri="{BB962C8B-B14F-4D97-AF65-F5344CB8AC3E}">
        <p14:creationId xmlns:p14="http://schemas.microsoft.com/office/powerpoint/2010/main" val="4793074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3" name="22 Dikdörtgen"/>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23 Dikdörtgen"/>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24 Dikdörtgen"/>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25 Dikdörtgen"/>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Dikdörtgen"/>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29 Yuvarlatılmış Dikdörtgen"/>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30 Yuvarlatılmış Dikdörtgen"/>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Dikdörtgen"/>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6705600" y="4206240"/>
            <a:ext cx="960120" cy="457200"/>
          </a:xfrm>
        </p:spPr>
        <p:txBody>
          <a:bodyPr/>
          <a:lstStyle/>
          <a:p>
            <a:fld id="{A47329C3-DE9D-4B09-BF7C-FE5AFCB87152}" type="datetime1">
              <a:rPr lang="tr-TR" smtClean="0"/>
              <a:pPr/>
              <a:t>3.12.2019</a:t>
            </a:fld>
            <a:endParaRPr lang="tr-TR"/>
          </a:p>
        </p:txBody>
      </p:sp>
      <p:sp>
        <p:nvSpPr>
          <p:cNvPr id="17" name="16 Altbilgi Yer Tutucusu"/>
          <p:cNvSpPr>
            <a:spLocks noGrp="1"/>
          </p:cNvSpPr>
          <p:nvPr>
            <p:ph type="ftr" sz="quarter" idx="11"/>
          </p:nvPr>
        </p:nvSpPr>
        <p:spPr>
          <a:xfrm>
            <a:off x="5410200" y="4205288"/>
            <a:ext cx="1295400" cy="457200"/>
          </a:xfrm>
        </p:spPr>
        <p:txBody>
          <a:bodyPr/>
          <a:lstStyle/>
          <a:p>
            <a:r>
              <a:rPr lang="tr-TR" smtClean="0"/>
              <a:t>Dörtyol RAM</a:t>
            </a:r>
            <a:endParaRPr lang="tr-TR"/>
          </a:p>
        </p:txBody>
      </p:sp>
      <p:sp>
        <p:nvSpPr>
          <p:cNvPr id="29" name="28 Slayt Numarası Yer Tutucusu"/>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BA760BE-B6DF-46E4-8B7D-820A37220847}" type="datetime1">
              <a:rPr lang="tr-TR" smtClean="0"/>
              <a:pPr/>
              <a:t>3.12.2019</a:t>
            </a:fld>
            <a:endParaRPr lang="tr-TR"/>
          </a:p>
        </p:txBody>
      </p:sp>
      <p:sp>
        <p:nvSpPr>
          <p:cNvPr id="5" name="4 Altbilgi Yer Tutucusu"/>
          <p:cNvSpPr>
            <a:spLocks noGrp="1"/>
          </p:cNvSpPr>
          <p:nvPr>
            <p:ph type="ftr" sz="quarter" idx="11"/>
          </p:nvPr>
        </p:nvSpPr>
        <p:spPr/>
        <p:txBody>
          <a:bodyPr/>
          <a:lstStyle/>
          <a:p>
            <a:r>
              <a:rPr lang="tr-TR" smtClean="0"/>
              <a:t>Dörtyol RAM</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781800" y="1143000"/>
            <a:ext cx="1905000" cy="5486400"/>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1143000"/>
            <a:ext cx="6248400" cy="5486400"/>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C51238D0-1B52-4384-997B-2D6944B86EA8}" type="datetime1">
              <a:rPr lang="tr-TR" smtClean="0"/>
              <a:pPr/>
              <a:t>3.12.2019</a:t>
            </a:fld>
            <a:endParaRPr lang="tr-TR"/>
          </a:p>
        </p:txBody>
      </p:sp>
      <p:sp>
        <p:nvSpPr>
          <p:cNvPr id="5" name="4 Altbilgi Yer Tutucusu"/>
          <p:cNvSpPr>
            <a:spLocks noGrp="1"/>
          </p:cNvSpPr>
          <p:nvPr>
            <p:ph type="ftr" sz="quarter" idx="11"/>
          </p:nvPr>
        </p:nvSpPr>
        <p:spPr/>
        <p:txBody>
          <a:bodyPr/>
          <a:lstStyle/>
          <a:p>
            <a:r>
              <a:rPr lang="tr-TR" smtClean="0"/>
              <a:t>Dörtyol RAM</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224870AA-2FA2-42AD-AC53-588A2E46E9CB}" type="datetime1">
              <a:rPr lang="tr-TR" smtClean="0"/>
              <a:pPr/>
              <a:t>3.12.2019</a:t>
            </a:fld>
            <a:endParaRPr lang="tr-TR"/>
          </a:p>
        </p:txBody>
      </p:sp>
      <p:sp>
        <p:nvSpPr>
          <p:cNvPr id="5" name="4 Altbilgi Yer Tutucusu"/>
          <p:cNvSpPr>
            <a:spLocks noGrp="1"/>
          </p:cNvSpPr>
          <p:nvPr>
            <p:ph type="ftr" sz="quarter" idx="11"/>
          </p:nvPr>
        </p:nvSpPr>
        <p:spPr/>
        <p:txBody>
          <a:bodyPr/>
          <a:lstStyle/>
          <a:p>
            <a:r>
              <a:rPr lang="tr-TR" smtClean="0"/>
              <a:t>Dörtyol RAM</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BD960274-3E78-4CCF-B303-B5AACF7A2D25}" type="datetime1">
              <a:rPr lang="tr-TR" smtClean="0"/>
              <a:pPr/>
              <a:t>3.12.2019</a:t>
            </a:fld>
            <a:endParaRPr lang="tr-TR"/>
          </a:p>
        </p:txBody>
      </p:sp>
      <p:sp>
        <p:nvSpPr>
          <p:cNvPr id="5" name="4 Altbilgi Yer Tutucusu"/>
          <p:cNvSpPr>
            <a:spLocks noGrp="1"/>
          </p:cNvSpPr>
          <p:nvPr>
            <p:ph type="ftr" sz="quarter" idx="11"/>
          </p:nvPr>
        </p:nvSpPr>
        <p:spPr/>
        <p:txBody>
          <a:bodyPr/>
          <a:lstStyle/>
          <a:p>
            <a:r>
              <a:rPr lang="tr-TR" smtClean="0"/>
              <a:t>Dörtyol RAM</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708354AA-F04F-48E9-921F-C48A7C484DD4}" type="datetime1">
              <a:rPr lang="tr-TR" smtClean="0"/>
              <a:pPr/>
              <a:t>3.12.2019</a:t>
            </a:fld>
            <a:endParaRPr lang="tr-TR"/>
          </a:p>
        </p:txBody>
      </p:sp>
      <p:sp>
        <p:nvSpPr>
          <p:cNvPr id="6" name="5 Altbilgi Yer Tutucusu"/>
          <p:cNvSpPr>
            <a:spLocks noGrp="1"/>
          </p:cNvSpPr>
          <p:nvPr>
            <p:ph type="ftr" sz="quarter" idx="11"/>
          </p:nvPr>
        </p:nvSpPr>
        <p:spPr/>
        <p:txBody>
          <a:bodyPr/>
          <a:lstStyle/>
          <a:p>
            <a:r>
              <a:rPr lang="tr-TR" smtClean="0"/>
              <a:t>Dörtyol RAM</a:t>
            </a:r>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381000" y="1143000"/>
            <a:ext cx="8382000" cy="1069848"/>
          </a:xfrm>
        </p:spPr>
        <p:txBody>
          <a:bodyPr anchor="ctr"/>
          <a:lstStyle>
            <a:lvl1pPr>
              <a:defRPr sz="4000" b="0" i="0"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6" name="25 Veri Yer Tutucusu"/>
          <p:cNvSpPr>
            <a:spLocks noGrp="1"/>
          </p:cNvSpPr>
          <p:nvPr>
            <p:ph type="dt" sz="half" idx="10"/>
          </p:nvPr>
        </p:nvSpPr>
        <p:spPr/>
        <p:txBody>
          <a:bodyPr rtlCol="0"/>
          <a:lstStyle/>
          <a:p>
            <a:fld id="{9589FB39-222A-464B-85D4-9549C0E892E9}" type="datetime1">
              <a:rPr lang="tr-TR" smtClean="0"/>
              <a:pPr/>
              <a:t>3.12.2019</a:t>
            </a:fld>
            <a:endParaRPr lang="tr-TR"/>
          </a:p>
        </p:txBody>
      </p:sp>
      <p:sp>
        <p:nvSpPr>
          <p:cNvPr id="27" name="26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28" name="27 Altbilgi Yer Tutucusu"/>
          <p:cNvSpPr>
            <a:spLocks noGrp="1"/>
          </p:cNvSpPr>
          <p:nvPr>
            <p:ph type="ftr" sz="quarter" idx="12"/>
          </p:nvPr>
        </p:nvSpPr>
        <p:spPr/>
        <p:txBody>
          <a:bodyPr rtlCol="0"/>
          <a:lstStyle/>
          <a:p>
            <a:r>
              <a:rPr lang="tr-TR" smtClean="0"/>
              <a:t>Dörtyol RAM</a:t>
            </a:r>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a:xfrm>
            <a:off x="6583680" y="612648"/>
            <a:ext cx="957264" cy="457200"/>
          </a:xfrm>
        </p:spPr>
        <p:txBody>
          <a:bodyPr/>
          <a:lstStyle/>
          <a:p>
            <a:fld id="{3784833C-8D42-4665-89CC-660CA139C1DC}" type="datetime1">
              <a:rPr lang="tr-TR" smtClean="0"/>
              <a:pPr/>
              <a:t>3.12.2019</a:t>
            </a:fld>
            <a:endParaRPr lang="tr-TR"/>
          </a:p>
        </p:txBody>
      </p:sp>
      <p:sp>
        <p:nvSpPr>
          <p:cNvPr id="4" name="3 Altbilgi Yer Tutucusu"/>
          <p:cNvSpPr>
            <a:spLocks noGrp="1"/>
          </p:cNvSpPr>
          <p:nvPr>
            <p:ph type="ftr" sz="quarter" idx="11"/>
          </p:nvPr>
        </p:nvSpPr>
        <p:spPr>
          <a:xfrm>
            <a:off x="5257800" y="612648"/>
            <a:ext cx="1325880" cy="457200"/>
          </a:xfrm>
        </p:spPr>
        <p:txBody>
          <a:bodyPr/>
          <a:lstStyle/>
          <a:p>
            <a:r>
              <a:rPr lang="tr-TR" smtClean="0"/>
              <a:t>Dörtyol RAM</a:t>
            </a:r>
            <a:endParaRPr lang="tr-TR"/>
          </a:p>
        </p:txBody>
      </p:sp>
      <p:sp>
        <p:nvSpPr>
          <p:cNvPr id="5" name="4 Slayt Numarası Yer Tutucusu"/>
          <p:cNvSpPr>
            <a:spLocks noGrp="1"/>
          </p:cNvSpPr>
          <p:nvPr>
            <p:ph type="sldNum" sz="quarter" idx="12"/>
          </p:nvPr>
        </p:nvSpPr>
        <p:spPr>
          <a:xfrm>
            <a:off x="8174736" y="2272"/>
            <a:ext cx="762000" cy="365760"/>
          </a:xfrm>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F4B0FD58-9264-41B6-A5B2-4B1FFE2C8C02}" type="datetime1">
              <a:rPr lang="tr-TR" smtClean="0"/>
              <a:pPr/>
              <a:t>3.12.2019</a:t>
            </a:fld>
            <a:endParaRPr lang="tr-TR"/>
          </a:p>
        </p:txBody>
      </p:sp>
      <p:sp>
        <p:nvSpPr>
          <p:cNvPr id="3" name="2 Altbilgi Yer Tutucusu"/>
          <p:cNvSpPr>
            <a:spLocks noGrp="1"/>
          </p:cNvSpPr>
          <p:nvPr>
            <p:ph type="ftr" sz="quarter" idx="11"/>
          </p:nvPr>
        </p:nvSpPr>
        <p:spPr/>
        <p:txBody>
          <a:bodyPr/>
          <a:lstStyle/>
          <a:p>
            <a:r>
              <a:rPr lang="tr-TR" smtClean="0"/>
              <a:t>Dörtyol RAM</a:t>
            </a:r>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5353496" y="1101970"/>
            <a:ext cx="3383280" cy="877824"/>
          </a:xfrm>
        </p:spPr>
        <p:txBody>
          <a:bodyPr anchor="b"/>
          <a:lstStyle>
            <a:lvl1pPr algn="l">
              <a:buNone/>
              <a:defRPr sz="1800" b="1"/>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5809E7FC-A600-462F-B911-E7E7402EA7DF}" type="datetime1">
              <a:rPr lang="tr-TR" smtClean="0"/>
              <a:pPr/>
              <a:t>3.12.2019</a:t>
            </a:fld>
            <a:endParaRPr lang="tr-TR"/>
          </a:p>
        </p:txBody>
      </p:sp>
      <p:sp>
        <p:nvSpPr>
          <p:cNvPr id="6" name="5 Altbilgi Yer Tutucusu"/>
          <p:cNvSpPr>
            <a:spLocks noGrp="1"/>
          </p:cNvSpPr>
          <p:nvPr>
            <p:ph type="ftr" sz="quarter" idx="11"/>
          </p:nvPr>
        </p:nvSpPr>
        <p:spPr/>
        <p:txBody>
          <a:bodyPr/>
          <a:lstStyle/>
          <a:p>
            <a:r>
              <a:rPr lang="tr-TR" smtClean="0"/>
              <a:t>Dörtyol RAM</a:t>
            </a:r>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3E16256C-A7B9-4842-9C9B-A9B70D025492}" type="datetime1">
              <a:rPr lang="tr-TR" smtClean="0"/>
              <a:pPr/>
              <a:t>3.12.2019</a:t>
            </a:fld>
            <a:endParaRPr lang="tr-TR"/>
          </a:p>
        </p:txBody>
      </p:sp>
      <p:sp>
        <p:nvSpPr>
          <p:cNvPr id="6" name="5 Altbilgi Yer Tutucusu"/>
          <p:cNvSpPr>
            <a:spLocks noGrp="1"/>
          </p:cNvSpPr>
          <p:nvPr>
            <p:ph type="ftr" sz="quarter" idx="11"/>
          </p:nvPr>
        </p:nvSpPr>
        <p:spPr/>
        <p:txBody>
          <a:bodyPr/>
          <a:lstStyle/>
          <a:p>
            <a:r>
              <a:rPr lang="tr-TR" smtClean="0"/>
              <a:t>Dörtyol RAM</a:t>
            </a:r>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Dikdörtgen"/>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Dikdörtgen"/>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29 Dikdörtgen"/>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30 Dikdörtgen"/>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32 Yuvarlatılmış Dikdörtgen"/>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33 Yuvarlatılmış Dikdörtgen"/>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34 Dikdörtgen"/>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Dikdörtgen"/>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Dikdörtgen"/>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37 Dikdörtgen"/>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Dikdörtgen"/>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39 Dikdörtgen"/>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Başlık Yer Tutucusu"/>
          <p:cNvSpPr>
            <a:spLocks noGrp="1"/>
          </p:cNvSpPr>
          <p:nvPr>
            <p:ph type="title"/>
          </p:nvPr>
        </p:nvSpPr>
        <p:spPr>
          <a:xfrm>
            <a:off x="457200" y="1143000"/>
            <a:ext cx="8229600" cy="1066800"/>
          </a:xfrm>
          <a:prstGeom prst="rect">
            <a:avLst/>
          </a:prstGeom>
        </p:spPr>
        <p:txBody>
          <a:bodyPr vert="horz" anchor="ctr">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B6AAEF94-DF56-4661-B432-E1B3A3ECD0AE}" type="datetime1">
              <a:rPr lang="tr-TR" smtClean="0"/>
              <a:pPr/>
              <a:t>3.12.2019</a:t>
            </a:fld>
            <a:endParaRPr lang="tr-TR"/>
          </a:p>
        </p:txBody>
      </p:sp>
      <p:sp>
        <p:nvSpPr>
          <p:cNvPr id="3" name="2 Altbilgi Yer Tutucusu"/>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r>
              <a:rPr lang="tr-TR" smtClean="0"/>
              <a:t>Dörtyol RAM</a:t>
            </a:r>
            <a:endParaRPr lang="tr-TR"/>
          </a:p>
        </p:txBody>
      </p:sp>
      <p:sp>
        <p:nvSpPr>
          <p:cNvPr id="23" name="22 Slayt Numarası Yer Tutucusu"/>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sldNum="0"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1484784"/>
            <a:ext cx="7772400" cy="2088231"/>
          </a:xfrm>
        </p:spPr>
        <p:txBody>
          <a:bodyPr/>
          <a:lstStyle/>
          <a:p>
            <a:pPr algn="ctr"/>
            <a:r>
              <a:rPr lang="tr-TR" b="1" dirty="0" smtClean="0">
                <a:latin typeface="Century Schoolbook" pitchFamily="18" charset="0"/>
              </a:rPr>
              <a:t>Değerler Eğitiminde Ailenin Rolü</a:t>
            </a:r>
            <a:endParaRPr lang="tr-TR" b="1" dirty="0">
              <a:latin typeface="Century Schoolbook" pitchFamily="18" charset="0"/>
            </a:endParaRPr>
          </a:p>
        </p:txBody>
      </p:sp>
      <p:pic>
        <p:nvPicPr>
          <p:cNvPr id="3" name="2 Resim" descr="kalp içi anne baba çocuk gölgesi.jpg"/>
          <p:cNvPicPr>
            <a:picLocks noChangeAspect="1"/>
          </p:cNvPicPr>
          <p:nvPr/>
        </p:nvPicPr>
        <p:blipFill>
          <a:blip r:embed="rId2" cstate="print"/>
          <a:stretch>
            <a:fillRect/>
          </a:stretch>
        </p:blipFill>
        <p:spPr>
          <a:xfrm>
            <a:off x="2771800" y="332656"/>
            <a:ext cx="3888432" cy="1755576"/>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4" name="Picture 2" descr="C:\Users\ACER\Desktop\doküman\MASAÜSTÜ NİDA\MASAÜSTÜ GEREK\DÖKÜMANLAR\milli-egitim-bakanligi-143099353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31640" y="4725144"/>
            <a:ext cx="1152128" cy="108012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5" name="Picture 3" descr="C:\Users\ACER\Desktop\doküman\MASAÜSTÜ NİDA\MASAÜSTÜ GEREK\DÖKÜMANLAR\arma-sticker-bayrak-kucuk-yuvarlak.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21540000">
            <a:off x="3933178" y="4591025"/>
            <a:ext cx="1143528" cy="106990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6" name="Resim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516216" y="4653136"/>
            <a:ext cx="1152128" cy="108012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8" name="Alt Başlık 2"/>
          <p:cNvSpPr>
            <a:spLocks noGrp="1"/>
          </p:cNvSpPr>
          <p:nvPr>
            <p:ph type="subTitle" idx="1"/>
          </p:nvPr>
        </p:nvSpPr>
        <p:spPr>
          <a:xfrm>
            <a:off x="0" y="6165304"/>
            <a:ext cx="9144000" cy="692696"/>
          </a:xfrm>
        </p:spPr>
        <p:txBody>
          <a:bodyPr>
            <a:normAutofit/>
          </a:bodyPr>
          <a:lstStyle/>
          <a:p>
            <a:pPr algn="ctr"/>
            <a:r>
              <a:rPr lang="tr-TR" sz="1600" b="1" dirty="0" smtClean="0">
                <a:latin typeface="Calibri" panose="020F0502020204030204" pitchFamily="34" charset="0"/>
                <a:cs typeface="Calibri" panose="020F0502020204030204" pitchFamily="34" charset="0"/>
              </a:rPr>
              <a:t>Dörtyol Rehberlik ve Araştırma Merkezi</a:t>
            </a:r>
          </a:p>
          <a:p>
            <a:pPr algn="ctr"/>
            <a:r>
              <a:rPr lang="tr-TR" sz="1400" b="1" dirty="0" smtClean="0">
                <a:latin typeface="Calibri" panose="020F0502020204030204" pitchFamily="34" charset="0"/>
                <a:cs typeface="Calibri" panose="020F0502020204030204" pitchFamily="34" charset="0"/>
              </a:rPr>
              <a:t>Rehberlik ve Psikolojik Danışmanlık Bölümü</a:t>
            </a:r>
            <a:endParaRPr lang="tr-TR" sz="1400" b="1" dirty="0">
              <a:latin typeface="Calibri" panose="020F0502020204030204" pitchFamily="34" charset="0"/>
              <a:cs typeface="Calibri" panose="020F050202020403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268760"/>
            <a:ext cx="8229600" cy="5305776"/>
          </a:xfrm>
        </p:spPr>
        <p:txBody>
          <a:bodyPr>
            <a:normAutofit/>
          </a:bodyPr>
          <a:lstStyle/>
          <a:p>
            <a:pPr algn="just">
              <a:buFont typeface="Wingdings" pitchFamily="2" charset="2"/>
              <a:buChar char="v"/>
            </a:pPr>
            <a:r>
              <a:rPr lang="tr-TR" sz="2000" dirty="0" smtClean="0"/>
              <a:t>İnsan, doğru olduğuna inandığı, önemsediği değerleriyle uyumlu tutum ve davranışlar sergilemekle kendisini değerli hisseder ve yaşamını anlamlı kılar. Öte yandan bu değerlerine aykırı tutum ve davranışlardan rahatsızlık duyar ve bunlardan kaçınmaya çalışır. Çoğu zaman değerlerimiz tutumlarımızı, tutumlarımız da davranışlarımızı yönlendirecek şekilde birbirine bağlıdır. </a:t>
            </a:r>
          </a:p>
          <a:p>
            <a:pPr>
              <a:buNone/>
            </a:pPr>
            <a:r>
              <a:rPr lang="tr-TR" sz="2000" dirty="0" smtClean="0"/>
              <a:t>		</a:t>
            </a:r>
          </a:p>
          <a:p>
            <a:pPr>
              <a:buNone/>
            </a:pPr>
            <a:endParaRPr lang="tr-TR" sz="2000" dirty="0" smtClean="0"/>
          </a:p>
          <a:p>
            <a:pPr>
              <a:buNone/>
            </a:pPr>
            <a:endParaRPr lang="tr-TR" sz="2000" dirty="0" smtClean="0"/>
          </a:p>
          <a:p>
            <a:pPr>
              <a:buNone/>
            </a:pPr>
            <a:endParaRPr lang="tr-TR" sz="2000" dirty="0" smtClean="0"/>
          </a:p>
          <a:p>
            <a:pPr>
              <a:buNone/>
            </a:pPr>
            <a:endParaRPr lang="tr-TR" sz="2000" dirty="0" smtClean="0"/>
          </a:p>
          <a:p>
            <a:pPr>
              <a:buNone/>
            </a:pPr>
            <a:endParaRPr lang="tr-TR" sz="2000" dirty="0" smtClean="0"/>
          </a:p>
          <a:p>
            <a:pPr algn="just">
              <a:buFont typeface="Wingdings" pitchFamily="2" charset="2"/>
              <a:buChar char="v"/>
            </a:pPr>
            <a:r>
              <a:rPr lang="tr-TR" sz="2000" dirty="0" smtClean="0"/>
              <a:t>Bir başka deyişle, bizim için önemli olan bir ilkeye uygun olacak şekilde bir olayı, konuyu ya da durumu değerlendiririz ve bu değerlendirmemize uygun davranırız.</a:t>
            </a:r>
            <a:endParaRPr lang="tr-TR" sz="2000" dirty="0"/>
          </a:p>
        </p:txBody>
      </p:sp>
      <p:pic>
        <p:nvPicPr>
          <p:cNvPr id="4" name="3 Resim" descr="değer..jpg"/>
          <p:cNvPicPr>
            <a:picLocks noChangeAspect="1"/>
          </p:cNvPicPr>
          <p:nvPr/>
        </p:nvPicPr>
        <p:blipFill>
          <a:blip r:embed="rId2" cstate="print"/>
          <a:stretch>
            <a:fillRect/>
          </a:stretch>
        </p:blipFill>
        <p:spPr>
          <a:xfrm>
            <a:off x="2627784" y="3284984"/>
            <a:ext cx="4176464" cy="1857375"/>
          </a:xfrm>
          <a:prstGeom prst="rect">
            <a:avLst/>
          </a:prstGeom>
        </p:spPr>
      </p:pic>
      <p:sp>
        <p:nvSpPr>
          <p:cNvPr id="6" name="5 Metin kutusu"/>
          <p:cNvSpPr txBox="1"/>
          <p:nvPr/>
        </p:nvSpPr>
        <p:spPr>
          <a:xfrm>
            <a:off x="3275856" y="6309320"/>
            <a:ext cx="2088232" cy="369332"/>
          </a:xfrm>
          <a:prstGeom prst="rect">
            <a:avLst/>
          </a:prstGeom>
          <a:noFill/>
        </p:spPr>
        <p:txBody>
          <a:bodyPr wrap="square" rtlCol="0">
            <a:spAutoFit/>
          </a:bodyPr>
          <a:lstStyle/>
          <a:p>
            <a:pPr algn="ctr"/>
            <a:r>
              <a:rPr lang="tr-TR" dirty="0" smtClean="0">
                <a:solidFill>
                  <a:schemeClr val="tx2">
                    <a:lumMod val="40000"/>
                    <a:lumOff val="60000"/>
                  </a:schemeClr>
                </a:solidFill>
              </a:rPr>
              <a:t>Dörtyol RAM</a:t>
            </a:r>
            <a:endParaRPr lang="tr-TR" dirty="0">
              <a:solidFill>
                <a:schemeClr val="tx2">
                  <a:lumMod val="40000"/>
                  <a:lumOff val="60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143000"/>
            <a:ext cx="8229600" cy="701824"/>
          </a:xfrm>
        </p:spPr>
        <p:txBody>
          <a:bodyPr>
            <a:normAutofit fontScale="90000"/>
          </a:bodyPr>
          <a:lstStyle/>
          <a:p>
            <a:r>
              <a:rPr lang="tr-TR" dirty="0" smtClean="0"/>
              <a:t/>
            </a:r>
            <a:br>
              <a:rPr lang="tr-TR" dirty="0" smtClean="0"/>
            </a:br>
            <a:r>
              <a:rPr lang="tr-TR" b="1" dirty="0" smtClean="0">
                <a:solidFill>
                  <a:schemeClr val="accent1"/>
                </a:solidFill>
                <a:latin typeface="+mn-lt"/>
              </a:rPr>
              <a:t>Değerler Eğitiminde Ailenin Rolü</a:t>
            </a:r>
            <a:endParaRPr lang="tr-TR" b="1" dirty="0">
              <a:solidFill>
                <a:schemeClr val="accent1"/>
              </a:solidFill>
              <a:latin typeface="+mn-lt"/>
            </a:endParaRPr>
          </a:p>
        </p:txBody>
      </p:sp>
      <p:sp>
        <p:nvSpPr>
          <p:cNvPr id="3" name="2 İçerik Yer Tutucusu"/>
          <p:cNvSpPr>
            <a:spLocks noGrp="1"/>
          </p:cNvSpPr>
          <p:nvPr>
            <p:ph idx="1"/>
          </p:nvPr>
        </p:nvSpPr>
        <p:spPr>
          <a:xfrm>
            <a:off x="395536" y="2060848"/>
            <a:ext cx="8373616" cy="4585696"/>
          </a:xfrm>
        </p:spPr>
        <p:txBody>
          <a:bodyPr/>
          <a:lstStyle/>
          <a:p>
            <a:endParaRPr lang="tr-TR" dirty="0" smtClean="0"/>
          </a:p>
          <a:p>
            <a:pPr algn="just">
              <a:buNone/>
            </a:pPr>
            <a:r>
              <a:rPr lang="tr-TR" dirty="0" smtClean="0"/>
              <a:t>		</a:t>
            </a:r>
            <a:r>
              <a:rPr lang="tr-TR" sz="2000" dirty="0" smtClean="0"/>
              <a:t>Ebeveynler, ödül ve ceza sistemleri ile çocuklarının davranışlarını biçimlendirerek ve onlara kendileri, başkaları ve dünya hakkında bilgiler vererek çocuklarının gelişiminde rol oynar. Değerler de bu süreç içinde çeşitli ebeveynlik uygulamalarının tekrarlanmasıyla çocuklara aktarılır. </a:t>
            </a:r>
            <a:endParaRPr lang="tr-TR" sz="2000" dirty="0"/>
          </a:p>
        </p:txBody>
      </p:sp>
      <p:pic>
        <p:nvPicPr>
          <p:cNvPr id="4" name="3 Resim" descr="el.jpg"/>
          <p:cNvPicPr>
            <a:picLocks noChangeAspect="1"/>
          </p:cNvPicPr>
          <p:nvPr/>
        </p:nvPicPr>
        <p:blipFill>
          <a:blip r:embed="rId2" cstate="print"/>
          <a:stretch>
            <a:fillRect/>
          </a:stretch>
        </p:blipFill>
        <p:spPr>
          <a:xfrm>
            <a:off x="2195736" y="4293096"/>
            <a:ext cx="4896544" cy="1944216"/>
          </a:xfrm>
          <a:prstGeom prst="rect">
            <a:avLst/>
          </a:prstGeom>
        </p:spPr>
      </p:pic>
      <p:sp>
        <p:nvSpPr>
          <p:cNvPr id="6" name="5 Metin kutusu"/>
          <p:cNvSpPr txBox="1"/>
          <p:nvPr/>
        </p:nvSpPr>
        <p:spPr>
          <a:xfrm>
            <a:off x="3275856" y="6309320"/>
            <a:ext cx="2088232" cy="369332"/>
          </a:xfrm>
          <a:prstGeom prst="rect">
            <a:avLst/>
          </a:prstGeom>
          <a:noFill/>
        </p:spPr>
        <p:txBody>
          <a:bodyPr wrap="square" rtlCol="0">
            <a:spAutoFit/>
          </a:bodyPr>
          <a:lstStyle/>
          <a:p>
            <a:pPr algn="ctr"/>
            <a:r>
              <a:rPr lang="tr-TR" dirty="0" smtClean="0">
                <a:solidFill>
                  <a:schemeClr val="tx2">
                    <a:lumMod val="40000"/>
                    <a:lumOff val="60000"/>
                  </a:schemeClr>
                </a:solidFill>
              </a:rPr>
              <a:t>Dörtyol RAM</a:t>
            </a:r>
            <a:endParaRPr lang="tr-TR" dirty="0">
              <a:solidFill>
                <a:schemeClr val="tx2">
                  <a:lumMod val="40000"/>
                  <a:lumOff val="60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412776"/>
            <a:ext cx="8229600" cy="5161760"/>
          </a:xfrm>
        </p:spPr>
        <p:txBody>
          <a:bodyPr/>
          <a:lstStyle/>
          <a:p>
            <a:pPr algn="just">
              <a:buNone/>
            </a:pPr>
            <a:r>
              <a:rPr lang="tr-TR" dirty="0" smtClean="0"/>
              <a:t>		</a:t>
            </a:r>
            <a:endParaRPr lang="tr-TR" sz="2000" i="1" dirty="0" smtClean="0"/>
          </a:p>
          <a:p>
            <a:pPr algn="just">
              <a:buNone/>
            </a:pPr>
            <a:endParaRPr lang="tr-TR" sz="2000" dirty="0"/>
          </a:p>
        </p:txBody>
      </p:sp>
      <p:pic>
        <p:nvPicPr>
          <p:cNvPr id="4" name="3 Resim" descr="aile el.jpg"/>
          <p:cNvPicPr>
            <a:picLocks noChangeAspect="1"/>
          </p:cNvPicPr>
          <p:nvPr/>
        </p:nvPicPr>
        <p:blipFill>
          <a:blip r:embed="rId2" cstate="print">
            <a:lum bright="6000"/>
          </a:blip>
          <a:stretch>
            <a:fillRect/>
          </a:stretch>
        </p:blipFill>
        <p:spPr>
          <a:xfrm>
            <a:off x="2555776" y="1196752"/>
            <a:ext cx="4104456" cy="280831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4 Dikdörtgen"/>
          <p:cNvSpPr/>
          <p:nvPr/>
        </p:nvSpPr>
        <p:spPr>
          <a:xfrm>
            <a:off x="683568" y="4725144"/>
            <a:ext cx="7920880" cy="1785104"/>
          </a:xfrm>
          <a:prstGeom prst="rect">
            <a:avLst/>
          </a:prstGeom>
        </p:spPr>
        <p:txBody>
          <a:bodyPr wrap="square">
            <a:spAutoFit/>
          </a:bodyPr>
          <a:lstStyle/>
          <a:p>
            <a:pPr algn="just">
              <a:buFont typeface="Wingdings" pitchFamily="2" charset="2"/>
              <a:buChar char="v"/>
            </a:pPr>
            <a:r>
              <a:rPr lang="tr-TR" sz="2200" dirty="0" smtClean="0"/>
              <a:t>Değerlerin edinilmesi açısından çok önemli, belki de ilk denebilecek ortam </a:t>
            </a:r>
            <a:r>
              <a:rPr lang="tr-TR" sz="2200" i="1" dirty="0" smtClean="0"/>
              <a:t>aile kurumudur. </a:t>
            </a:r>
            <a:r>
              <a:rPr lang="tr-TR" sz="2200" dirty="0" smtClean="0"/>
              <a:t>Çocuklar, aileyi meydana getiren bireylerle –yani, anne, baba ve kardeşler ile– etkileşimleri sırasında yavaş yavaş değer kavramlarını öğrenmeye başlarlar. </a:t>
            </a:r>
          </a:p>
        </p:txBody>
      </p:sp>
      <p:sp>
        <p:nvSpPr>
          <p:cNvPr id="7" name="6 Metin kutusu"/>
          <p:cNvSpPr txBox="1"/>
          <p:nvPr/>
        </p:nvSpPr>
        <p:spPr>
          <a:xfrm>
            <a:off x="3275856" y="6309320"/>
            <a:ext cx="2088232" cy="369332"/>
          </a:xfrm>
          <a:prstGeom prst="rect">
            <a:avLst/>
          </a:prstGeom>
          <a:noFill/>
        </p:spPr>
        <p:txBody>
          <a:bodyPr wrap="square" rtlCol="0">
            <a:spAutoFit/>
          </a:bodyPr>
          <a:lstStyle/>
          <a:p>
            <a:pPr algn="ctr"/>
            <a:r>
              <a:rPr lang="tr-TR" dirty="0" smtClean="0">
                <a:solidFill>
                  <a:schemeClr val="tx2">
                    <a:lumMod val="40000"/>
                    <a:lumOff val="60000"/>
                  </a:schemeClr>
                </a:solidFill>
              </a:rPr>
              <a:t>Dörtyol RAM</a:t>
            </a:r>
            <a:endParaRPr lang="tr-TR" dirty="0">
              <a:solidFill>
                <a:schemeClr val="tx2">
                  <a:lumMod val="40000"/>
                  <a:lumOff val="60000"/>
                </a:schemeClr>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340768"/>
            <a:ext cx="8229600" cy="5233768"/>
          </a:xfrm>
        </p:spPr>
        <p:txBody>
          <a:bodyPr>
            <a:normAutofit/>
          </a:bodyPr>
          <a:lstStyle/>
          <a:p>
            <a:pPr algn="just">
              <a:buNone/>
            </a:pPr>
            <a:r>
              <a:rPr lang="tr-TR" sz="2400" dirty="0" smtClean="0"/>
              <a:t>		Çocuklar, iki açıdan bakıldığında ebeveynlerine bağımlıdırlar. Bir başka deyişle, ebeveynliğin iki işlevi olduğu söylenebilir. Bunlar, </a:t>
            </a:r>
            <a:r>
              <a:rPr lang="tr-TR" sz="2400" i="1" dirty="0" smtClean="0"/>
              <a:t>davranış biçimlendirme ve bilgi aktarma işlevleridir.</a:t>
            </a:r>
            <a:r>
              <a:rPr lang="tr-TR" sz="2400" b="1" i="1" dirty="0" smtClean="0"/>
              <a:t> </a:t>
            </a:r>
            <a:endParaRPr lang="tr-TR" sz="2400" dirty="0"/>
          </a:p>
        </p:txBody>
      </p:sp>
      <p:pic>
        <p:nvPicPr>
          <p:cNvPr id="4" name="3 Resim" descr="el tutma.jpg"/>
          <p:cNvPicPr>
            <a:picLocks noChangeAspect="1"/>
          </p:cNvPicPr>
          <p:nvPr/>
        </p:nvPicPr>
        <p:blipFill>
          <a:blip r:embed="rId2" cstate="print"/>
          <a:stretch>
            <a:fillRect/>
          </a:stretch>
        </p:blipFill>
        <p:spPr>
          <a:xfrm>
            <a:off x="2051720" y="3068960"/>
            <a:ext cx="4896544" cy="3240360"/>
          </a:xfrm>
          <a:prstGeom prst="ellipse">
            <a:avLst/>
          </a:prstGeom>
          <a:ln>
            <a:noFill/>
          </a:ln>
          <a:effectLst>
            <a:softEdge rad="112500"/>
          </a:effectLst>
        </p:spPr>
      </p:pic>
      <p:sp>
        <p:nvSpPr>
          <p:cNvPr id="6" name="5 Metin kutusu"/>
          <p:cNvSpPr txBox="1"/>
          <p:nvPr/>
        </p:nvSpPr>
        <p:spPr>
          <a:xfrm>
            <a:off x="3275856" y="6309320"/>
            <a:ext cx="2088232" cy="369332"/>
          </a:xfrm>
          <a:prstGeom prst="rect">
            <a:avLst/>
          </a:prstGeom>
          <a:noFill/>
        </p:spPr>
        <p:txBody>
          <a:bodyPr wrap="square" rtlCol="0">
            <a:spAutoFit/>
          </a:bodyPr>
          <a:lstStyle/>
          <a:p>
            <a:pPr algn="ctr"/>
            <a:r>
              <a:rPr lang="tr-TR" dirty="0" smtClean="0">
                <a:solidFill>
                  <a:schemeClr val="tx2">
                    <a:lumMod val="40000"/>
                    <a:lumOff val="60000"/>
                  </a:schemeClr>
                </a:solidFill>
              </a:rPr>
              <a:t>Dörtyol RAM</a:t>
            </a:r>
            <a:endParaRPr lang="tr-TR" dirty="0">
              <a:solidFill>
                <a:schemeClr val="tx2">
                  <a:lumMod val="40000"/>
                  <a:lumOff val="60000"/>
                </a:schemeClr>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latin typeface="+mn-lt"/>
              </a:rPr>
              <a:t>Davranış Biçimlendirme</a:t>
            </a:r>
            <a:r>
              <a:rPr lang="tr-TR" dirty="0" smtClean="0"/>
              <a:t/>
            </a:r>
            <a:br>
              <a:rPr lang="tr-TR" dirty="0" smtClean="0"/>
            </a:br>
            <a:endParaRPr lang="tr-TR" dirty="0"/>
          </a:p>
        </p:txBody>
      </p:sp>
      <p:sp>
        <p:nvSpPr>
          <p:cNvPr id="3" name="2 İçerik Yer Tutucusu"/>
          <p:cNvSpPr>
            <a:spLocks noGrp="1"/>
          </p:cNvSpPr>
          <p:nvPr>
            <p:ph idx="1"/>
          </p:nvPr>
        </p:nvSpPr>
        <p:spPr>
          <a:xfrm>
            <a:off x="457200" y="1916832"/>
            <a:ext cx="5194920" cy="4657704"/>
          </a:xfrm>
        </p:spPr>
        <p:txBody>
          <a:bodyPr>
            <a:normAutofit/>
          </a:bodyPr>
          <a:lstStyle/>
          <a:p>
            <a:pPr>
              <a:buNone/>
            </a:pPr>
            <a:r>
              <a:rPr lang="tr-TR" sz="2400" dirty="0" smtClean="0"/>
              <a:t>Ebeveynler; </a:t>
            </a:r>
          </a:p>
          <a:p>
            <a:pPr>
              <a:buNone/>
            </a:pPr>
            <a:endParaRPr lang="tr-TR" sz="2400" dirty="0" smtClean="0"/>
          </a:p>
          <a:p>
            <a:pPr>
              <a:buFont typeface="Wingdings" pitchFamily="2" charset="2"/>
              <a:buChar char="v"/>
            </a:pPr>
            <a:r>
              <a:rPr lang="tr-TR" sz="2400" dirty="0" smtClean="0"/>
              <a:t>İstenir davranışları ödüllendirip istenmeyen davranışları cezalandırırken,</a:t>
            </a:r>
          </a:p>
          <a:p>
            <a:pPr>
              <a:buFont typeface="Wingdings" pitchFamily="2" charset="2"/>
              <a:buChar char="v"/>
            </a:pPr>
            <a:r>
              <a:rPr lang="tr-TR" sz="2400" dirty="0" smtClean="0"/>
              <a:t>Çocukları, onların davranışlarını gözlemlerken,</a:t>
            </a:r>
          </a:p>
          <a:p>
            <a:pPr>
              <a:buFont typeface="Wingdings" pitchFamily="2" charset="2"/>
              <a:buChar char="v"/>
            </a:pPr>
            <a:r>
              <a:rPr lang="tr-TR" sz="2400" dirty="0" smtClean="0"/>
              <a:t>Doğrudan ya da dolaylı olarak</a:t>
            </a:r>
          </a:p>
          <a:p>
            <a:pPr>
              <a:buFont typeface="Wingdings" pitchFamily="2" charset="2"/>
              <a:buChar char="v"/>
            </a:pPr>
            <a:r>
              <a:rPr lang="tr-TR" sz="2400" dirty="0" smtClean="0"/>
              <a:t>Zaman içinde çocuklarında çeşitli değerlerin yavaş yavaş gelişmesine aracı olurlar.</a:t>
            </a:r>
            <a:endParaRPr lang="tr-TR" sz="2400" dirty="0"/>
          </a:p>
        </p:txBody>
      </p:sp>
      <p:pic>
        <p:nvPicPr>
          <p:cNvPr id="4" name="3 Resim" descr="anne çocuk.jpg"/>
          <p:cNvPicPr>
            <a:picLocks noChangeAspect="1"/>
          </p:cNvPicPr>
          <p:nvPr/>
        </p:nvPicPr>
        <p:blipFill>
          <a:blip r:embed="rId2" cstate="print"/>
          <a:stretch>
            <a:fillRect/>
          </a:stretch>
        </p:blipFill>
        <p:spPr>
          <a:xfrm>
            <a:off x="5724128" y="2276872"/>
            <a:ext cx="2667000" cy="17145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 name="4 Resim" descr="baba çocuk.jpg"/>
          <p:cNvPicPr>
            <a:picLocks noChangeAspect="1"/>
          </p:cNvPicPr>
          <p:nvPr/>
        </p:nvPicPr>
        <p:blipFill>
          <a:blip r:embed="rId3" cstate="print"/>
          <a:stretch>
            <a:fillRect/>
          </a:stretch>
        </p:blipFill>
        <p:spPr>
          <a:xfrm>
            <a:off x="5724128" y="4221088"/>
            <a:ext cx="2691383" cy="17430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7" name="6 Metin kutusu"/>
          <p:cNvSpPr txBox="1"/>
          <p:nvPr/>
        </p:nvSpPr>
        <p:spPr>
          <a:xfrm>
            <a:off x="3275856" y="6309320"/>
            <a:ext cx="2088232" cy="369332"/>
          </a:xfrm>
          <a:prstGeom prst="rect">
            <a:avLst/>
          </a:prstGeom>
          <a:noFill/>
        </p:spPr>
        <p:txBody>
          <a:bodyPr wrap="square" rtlCol="0">
            <a:spAutoFit/>
          </a:bodyPr>
          <a:lstStyle/>
          <a:p>
            <a:pPr algn="ctr"/>
            <a:r>
              <a:rPr lang="tr-TR" dirty="0" smtClean="0">
                <a:solidFill>
                  <a:schemeClr val="tx2">
                    <a:lumMod val="40000"/>
                    <a:lumOff val="60000"/>
                  </a:schemeClr>
                </a:solidFill>
              </a:rPr>
              <a:t>Dörtyol RAM</a:t>
            </a:r>
            <a:endParaRPr lang="tr-TR" dirty="0">
              <a:solidFill>
                <a:schemeClr val="tx2">
                  <a:lumMod val="40000"/>
                  <a:lumOff val="60000"/>
                </a:schemeClr>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143000"/>
            <a:ext cx="8229600" cy="701824"/>
          </a:xfrm>
        </p:spPr>
        <p:txBody>
          <a:bodyPr/>
          <a:lstStyle/>
          <a:p>
            <a:r>
              <a:rPr lang="tr-TR" b="1" i="1" dirty="0" smtClean="0">
                <a:solidFill>
                  <a:schemeClr val="tx1"/>
                </a:solidFill>
                <a:latin typeface="+mn-lt"/>
              </a:rPr>
              <a:t>Örnek</a:t>
            </a:r>
            <a:endParaRPr lang="tr-TR" b="1" i="1" dirty="0">
              <a:solidFill>
                <a:schemeClr val="tx1"/>
              </a:solidFill>
              <a:latin typeface="+mn-lt"/>
            </a:endParaRPr>
          </a:p>
        </p:txBody>
      </p:sp>
      <p:sp>
        <p:nvSpPr>
          <p:cNvPr id="3" name="2 İçerik Yer Tutucusu"/>
          <p:cNvSpPr>
            <a:spLocks noGrp="1"/>
          </p:cNvSpPr>
          <p:nvPr>
            <p:ph idx="1"/>
          </p:nvPr>
        </p:nvSpPr>
        <p:spPr>
          <a:xfrm>
            <a:off x="457200" y="1916832"/>
            <a:ext cx="8229600" cy="4657704"/>
          </a:xfrm>
        </p:spPr>
        <p:txBody>
          <a:bodyPr>
            <a:normAutofit lnSpcReduction="10000"/>
          </a:bodyPr>
          <a:lstStyle/>
          <a:p>
            <a:pPr algn="just">
              <a:buNone/>
            </a:pPr>
            <a:r>
              <a:rPr lang="tr-TR" sz="2000" dirty="0" smtClean="0"/>
              <a:t>		Erkan Bey, 7 yaşındaki kızıyla apartmana girerken yaşlı bir komşularını elinde Pazar poşetlerini zorlanarak taşımaya çalıştığını görür. Komşusunda selam verir ve elindeki poşetleri alır. Evinin kapısında komşularıyla vedalaşırken poşetleri verir ve gülümseyerek iyi günler diler. Erkan beyin kızı tüm bunlara şahit olur.</a:t>
            </a:r>
          </a:p>
          <a:p>
            <a:endParaRPr lang="tr-TR" sz="2000" dirty="0" smtClean="0"/>
          </a:p>
          <a:p>
            <a:pPr algn="just">
              <a:buNone/>
            </a:pPr>
            <a:r>
              <a:rPr lang="tr-TR" sz="2000" dirty="0" smtClean="0"/>
              <a:t>		Bu örnekte Erkan Bey’in davranışları, kızı Burcu için modeldir. Erkan bey, yaşlı komşusu Muhsin Bey’e yardım ettikten sonra Muhsin Bey’e gülümsemesi ve teşekkür etmesi ise yardım etme davranışına bağlı bir tür sosyal ödüldür. Buna tanık olarak Burcu, yaşlılara saygı göstermek ve onlara yardım etmekle olumlu sonuçların meydana geleceğini öğrenmiştir. Babasının bu davranışı, Burcu’nun </a:t>
            </a:r>
            <a:r>
              <a:rPr lang="tr-TR" sz="2000" i="1" dirty="0" smtClean="0"/>
              <a:t>dolaylı olarak </a:t>
            </a:r>
            <a:r>
              <a:rPr lang="tr-TR" sz="2000" b="1" i="1" dirty="0" smtClean="0"/>
              <a:t>BÜYÜKLERE SAYGI, YARDIMSEVERLİK, NEZAKET gibi değerleri edinmesinde rol oynayabilir.</a:t>
            </a:r>
            <a:endParaRPr lang="tr-TR" sz="2000" dirty="0"/>
          </a:p>
        </p:txBody>
      </p:sp>
      <p:sp>
        <p:nvSpPr>
          <p:cNvPr id="5" name="4 Metin kutusu"/>
          <p:cNvSpPr txBox="1"/>
          <p:nvPr/>
        </p:nvSpPr>
        <p:spPr>
          <a:xfrm>
            <a:off x="3275856" y="6309320"/>
            <a:ext cx="2088232" cy="369332"/>
          </a:xfrm>
          <a:prstGeom prst="rect">
            <a:avLst/>
          </a:prstGeom>
          <a:noFill/>
        </p:spPr>
        <p:txBody>
          <a:bodyPr wrap="square" rtlCol="0">
            <a:spAutoFit/>
          </a:bodyPr>
          <a:lstStyle/>
          <a:p>
            <a:pPr algn="ctr"/>
            <a:r>
              <a:rPr lang="tr-TR" dirty="0" smtClean="0">
                <a:solidFill>
                  <a:schemeClr val="tx2">
                    <a:lumMod val="40000"/>
                    <a:lumOff val="60000"/>
                  </a:schemeClr>
                </a:solidFill>
              </a:rPr>
              <a:t>Dörtyol RAM</a:t>
            </a:r>
            <a:endParaRPr lang="tr-TR" dirty="0">
              <a:solidFill>
                <a:schemeClr val="tx2">
                  <a:lumMod val="40000"/>
                  <a:lumOff val="60000"/>
                </a:schemeClr>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124744"/>
            <a:ext cx="8229600" cy="1085056"/>
          </a:xfrm>
        </p:spPr>
        <p:txBody>
          <a:bodyPr>
            <a:normAutofit fontScale="90000"/>
          </a:bodyPr>
          <a:lstStyle/>
          <a:p>
            <a:r>
              <a:rPr lang="tr-TR" sz="3600" b="1" dirty="0" smtClean="0">
                <a:latin typeface="+mn-lt"/>
              </a:rPr>
              <a:t>Ebeveynlerin çocuklarına çeşitli değerleri aktarabilmesi için; </a:t>
            </a:r>
            <a:r>
              <a:rPr lang="tr-TR" dirty="0" smtClean="0"/>
              <a:t/>
            </a:r>
            <a:br>
              <a:rPr lang="tr-TR" dirty="0" smtClean="0"/>
            </a:br>
            <a:endParaRPr lang="tr-TR" dirty="0"/>
          </a:p>
        </p:txBody>
      </p:sp>
      <p:sp>
        <p:nvSpPr>
          <p:cNvPr id="3" name="2 İçerik Yer Tutucusu"/>
          <p:cNvSpPr>
            <a:spLocks noGrp="1"/>
          </p:cNvSpPr>
          <p:nvPr>
            <p:ph idx="1"/>
          </p:nvPr>
        </p:nvSpPr>
        <p:spPr>
          <a:xfrm>
            <a:off x="457200" y="2060848"/>
            <a:ext cx="8229600" cy="4513688"/>
          </a:xfrm>
        </p:spPr>
        <p:txBody>
          <a:bodyPr>
            <a:normAutofit/>
          </a:bodyPr>
          <a:lstStyle/>
          <a:p>
            <a:pPr algn="just">
              <a:buFont typeface="Wingdings" pitchFamily="2" charset="2"/>
              <a:buChar char="v"/>
            </a:pPr>
            <a:r>
              <a:rPr lang="tr-TR" sz="2000" dirty="0" smtClean="0"/>
              <a:t>Öncelikle hangi değerlerin kendileri için önemli olduğunun farkında olması, </a:t>
            </a:r>
          </a:p>
          <a:p>
            <a:pPr algn="just">
              <a:buFont typeface="Wingdings" pitchFamily="2" charset="2"/>
              <a:buChar char="v"/>
            </a:pPr>
            <a:r>
              <a:rPr lang="tr-TR" sz="2000" dirty="0" smtClean="0"/>
              <a:t>Kendi değerlerini hangi tutumları ve davranışları ile ifade ettiğini iyi bilmesi, </a:t>
            </a:r>
          </a:p>
          <a:p>
            <a:pPr algn="just">
              <a:buFont typeface="Wingdings" pitchFamily="2" charset="2"/>
              <a:buChar char="v"/>
            </a:pPr>
            <a:r>
              <a:rPr lang="tr-TR" sz="2000" dirty="0" smtClean="0"/>
              <a:t>Çocuğunun çeşitli zamanlarda doğal olarak ortaya çıkan davranışlarını doğru zamanda ve doğru şekilde pekiştirip söndürmesi gereklidir. </a:t>
            </a:r>
            <a:endParaRPr lang="tr-TR" sz="2000" dirty="0"/>
          </a:p>
        </p:txBody>
      </p:sp>
      <p:pic>
        <p:nvPicPr>
          <p:cNvPr id="4" name="3 Resim" descr="örnek aile.jpg"/>
          <p:cNvPicPr>
            <a:picLocks noChangeAspect="1"/>
          </p:cNvPicPr>
          <p:nvPr/>
        </p:nvPicPr>
        <p:blipFill>
          <a:blip r:embed="rId2" cstate="print"/>
          <a:stretch>
            <a:fillRect/>
          </a:stretch>
        </p:blipFill>
        <p:spPr>
          <a:xfrm>
            <a:off x="2339752" y="4509120"/>
            <a:ext cx="4608512" cy="194421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5 Metin kutusu"/>
          <p:cNvSpPr txBox="1"/>
          <p:nvPr/>
        </p:nvSpPr>
        <p:spPr>
          <a:xfrm>
            <a:off x="3347864" y="6488668"/>
            <a:ext cx="2088232" cy="369332"/>
          </a:xfrm>
          <a:prstGeom prst="rect">
            <a:avLst/>
          </a:prstGeom>
          <a:noFill/>
        </p:spPr>
        <p:txBody>
          <a:bodyPr wrap="square" rtlCol="0">
            <a:spAutoFit/>
          </a:bodyPr>
          <a:lstStyle/>
          <a:p>
            <a:pPr algn="ctr"/>
            <a:r>
              <a:rPr lang="tr-TR" dirty="0" smtClean="0">
                <a:solidFill>
                  <a:schemeClr val="tx2">
                    <a:lumMod val="40000"/>
                    <a:lumOff val="60000"/>
                  </a:schemeClr>
                </a:solidFill>
              </a:rPr>
              <a:t>Dörtyol RAM</a:t>
            </a:r>
            <a:endParaRPr lang="tr-TR" dirty="0">
              <a:solidFill>
                <a:schemeClr val="tx2">
                  <a:lumMod val="40000"/>
                  <a:lumOff val="60000"/>
                </a:schemeClr>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836712"/>
            <a:ext cx="8229600" cy="1152128"/>
          </a:xfrm>
        </p:spPr>
        <p:txBody>
          <a:bodyPr/>
          <a:lstStyle/>
          <a:p>
            <a:r>
              <a:rPr lang="tr-TR" b="1" dirty="0" smtClean="0">
                <a:latin typeface="+mn-lt"/>
              </a:rPr>
              <a:t>Bilgi Aktarma</a:t>
            </a:r>
            <a:endParaRPr lang="tr-TR" b="1" dirty="0">
              <a:latin typeface="+mn-lt"/>
            </a:endParaRPr>
          </a:p>
        </p:txBody>
      </p:sp>
      <p:sp>
        <p:nvSpPr>
          <p:cNvPr id="3" name="2 İçerik Yer Tutucusu"/>
          <p:cNvSpPr>
            <a:spLocks noGrp="1"/>
          </p:cNvSpPr>
          <p:nvPr>
            <p:ph idx="1"/>
          </p:nvPr>
        </p:nvSpPr>
        <p:spPr>
          <a:xfrm>
            <a:off x="457200" y="2249424"/>
            <a:ext cx="4762872" cy="4131904"/>
          </a:xfrm>
        </p:spPr>
        <p:txBody>
          <a:bodyPr>
            <a:normAutofit fontScale="92500" lnSpcReduction="20000"/>
          </a:bodyPr>
          <a:lstStyle/>
          <a:p>
            <a:pPr algn="just">
              <a:buFont typeface="Wingdings" pitchFamily="2" charset="2"/>
              <a:buChar char="v"/>
            </a:pPr>
            <a:r>
              <a:rPr lang="tr-TR" dirty="0" smtClean="0"/>
              <a:t>	</a:t>
            </a:r>
            <a:r>
              <a:rPr lang="tr-TR" sz="2400" dirty="0" smtClean="0"/>
              <a:t>Çocuk nesnelerin adlarını öğrenmeyle başlayıp hangi olayın neden ve nasıl meydana geldiğinin anlaşılmasına kadar değişik karmaşıklıkta bilgi ve düşünceleri, annesini ve babasını gözleyerek ya da onlara “</a:t>
            </a:r>
            <a:r>
              <a:rPr lang="tr-TR" sz="2400" i="1" dirty="0" smtClean="0"/>
              <a:t>Bu ne?”, “Neden?” </a:t>
            </a:r>
            <a:r>
              <a:rPr lang="tr-TR" sz="2400" dirty="0" smtClean="0"/>
              <a:t>gibi soruları yönelterek edinir.</a:t>
            </a:r>
          </a:p>
          <a:p>
            <a:pPr algn="just">
              <a:buFont typeface="Wingdings" pitchFamily="2" charset="2"/>
              <a:buChar char="v"/>
            </a:pPr>
            <a:endParaRPr lang="tr-TR" sz="2400" dirty="0" smtClean="0"/>
          </a:p>
          <a:p>
            <a:pPr algn="just">
              <a:buFont typeface="Wingdings" pitchFamily="2" charset="2"/>
              <a:buChar char="v"/>
            </a:pPr>
            <a:r>
              <a:rPr lang="tr-TR" sz="2400" dirty="0" smtClean="0"/>
              <a:t> Dolayısıyla anneler ve babalar çocuklar için birer bilgi kaynağıdır.</a:t>
            </a:r>
            <a:endParaRPr lang="tr-TR" sz="2400" dirty="0"/>
          </a:p>
        </p:txBody>
      </p:sp>
      <p:pic>
        <p:nvPicPr>
          <p:cNvPr id="5" name="4 Resim" descr="soru çocuk"/>
          <p:cNvPicPr>
            <a:picLocks noChangeAspect="1"/>
          </p:cNvPicPr>
          <p:nvPr/>
        </p:nvPicPr>
        <p:blipFill>
          <a:blip r:embed="rId2" cstate="print"/>
          <a:stretch>
            <a:fillRect/>
          </a:stretch>
        </p:blipFill>
        <p:spPr>
          <a:xfrm>
            <a:off x="5436096" y="2204864"/>
            <a:ext cx="3124200" cy="187220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6" name="5 Resim" descr="soru çocuk 2.jpg"/>
          <p:cNvPicPr>
            <a:picLocks noChangeAspect="1"/>
          </p:cNvPicPr>
          <p:nvPr/>
        </p:nvPicPr>
        <p:blipFill>
          <a:blip r:embed="rId3" cstate="print"/>
          <a:stretch>
            <a:fillRect/>
          </a:stretch>
        </p:blipFill>
        <p:spPr>
          <a:xfrm>
            <a:off x="5868144" y="4149080"/>
            <a:ext cx="2314575" cy="187220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8" name="7 Metin kutusu"/>
          <p:cNvSpPr txBox="1"/>
          <p:nvPr/>
        </p:nvSpPr>
        <p:spPr>
          <a:xfrm>
            <a:off x="3275856" y="6309320"/>
            <a:ext cx="2088232" cy="369332"/>
          </a:xfrm>
          <a:prstGeom prst="rect">
            <a:avLst/>
          </a:prstGeom>
          <a:noFill/>
        </p:spPr>
        <p:txBody>
          <a:bodyPr wrap="square" rtlCol="0">
            <a:spAutoFit/>
          </a:bodyPr>
          <a:lstStyle/>
          <a:p>
            <a:pPr algn="ctr"/>
            <a:r>
              <a:rPr lang="tr-TR" dirty="0" smtClean="0">
                <a:solidFill>
                  <a:schemeClr val="tx2">
                    <a:lumMod val="40000"/>
                    <a:lumOff val="60000"/>
                  </a:schemeClr>
                </a:solidFill>
              </a:rPr>
              <a:t>Dörtyol RAM</a:t>
            </a:r>
            <a:endParaRPr lang="tr-TR" dirty="0">
              <a:solidFill>
                <a:schemeClr val="tx2">
                  <a:lumMod val="40000"/>
                  <a:lumOff val="60000"/>
                </a:schemeClr>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556792"/>
            <a:ext cx="8147248" cy="5017744"/>
          </a:xfrm>
        </p:spPr>
        <p:txBody>
          <a:bodyPr>
            <a:normAutofit/>
          </a:bodyPr>
          <a:lstStyle/>
          <a:p>
            <a:pPr>
              <a:buNone/>
            </a:pPr>
            <a:r>
              <a:rPr lang="tr-TR" sz="2400" dirty="0" smtClean="0"/>
              <a:t>Ebeveynler; </a:t>
            </a:r>
          </a:p>
          <a:p>
            <a:pPr>
              <a:buFont typeface="Wingdings" pitchFamily="2" charset="2"/>
              <a:buChar char="v"/>
            </a:pPr>
            <a:r>
              <a:rPr lang="tr-TR" sz="2000" dirty="0" smtClean="0"/>
              <a:t>Çocuklarının sorularını cevaplayarak, </a:t>
            </a:r>
          </a:p>
          <a:p>
            <a:pPr>
              <a:buFont typeface="Wingdings" pitchFamily="2" charset="2"/>
              <a:buChar char="v"/>
            </a:pPr>
            <a:r>
              <a:rPr lang="tr-TR" sz="2000" dirty="0" smtClean="0"/>
              <a:t>Kendileri çeşitli durumlarda çeşitli şekillerde davranarak, </a:t>
            </a:r>
          </a:p>
          <a:p>
            <a:pPr>
              <a:buFont typeface="Wingdings" pitchFamily="2" charset="2"/>
              <a:buChar char="v"/>
            </a:pPr>
            <a:r>
              <a:rPr lang="tr-TR" sz="2000" dirty="0" smtClean="0"/>
              <a:t>Çocuklarıyla sohbet etmek, oyun oynamak, hikâye anlatmak gibi bilgi aktarımı içeren etkinliklerle, </a:t>
            </a:r>
          </a:p>
          <a:p>
            <a:pPr>
              <a:buFont typeface="Wingdings" pitchFamily="2" charset="2"/>
              <a:buChar char="v"/>
            </a:pPr>
            <a:r>
              <a:rPr lang="tr-TR" sz="2000" dirty="0" smtClean="0"/>
              <a:t>D</a:t>
            </a:r>
            <a:r>
              <a:rPr lang="es-ES" sz="2000" dirty="0" smtClean="0"/>
              <a:t>oğrudan ya da dolaylı olarak, </a:t>
            </a:r>
          </a:p>
          <a:p>
            <a:pPr>
              <a:buFont typeface="Wingdings" pitchFamily="2" charset="2"/>
              <a:buChar char="v"/>
            </a:pPr>
            <a:r>
              <a:rPr lang="tr-TR" sz="2000" dirty="0" smtClean="0"/>
              <a:t>Zaman içinde çocuklarında çeşitli değerlerin yavaş yavaş gelişmesine aracı olurlar. </a:t>
            </a:r>
            <a:endParaRPr lang="tr-TR" sz="2000" dirty="0"/>
          </a:p>
        </p:txBody>
      </p:sp>
      <p:pic>
        <p:nvPicPr>
          <p:cNvPr id="4" name="3 Resim" descr="aile 3.jpg"/>
          <p:cNvPicPr>
            <a:picLocks noChangeAspect="1"/>
          </p:cNvPicPr>
          <p:nvPr/>
        </p:nvPicPr>
        <p:blipFill>
          <a:blip r:embed="rId2" cstate="print"/>
          <a:stretch>
            <a:fillRect/>
          </a:stretch>
        </p:blipFill>
        <p:spPr>
          <a:xfrm>
            <a:off x="1691680" y="4437112"/>
            <a:ext cx="5400600" cy="172819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5 Metin kutusu"/>
          <p:cNvSpPr txBox="1"/>
          <p:nvPr/>
        </p:nvSpPr>
        <p:spPr>
          <a:xfrm>
            <a:off x="3275856" y="6309320"/>
            <a:ext cx="2088232" cy="369332"/>
          </a:xfrm>
          <a:prstGeom prst="rect">
            <a:avLst/>
          </a:prstGeom>
          <a:noFill/>
        </p:spPr>
        <p:txBody>
          <a:bodyPr wrap="square" rtlCol="0">
            <a:spAutoFit/>
          </a:bodyPr>
          <a:lstStyle/>
          <a:p>
            <a:pPr algn="ctr"/>
            <a:r>
              <a:rPr lang="tr-TR" dirty="0" smtClean="0">
                <a:solidFill>
                  <a:schemeClr val="tx2">
                    <a:lumMod val="40000"/>
                    <a:lumOff val="60000"/>
                  </a:schemeClr>
                </a:solidFill>
              </a:rPr>
              <a:t>Dörtyol RAM</a:t>
            </a:r>
            <a:endParaRPr lang="tr-TR" dirty="0">
              <a:solidFill>
                <a:schemeClr val="tx2">
                  <a:lumMod val="40000"/>
                  <a:lumOff val="60000"/>
                </a:schemeClr>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692696"/>
            <a:ext cx="8229600" cy="917848"/>
          </a:xfrm>
        </p:spPr>
        <p:txBody>
          <a:bodyPr>
            <a:normAutofit/>
          </a:bodyPr>
          <a:lstStyle/>
          <a:p>
            <a:r>
              <a:rPr lang="tr-TR" b="1" i="1" dirty="0" smtClean="0">
                <a:latin typeface="+mn-lt"/>
              </a:rPr>
              <a:t>Örnek</a:t>
            </a:r>
            <a:endParaRPr lang="tr-TR" b="1" i="1" dirty="0">
              <a:latin typeface="+mn-lt"/>
            </a:endParaRPr>
          </a:p>
        </p:txBody>
      </p:sp>
      <p:sp>
        <p:nvSpPr>
          <p:cNvPr id="3" name="2 İçerik Yer Tutucusu"/>
          <p:cNvSpPr>
            <a:spLocks noGrp="1"/>
          </p:cNvSpPr>
          <p:nvPr>
            <p:ph idx="1"/>
          </p:nvPr>
        </p:nvSpPr>
        <p:spPr>
          <a:xfrm>
            <a:off x="467544" y="1412776"/>
            <a:ext cx="8229600" cy="4801720"/>
          </a:xfrm>
        </p:spPr>
        <p:txBody>
          <a:bodyPr>
            <a:noAutofit/>
          </a:bodyPr>
          <a:lstStyle/>
          <a:p>
            <a:endParaRPr lang="tr-TR" sz="1600" dirty="0" smtClean="0"/>
          </a:p>
          <a:p>
            <a:r>
              <a:rPr lang="tr-TR" sz="1600" dirty="0" smtClean="0"/>
              <a:t>“Ayşe, annesi Fatma Hanım ile yolda yürümektedir. Önlerinden geçen biri, yemekte olduğu poğaçayı tutmak için kullandığı kâğıdı, poğaçasının son lokmasını yedikten sonra yere atar. Bunu gören Fatma Hanım hoşnutsuzluk ifade edecek şekilde söylenince, Ayşe ile annesi Fatma Hanım arasında şöyle bir konuşma geçer: </a:t>
            </a:r>
          </a:p>
          <a:p>
            <a:r>
              <a:rPr lang="tr-TR" sz="1600" i="1" dirty="0" smtClean="0"/>
              <a:t>Ayşe: </a:t>
            </a:r>
            <a:r>
              <a:rPr lang="tr-TR" sz="1600" i="1" dirty="0" err="1" smtClean="0"/>
              <a:t>N’oldu</a:t>
            </a:r>
            <a:r>
              <a:rPr lang="tr-TR" sz="1600" i="1" dirty="0" smtClean="0"/>
              <a:t> anne? </a:t>
            </a:r>
          </a:p>
          <a:p>
            <a:r>
              <a:rPr lang="tr-TR" sz="1600" i="1" dirty="0" smtClean="0"/>
              <a:t>Fatma Hanım: Yanımızdan geçen amcanın elindeki kâğıdı sokağa atmasına kızdım Ayşeciğim. </a:t>
            </a:r>
          </a:p>
          <a:p>
            <a:r>
              <a:rPr lang="tr-TR" sz="1600" i="1" dirty="0" smtClean="0"/>
              <a:t>Ayşe: Neden kızdın? </a:t>
            </a:r>
          </a:p>
          <a:p>
            <a:r>
              <a:rPr lang="tr-TR" sz="1600" i="1" dirty="0" smtClean="0"/>
              <a:t>Fatma Hanım: Çünkü sokağı kirletti. </a:t>
            </a:r>
          </a:p>
          <a:p>
            <a:r>
              <a:rPr lang="tr-TR" sz="1600" i="1" dirty="0" smtClean="0"/>
              <a:t>Ayşe: </a:t>
            </a:r>
            <a:r>
              <a:rPr lang="tr-TR" sz="1600" i="1" dirty="0" err="1" smtClean="0"/>
              <a:t>Hmmm</a:t>
            </a:r>
            <a:r>
              <a:rPr lang="tr-TR" sz="1600" i="1" dirty="0" smtClean="0"/>
              <a:t>. Peki sokak kirlenirse </a:t>
            </a:r>
            <a:r>
              <a:rPr lang="tr-TR" sz="1600" i="1" dirty="0" err="1" smtClean="0"/>
              <a:t>n’olur</a:t>
            </a:r>
            <a:r>
              <a:rPr lang="tr-TR" sz="1600" i="1" dirty="0" smtClean="0"/>
              <a:t>? </a:t>
            </a:r>
          </a:p>
          <a:p>
            <a:r>
              <a:rPr lang="tr-TR" sz="1600" i="1" dirty="0" smtClean="0"/>
              <a:t>Fatma Hanım: Etraftaki çöpler yüzünden mikrop olur. Biz de çöplerin içinden yürürken mikrop kapıp hasta oluruz. </a:t>
            </a:r>
          </a:p>
          <a:p>
            <a:r>
              <a:rPr lang="tr-TR" sz="1600" i="1" dirty="0" smtClean="0"/>
              <a:t>Ayşe: Çöplerimizi nereye atacağız o zaman? </a:t>
            </a:r>
          </a:p>
          <a:p>
            <a:r>
              <a:rPr lang="tr-TR" sz="1600" i="1" dirty="0" smtClean="0"/>
              <a:t>Fatma Hanım: Çöp kutusuna atacağız. Sonra da çöpleri toplayan temizlik görevlileri onları toplayacak. Böylece hem sokaklar temiz kalacak hem de hastalık yayılmayacak. </a:t>
            </a:r>
          </a:p>
          <a:p>
            <a:r>
              <a:rPr lang="tr-TR" sz="1600" dirty="0" smtClean="0"/>
              <a:t>Arkasından Fatma Hanım kendi elinde tuttuğu kullanılmış bir kâğıt mendili yakındaki bir çöp kutusuna gidip atar.” </a:t>
            </a:r>
            <a:endParaRPr lang="tr-TR" sz="1600" dirty="0"/>
          </a:p>
        </p:txBody>
      </p:sp>
      <p:sp>
        <p:nvSpPr>
          <p:cNvPr id="5" name="4 Metin kutusu"/>
          <p:cNvSpPr txBox="1"/>
          <p:nvPr/>
        </p:nvSpPr>
        <p:spPr>
          <a:xfrm>
            <a:off x="3275856" y="6488668"/>
            <a:ext cx="2088232" cy="369332"/>
          </a:xfrm>
          <a:prstGeom prst="rect">
            <a:avLst/>
          </a:prstGeom>
          <a:noFill/>
        </p:spPr>
        <p:txBody>
          <a:bodyPr wrap="square" rtlCol="0">
            <a:spAutoFit/>
          </a:bodyPr>
          <a:lstStyle/>
          <a:p>
            <a:pPr algn="ctr"/>
            <a:r>
              <a:rPr lang="tr-TR" dirty="0" smtClean="0">
                <a:solidFill>
                  <a:schemeClr val="tx2">
                    <a:lumMod val="40000"/>
                    <a:lumOff val="60000"/>
                  </a:schemeClr>
                </a:solidFill>
              </a:rPr>
              <a:t>Dörtyol RAM</a:t>
            </a:r>
            <a:endParaRPr lang="tr-TR" dirty="0">
              <a:solidFill>
                <a:schemeClr val="tx2">
                  <a:lumMod val="40000"/>
                  <a:lumOff val="60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052736"/>
            <a:ext cx="8229600" cy="5521800"/>
          </a:xfrm>
        </p:spPr>
        <p:txBody>
          <a:bodyPr>
            <a:normAutofit/>
          </a:bodyPr>
          <a:lstStyle/>
          <a:p>
            <a:pPr algn="just"/>
            <a:endParaRPr lang="tr-TR" sz="2400" dirty="0" smtClean="0"/>
          </a:p>
          <a:p>
            <a:pPr algn="just"/>
            <a:endParaRPr lang="tr-TR" sz="2400" dirty="0" smtClean="0"/>
          </a:p>
          <a:p>
            <a:pPr algn="just"/>
            <a:endParaRPr lang="tr-TR" sz="2400" dirty="0" smtClean="0"/>
          </a:p>
          <a:p>
            <a:pPr algn="just"/>
            <a:endParaRPr lang="tr-TR" sz="2400" dirty="0" smtClean="0"/>
          </a:p>
          <a:p>
            <a:pPr algn="just"/>
            <a:endParaRPr lang="tr-TR" sz="2400" dirty="0" smtClean="0"/>
          </a:p>
          <a:p>
            <a:pPr algn="just">
              <a:buFont typeface="Wingdings" pitchFamily="2" charset="2"/>
              <a:buChar char="v"/>
            </a:pPr>
            <a:r>
              <a:rPr lang="tr-TR" sz="2400" dirty="0" smtClean="0"/>
              <a:t>Aile kurumu, yapısı ve işlevleri bakımından alternatifi olmayan bir kurumdur. Toplumlar için aile kurumunu vazgeçilmez kılan; sahip olduğu koruyucu, önleyici, destekleyici ve eğitici gücüdür. </a:t>
            </a:r>
          </a:p>
          <a:p>
            <a:pPr algn="just">
              <a:buFont typeface="Wingdings" pitchFamily="2" charset="2"/>
              <a:buChar char="v"/>
            </a:pPr>
            <a:r>
              <a:rPr lang="tr-TR" sz="2400" dirty="0" smtClean="0"/>
              <a:t>Aile, çocukların bakımı ve yetiştirilmesi, yeni kuşaklara kültürel kimliğin ve değerlerin kazandırılması, tarihsel ve toplumsal bilincin aktarılmasında birey ve toplum arasında bir köprüdür. </a:t>
            </a:r>
            <a:endParaRPr lang="tr-TR" sz="2400" dirty="0">
              <a:latin typeface="Century Schoolbook" pitchFamily="18" charset="0"/>
            </a:endParaRPr>
          </a:p>
        </p:txBody>
      </p:sp>
      <p:pic>
        <p:nvPicPr>
          <p:cNvPr id="5" name="4 Resim" descr="01_06_Değerler-Kitabı.bmp"/>
          <p:cNvPicPr>
            <a:picLocks noChangeAspect="1"/>
          </p:cNvPicPr>
          <p:nvPr/>
        </p:nvPicPr>
        <p:blipFill>
          <a:blip r:embed="rId2" cstate="print"/>
          <a:stretch>
            <a:fillRect/>
          </a:stretch>
        </p:blipFill>
        <p:spPr>
          <a:xfrm>
            <a:off x="2195736" y="1268760"/>
            <a:ext cx="4572000" cy="1512168"/>
          </a:xfrm>
          <a:prstGeom prst="rect">
            <a:avLst/>
          </a:prstGeom>
          <a:ln>
            <a:noFill/>
          </a:ln>
        </p:spPr>
      </p:pic>
      <p:sp>
        <p:nvSpPr>
          <p:cNvPr id="7" name="6 Metin kutusu"/>
          <p:cNvSpPr txBox="1"/>
          <p:nvPr/>
        </p:nvSpPr>
        <p:spPr>
          <a:xfrm>
            <a:off x="3275856" y="6309320"/>
            <a:ext cx="2088232" cy="369332"/>
          </a:xfrm>
          <a:prstGeom prst="rect">
            <a:avLst/>
          </a:prstGeom>
          <a:noFill/>
        </p:spPr>
        <p:txBody>
          <a:bodyPr wrap="square" rtlCol="0">
            <a:spAutoFit/>
          </a:bodyPr>
          <a:lstStyle/>
          <a:p>
            <a:pPr algn="ctr"/>
            <a:r>
              <a:rPr lang="tr-TR" dirty="0" smtClean="0">
                <a:solidFill>
                  <a:schemeClr val="tx2">
                    <a:lumMod val="40000"/>
                    <a:lumOff val="60000"/>
                  </a:schemeClr>
                </a:solidFill>
              </a:rPr>
              <a:t>Dörtyol RAM</a:t>
            </a:r>
            <a:endParaRPr lang="tr-TR" dirty="0">
              <a:solidFill>
                <a:schemeClr val="tx2">
                  <a:lumMod val="40000"/>
                  <a:lumOff val="60000"/>
                </a:schemeClr>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11560" y="1484784"/>
            <a:ext cx="7848872" cy="5089752"/>
          </a:xfrm>
        </p:spPr>
        <p:txBody>
          <a:bodyPr>
            <a:normAutofit lnSpcReduction="10000"/>
          </a:bodyPr>
          <a:lstStyle/>
          <a:p>
            <a:pPr algn="just">
              <a:lnSpc>
                <a:spcPct val="150000"/>
              </a:lnSpc>
              <a:buFont typeface="Wingdings" pitchFamily="2" charset="2"/>
              <a:buChar char="v"/>
            </a:pPr>
            <a:r>
              <a:rPr lang="tr-TR" sz="2200" dirty="0" smtClean="0"/>
              <a:t>Bu örnekte, Ayşe’nin sorduğu sorulara verdiği cevaplarla, Fatma Hanım kızı için anlaşılmaz olan durumlara açıklık getirmektedir. Bunu yaparken, mikropların var olduğu, bunların hastalığa neden olduğu, çöplerin çöp kutusuna atılması gerektiği, çöpleri toplayan görevliler olduğu gibi bilgileri de kızına aktarmış olur. Ayşe’nin annesi ile bu konuşması sayesinde ve benzeri konuşmaların tekrarı durumunda </a:t>
            </a:r>
            <a:r>
              <a:rPr lang="tr-TR" sz="2200" b="1" dirty="0" smtClean="0"/>
              <a:t>ÇEVREYİ KORUMAK, TEMİZLİK, KURALLARA UYMA gibi değerleri edinmesi mümkün olabilecektir</a:t>
            </a:r>
            <a:r>
              <a:rPr lang="tr-TR" b="1" dirty="0" smtClean="0"/>
              <a:t>. </a:t>
            </a:r>
            <a:endParaRPr lang="tr-TR" dirty="0"/>
          </a:p>
        </p:txBody>
      </p:sp>
      <p:sp>
        <p:nvSpPr>
          <p:cNvPr id="5" name="4 Metin kutusu"/>
          <p:cNvSpPr txBox="1"/>
          <p:nvPr/>
        </p:nvSpPr>
        <p:spPr>
          <a:xfrm>
            <a:off x="3275856" y="6309320"/>
            <a:ext cx="2088232" cy="369332"/>
          </a:xfrm>
          <a:prstGeom prst="rect">
            <a:avLst/>
          </a:prstGeom>
          <a:noFill/>
        </p:spPr>
        <p:txBody>
          <a:bodyPr wrap="square" rtlCol="0">
            <a:spAutoFit/>
          </a:bodyPr>
          <a:lstStyle/>
          <a:p>
            <a:pPr algn="ctr"/>
            <a:r>
              <a:rPr lang="tr-TR" dirty="0" smtClean="0">
                <a:solidFill>
                  <a:schemeClr val="tx2">
                    <a:lumMod val="40000"/>
                    <a:lumOff val="60000"/>
                  </a:schemeClr>
                </a:solidFill>
              </a:rPr>
              <a:t>Dörtyol RAM</a:t>
            </a:r>
            <a:endParaRPr lang="tr-TR" dirty="0">
              <a:solidFill>
                <a:schemeClr val="tx2">
                  <a:lumMod val="40000"/>
                  <a:lumOff val="60000"/>
                </a:schemeClr>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3200" b="1" dirty="0" smtClean="0">
                <a:latin typeface="+mn-lt"/>
              </a:rPr>
              <a:t>Öyleyse, ebeveynlerin çocuklarına çeşitli değerleri aktarabilmesi için;</a:t>
            </a:r>
            <a:r>
              <a:rPr lang="tr-TR" sz="2800" dirty="0" smtClean="0">
                <a:latin typeface="+mn-lt"/>
              </a:rPr>
              <a:t/>
            </a:r>
            <a:br>
              <a:rPr lang="tr-TR" sz="2800" dirty="0" smtClean="0">
                <a:latin typeface="+mn-lt"/>
              </a:rPr>
            </a:br>
            <a:endParaRPr lang="tr-TR" sz="2800" dirty="0">
              <a:latin typeface="+mn-lt"/>
            </a:endParaRPr>
          </a:p>
        </p:txBody>
      </p:sp>
      <p:sp>
        <p:nvSpPr>
          <p:cNvPr id="3" name="2 İçerik Yer Tutucusu"/>
          <p:cNvSpPr>
            <a:spLocks noGrp="1"/>
          </p:cNvSpPr>
          <p:nvPr>
            <p:ph idx="1"/>
          </p:nvPr>
        </p:nvSpPr>
        <p:spPr>
          <a:xfrm>
            <a:off x="457200" y="1988840"/>
            <a:ext cx="8229600" cy="4585696"/>
          </a:xfrm>
        </p:spPr>
        <p:txBody>
          <a:bodyPr>
            <a:normAutofit/>
          </a:bodyPr>
          <a:lstStyle/>
          <a:p>
            <a:endParaRPr lang="tr-TR" sz="2400" dirty="0" smtClean="0"/>
          </a:p>
          <a:p>
            <a:r>
              <a:rPr lang="tr-TR" sz="2400" dirty="0" smtClean="0"/>
              <a:t>Değerlerini ifade edecek davranışları göstermesi, </a:t>
            </a:r>
          </a:p>
          <a:p>
            <a:r>
              <a:rPr lang="tr-TR" sz="2400" dirty="0" smtClean="0"/>
              <a:t>Hangi değerin neden önemli olduğu hakkında mantıklı gerekçeleri olması, </a:t>
            </a:r>
          </a:p>
          <a:p>
            <a:r>
              <a:rPr lang="tr-TR" sz="2400" dirty="0" smtClean="0"/>
              <a:t>Bunları çocuklarına sabırla, ayrıntılı şekilde ve anlayacakları dilden anlatması gereklidir.</a:t>
            </a:r>
          </a:p>
          <a:p>
            <a:endParaRPr lang="tr-TR" sz="2000" dirty="0"/>
          </a:p>
        </p:txBody>
      </p:sp>
      <p:pic>
        <p:nvPicPr>
          <p:cNvPr id="4" name="3 Resim" descr="images.jpg"/>
          <p:cNvPicPr>
            <a:picLocks noChangeAspect="1"/>
          </p:cNvPicPr>
          <p:nvPr/>
        </p:nvPicPr>
        <p:blipFill>
          <a:blip r:embed="rId2" cstate="print"/>
          <a:stretch>
            <a:fillRect/>
          </a:stretch>
        </p:blipFill>
        <p:spPr>
          <a:xfrm>
            <a:off x="2411760" y="4293096"/>
            <a:ext cx="4104456" cy="2143125"/>
          </a:xfrm>
          <a:prstGeom prst="rect">
            <a:avLst/>
          </a:prstGeom>
        </p:spPr>
      </p:pic>
      <p:sp>
        <p:nvSpPr>
          <p:cNvPr id="6" name="5 Metin kutusu"/>
          <p:cNvSpPr txBox="1"/>
          <p:nvPr/>
        </p:nvSpPr>
        <p:spPr>
          <a:xfrm>
            <a:off x="3275856" y="6309320"/>
            <a:ext cx="2088232" cy="369332"/>
          </a:xfrm>
          <a:prstGeom prst="rect">
            <a:avLst/>
          </a:prstGeom>
          <a:noFill/>
        </p:spPr>
        <p:txBody>
          <a:bodyPr wrap="square" rtlCol="0">
            <a:spAutoFit/>
          </a:bodyPr>
          <a:lstStyle/>
          <a:p>
            <a:pPr algn="ctr"/>
            <a:r>
              <a:rPr lang="tr-TR" dirty="0" smtClean="0">
                <a:solidFill>
                  <a:schemeClr val="tx2">
                    <a:lumMod val="40000"/>
                    <a:lumOff val="60000"/>
                  </a:schemeClr>
                </a:solidFill>
              </a:rPr>
              <a:t>Dörtyol RAM</a:t>
            </a:r>
            <a:endParaRPr lang="tr-TR" dirty="0">
              <a:solidFill>
                <a:schemeClr val="tx2">
                  <a:lumMod val="40000"/>
                  <a:lumOff val="60000"/>
                </a:schemeClr>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653136"/>
            <a:ext cx="8229600" cy="1921400"/>
          </a:xfrm>
        </p:spPr>
        <p:txBody>
          <a:bodyPr>
            <a:normAutofit/>
          </a:bodyPr>
          <a:lstStyle/>
          <a:p>
            <a:endParaRPr lang="tr-TR" dirty="0" smtClean="0"/>
          </a:p>
          <a:p>
            <a:pPr>
              <a:buFont typeface="Wingdings" pitchFamily="2" charset="2"/>
              <a:buChar char="v"/>
            </a:pPr>
            <a:r>
              <a:rPr lang="tr-TR" sz="2600" dirty="0" smtClean="0"/>
              <a:t>Ebeveynler, çocuğun davranışlarını biçimlendirir ve hayatı tanıması için çocuğa bilgi aktarır. </a:t>
            </a:r>
            <a:endParaRPr lang="tr-TR" sz="2600" dirty="0"/>
          </a:p>
        </p:txBody>
      </p:sp>
      <p:pic>
        <p:nvPicPr>
          <p:cNvPr id="4" name="3 Resim" descr="indir.jpg"/>
          <p:cNvPicPr>
            <a:picLocks noChangeAspect="1"/>
          </p:cNvPicPr>
          <p:nvPr/>
        </p:nvPicPr>
        <p:blipFill>
          <a:blip r:embed="rId2" cstate="print"/>
          <a:stretch>
            <a:fillRect/>
          </a:stretch>
        </p:blipFill>
        <p:spPr>
          <a:xfrm>
            <a:off x="2123728" y="1700808"/>
            <a:ext cx="4752528" cy="252028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5 Metin kutusu"/>
          <p:cNvSpPr txBox="1"/>
          <p:nvPr/>
        </p:nvSpPr>
        <p:spPr>
          <a:xfrm>
            <a:off x="3275856" y="6309320"/>
            <a:ext cx="2088232" cy="369332"/>
          </a:xfrm>
          <a:prstGeom prst="rect">
            <a:avLst/>
          </a:prstGeom>
          <a:noFill/>
        </p:spPr>
        <p:txBody>
          <a:bodyPr wrap="square" rtlCol="0">
            <a:spAutoFit/>
          </a:bodyPr>
          <a:lstStyle/>
          <a:p>
            <a:pPr algn="ctr"/>
            <a:r>
              <a:rPr lang="tr-TR" dirty="0" smtClean="0">
                <a:solidFill>
                  <a:schemeClr val="tx2">
                    <a:lumMod val="40000"/>
                    <a:lumOff val="60000"/>
                  </a:schemeClr>
                </a:solidFill>
              </a:rPr>
              <a:t>Dörtyol RAM</a:t>
            </a:r>
            <a:endParaRPr lang="tr-TR" dirty="0">
              <a:solidFill>
                <a:schemeClr val="tx2">
                  <a:lumMod val="40000"/>
                  <a:lumOff val="60000"/>
                </a:schemeClr>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08720"/>
            <a:ext cx="8229600" cy="5665816"/>
          </a:xfrm>
        </p:spPr>
        <p:txBody>
          <a:bodyPr>
            <a:normAutofit/>
          </a:bodyPr>
          <a:lstStyle/>
          <a:p>
            <a:pPr algn="ctr">
              <a:buNone/>
            </a:pPr>
            <a:endParaRPr lang="tr-TR" sz="4400" b="1" dirty="0" smtClean="0"/>
          </a:p>
          <a:p>
            <a:pPr algn="ctr">
              <a:buNone/>
            </a:pPr>
            <a:endParaRPr lang="tr-TR" sz="4400" b="1" dirty="0" smtClean="0"/>
          </a:p>
          <a:p>
            <a:pPr algn="ctr">
              <a:buNone/>
            </a:pPr>
            <a:endParaRPr lang="tr-TR" sz="3600" b="1" i="1" dirty="0" smtClean="0"/>
          </a:p>
          <a:p>
            <a:pPr algn="ctr">
              <a:buNone/>
            </a:pPr>
            <a:r>
              <a:rPr lang="tr-TR" sz="3600" b="1" i="1" dirty="0" smtClean="0"/>
              <a:t>Dinlediğiniz için teşekkürler….</a:t>
            </a:r>
            <a:endParaRPr lang="tr-TR" sz="3600" b="1" i="1" dirty="0"/>
          </a:p>
        </p:txBody>
      </p:sp>
      <p:pic>
        <p:nvPicPr>
          <p:cNvPr id="4" name="3 Resim" descr="indir (1).jpg"/>
          <p:cNvPicPr>
            <a:picLocks noChangeAspect="1"/>
          </p:cNvPicPr>
          <p:nvPr/>
        </p:nvPicPr>
        <p:blipFill>
          <a:blip r:embed="rId2" cstate="print"/>
          <a:stretch>
            <a:fillRect/>
          </a:stretch>
        </p:blipFill>
        <p:spPr>
          <a:xfrm>
            <a:off x="2627784" y="1196752"/>
            <a:ext cx="3888432" cy="1819275"/>
          </a:xfrm>
          <a:prstGeom prst="ellipse">
            <a:avLst/>
          </a:prstGeom>
          <a:ln>
            <a:noFill/>
          </a:ln>
          <a:effectLst>
            <a:softEdge rad="112500"/>
          </a:effectLst>
        </p:spPr>
      </p:pic>
      <p:sp>
        <p:nvSpPr>
          <p:cNvPr id="6" name="Dikdörtgen 8"/>
          <p:cNvSpPr/>
          <p:nvPr/>
        </p:nvSpPr>
        <p:spPr>
          <a:xfrm>
            <a:off x="1619672" y="4293096"/>
            <a:ext cx="6048672" cy="1754326"/>
          </a:xfrm>
          <a:prstGeom prst="rect">
            <a:avLst/>
          </a:prstGeom>
          <a:ln cmpd="sng">
            <a:gradFill>
              <a:gsLst>
                <a:gs pos="0">
                  <a:srgbClr val="FFFF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scaled="0"/>
            </a:gradFill>
          </a:ln>
        </p:spPr>
        <p:txBody>
          <a:bodyPr wrap="square">
            <a:spAutoFit/>
          </a:bodyPr>
          <a:lstStyle/>
          <a:p>
            <a:r>
              <a:rPr lang="tr-TR" b="1" dirty="0" smtClean="0"/>
              <a:t>		</a:t>
            </a:r>
          </a:p>
          <a:p>
            <a:r>
              <a:rPr lang="tr-TR" b="1" dirty="0"/>
              <a:t>	</a:t>
            </a:r>
            <a:r>
              <a:rPr lang="tr-TR" b="1" dirty="0" smtClean="0"/>
              <a:t>	Web:</a:t>
            </a:r>
            <a:r>
              <a:rPr lang="tr-TR" dirty="0" smtClean="0"/>
              <a:t> http</a:t>
            </a:r>
            <a:r>
              <a:rPr lang="tr-TR" dirty="0"/>
              <a:t>://dortyolram.meb.k12.tr</a:t>
            </a:r>
          </a:p>
          <a:p>
            <a:r>
              <a:rPr lang="tr-TR" b="1" dirty="0" smtClean="0"/>
              <a:t>		Adres: </a:t>
            </a:r>
            <a:r>
              <a:rPr lang="tr-TR" dirty="0" smtClean="0"/>
              <a:t>Özerli </a:t>
            </a:r>
            <a:r>
              <a:rPr lang="tr-TR" dirty="0"/>
              <a:t>Mah. 1 </a:t>
            </a:r>
            <a:r>
              <a:rPr lang="tr-TR" dirty="0" err="1"/>
              <a:t>Nolu</a:t>
            </a:r>
            <a:r>
              <a:rPr lang="tr-TR" dirty="0"/>
              <a:t> </a:t>
            </a:r>
            <a:r>
              <a:rPr lang="tr-TR" dirty="0" smtClean="0"/>
              <a:t>Çiftçiyolu</a:t>
            </a:r>
          </a:p>
          <a:p>
            <a:r>
              <a:rPr lang="tr-TR" dirty="0" smtClean="0"/>
              <a:t>		No19 </a:t>
            </a:r>
            <a:r>
              <a:rPr lang="tr-TR" dirty="0"/>
              <a:t>Fatih Ortaokulu Yanı Dörtyol</a:t>
            </a:r>
          </a:p>
          <a:p>
            <a:r>
              <a:rPr lang="tr-TR" b="1" dirty="0" smtClean="0"/>
              <a:t>		Telefon: </a:t>
            </a:r>
            <a:r>
              <a:rPr lang="tr-TR" dirty="0" smtClean="0"/>
              <a:t>0326 </a:t>
            </a:r>
            <a:r>
              <a:rPr lang="tr-TR" dirty="0"/>
              <a:t>713 23 33</a:t>
            </a:r>
          </a:p>
          <a:p>
            <a:r>
              <a:rPr lang="tr-TR" dirty="0"/>
              <a:t> </a:t>
            </a:r>
          </a:p>
        </p:txBody>
      </p:sp>
      <p:pic>
        <p:nvPicPr>
          <p:cNvPr id="7" name="6 Resim" descr="RAM logo.JPG"/>
          <p:cNvPicPr>
            <a:picLocks noChangeAspect="1"/>
          </p:cNvPicPr>
          <p:nvPr/>
        </p:nvPicPr>
        <p:blipFill>
          <a:blip r:embed="rId3" cstate="print"/>
          <a:stretch>
            <a:fillRect/>
          </a:stretch>
        </p:blipFill>
        <p:spPr>
          <a:xfrm>
            <a:off x="1763688" y="4365104"/>
            <a:ext cx="1680337" cy="1589679"/>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980728"/>
            <a:ext cx="8085584" cy="1066800"/>
          </a:xfrm>
        </p:spPr>
        <p:txBody>
          <a:bodyPr>
            <a:normAutofit/>
          </a:bodyPr>
          <a:lstStyle/>
          <a:p>
            <a:r>
              <a:rPr lang="tr-TR" b="1" dirty="0" smtClean="0">
                <a:latin typeface="+mn-lt"/>
              </a:rPr>
              <a:t>Değerler Nedir? </a:t>
            </a:r>
            <a:endParaRPr lang="tr-TR" b="1" dirty="0">
              <a:latin typeface="+mn-lt"/>
            </a:endParaRPr>
          </a:p>
        </p:txBody>
      </p:sp>
      <p:sp>
        <p:nvSpPr>
          <p:cNvPr id="3" name="2 İçerik Yer Tutucusu"/>
          <p:cNvSpPr>
            <a:spLocks noGrp="1"/>
          </p:cNvSpPr>
          <p:nvPr>
            <p:ph idx="1"/>
          </p:nvPr>
        </p:nvSpPr>
        <p:spPr>
          <a:xfrm>
            <a:off x="457200" y="1988840"/>
            <a:ext cx="4906888" cy="4176464"/>
          </a:xfrm>
        </p:spPr>
        <p:txBody>
          <a:bodyPr>
            <a:normAutofit lnSpcReduction="10000"/>
          </a:bodyPr>
          <a:lstStyle/>
          <a:p>
            <a:pPr algn="just"/>
            <a:endParaRPr lang="tr-TR" sz="2400" dirty="0" smtClean="0"/>
          </a:p>
          <a:p>
            <a:pPr algn="just">
              <a:buFont typeface="Wingdings" pitchFamily="2" charset="2"/>
              <a:buChar char="v"/>
            </a:pPr>
            <a:r>
              <a:rPr lang="tr-TR" sz="2400" dirty="0" smtClean="0"/>
              <a:t>Değerler, tutumlarımıza ve davranışlarımıza rehberlik eden ilkelerdir. </a:t>
            </a:r>
          </a:p>
          <a:p>
            <a:pPr algn="just">
              <a:buFont typeface="Wingdings" pitchFamily="2" charset="2"/>
              <a:buChar char="v"/>
            </a:pPr>
            <a:r>
              <a:rPr lang="tr-TR" sz="2400" dirty="0" smtClean="0"/>
              <a:t>Değerlerimizi, içinde doğup büyüdüğümüz toplumda ve ailede etkileşime girdiğimiz çok çeşitli bireyler aracılığıyla öğrenir, hangi değerin hangisinden daha önemli ya da önemsiz olduğuna göre değer önceliklerimizi oluştururuz. </a:t>
            </a:r>
            <a:endParaRPr lang="tr-TR" sz="2400" dirty="0"/>
          </a:p>
        </p:txBody>
      </p:sp>
      <p:pic>
        <p:nvPicPr>
          <p:cNvPr id="4" name="3 Resim" descr="değerler eğitimi.jpg"/>
          <p:cNvPicPr>
            <a:picLocks noChangeAspect="1"/>
          </p:cNvPicPr>
          <p:nvPr/>
        </p:nvPicPr>
        <p:blipFill>
          <a:blip r:embed="rId2" cstate="print"/>
          <a:stretch>
            <a:fillRect/>
          </a:stretch>
        </p:blipFill>
        <p:spPr>
          <a:xfrm>
            <a:off x="5580112" y="2276872"/>
            <a:ext cx="3096344" cy="3744416"/>
          </a:xfrm>
          <a:prstGeom prst="rect">
            <a:avLst/>
          </a:prstGeom>
        </p:spPr>
      </p:pic>
      <p:sp>
        <p:nvSpPr>
          <p:cNvPr id="6" name="5 Metin kutusu"/>
          <p:cNvSpPr txBox="1"/>
          <p:nvPr/>
        </p:nvSpPr>
        <p:spPr>
          <a:xfrm>
            <a:off x="3275856" y="6309320"/>
            <a:ext cx="2088232" cy="369332"/>
          </a:xfrm>
          <a:prstGeom prst="rect">
            <a:avLst/>
          </a:prstGeom>
          <a:noFill/>
        </p:spPr>
        <p:txBody>
          <a:bodyPr wrap="square" rtlCol="0">
            <a:spAutoFit/>
          </a:bodyPr>
          <a:lstStyle/>
          <a:p>
            <a:pPr algn="ctr"/>
            <a:r>
              <a:rPr lang="tr-TR" dirty="0" smtClean="0">
                <a:solidFill>
                  <a:schemeClr val="tx2">
                    <a:lumMod val="40000"/>
                    <a:lumOff val="60000"/>
                  </a:schemeClr>
                </a:solidFill>
              </a:rPr>
              <a:t>Dörtyol RAM</a:t>
            </a:r>
            <a:endParaRPr lang="tr-TR" dirty="0">
              <a:solidFill>
                <a:schemeClr val="tx2">
                  <a:lumMod val="40000"/>
                  <a:lumOff val="60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a:spLocks noGrp="1"/>
          </p:cNvSpPr>
          <p:nvPr>
            <p:ph idx="1"/>
          </p:nvPr>
        </p:nvSpPr>
        <p:spPr>
          <a:xfrm>
            <a:off x="457200" y="1052513"/>
            <a:ext cx="8229600" cy="5521325"/>
          </a:xfrm>
        </p:spPr>
        <p:txBody>
          <a:bodyPr>
            <a:normAutofit/>
          </a:bodyPr>
          <a:lstStyle/>
          <a:p>
            <a:pPr>
              <a:buNone/>
            </a:pPr>
            <a:r>
              <a:rPr lang="tr-TR" sz="3200" b="1" dirty="0" smtClean="0">
                <a:solidFill>
                  <a:schemeClr val="tx2"/>
                </a:solidFill>
              </a:rPr>
              <a:t>Değerler; </a:t>
            </a:r>
          </a:p>
          <a:p>
            <a:pPr>
              <a:buNone/>
            </a:pPr>
            <a:endParaRPr lang="tr-TR" b="1" dirty="0" smtClean="0">
              <a:solidFill>
                <a:schemeClr val="tx2"/>
              </a:solidFill>
            </a:endParaRPr>
          </a:p>
          <a:p>
            <a:pPr>
              <a:buFont typeface="Wingdings" pitchFamily="2" charset="2"/>
              <a:buChar char="v"/>
            </a:pPr>
            <a:r>
              <a:rPr lang="tr-TR" sz="2400" dirty="0" smtClean="0"/>
              <a:t>Hangi davranışların veya hedeflerin istenir olduğunu tanımlayan, </a:t>
            </a:r>
          </a:p>
          <a:p>
            <a:pPr>
              <a:buFont typeface="Wingdings" pitchFamily="2" charset="2"/>
              <a:buChar char="v"/>
            </a:pPr>
            <a:r>
              <a:rPr lang="tr-TR" sz="2400" dirty="0" smtClean="0"/>
              <a:t>Kendi arasında görece öneme göre sıralanan, </a:t>
            </a:r>
          </a:p>
          <a:p>
            <a:pPr>
              <a:buFont typeface="Wingdings" pitchFamily="2" charset="2"/>
              <a:buChar char="v"/>
            </a:pPr>
            <a:r>
              <a:rPr lang="tr-TR" sz="2400" dirty="0" smtClean="0"/>
              <a:t>Bireyin kendisini, başkalarını, nesneleri, olayları ve tüm yaşantılarını değerlendirmek için ölçüt olarak kullandığı,</a:t>
            </a:r>
          </a:p>
          <a:p>
            <a:pPr>
              <a:buFont typeface="Wingdings" pitchFamily="2" charset="2"/>
              <a:buChar char="v"/>
            </a:pPr>
            <a:r>
              <a:rPr lang="tr-TR" sz="2400" dirty="0" smtClean="0"/>
              <a:t>Tutumlarımızı etkileyen, </a:t>
            </a:r>
          </a:p>
          <a:p>
            <a:pPr>
              <a:buFont typeface="Wingdings" pitchFamily="2" charset="2"/>
              <a:buChar char="v"/>
            </a:pPr>
            <a:r>
              <a:rPr lang="tr-TR" sz="2400" dirty="0" smtClean="0"/>
              <a:t>Davranışlarımızı </a:t>
            </a:r>
            <a:r>
              <a:rPr lang="tr-TR" sz="2400" dirty="0" err="1" smtClean="0"/>
              <a:t>güdüleyen</a:t>
            </a:r>
            <a:r>
              <a:rPr lang="tr-TR" sz="2400" dirty="0" smtClean="0"/>
              <a:t>, </a:t>
            </a:r>
          </a:p>
          <a:p>
            <a:pPr>
              <a:buFont typeface="Wingdings" pitchFamily="2" charset="2"/>
              <a:buChar char="v"/>
            </a:pPr>
            <a:r>
              <a:rPr lang="tr-TR" sz="2400" dirty="0" smtClean="0"/>
              <a:t>Bireyin içinde yaşadığı toplumda, ailede, okulda ve sosyal çevrede öğrendiği, </a:t>
            </a:r>
          </a:p>
          <a:p>
            <a:pPr>
              <a:buFont typeface="Wingdings" pitchFamily="2" charset="2"/>
              <a:buChar char="v"/>
            </a:pPr>
            <a:r>
              <a:rPr lang="tr-TR" sz="2400" dirty="0" smtClean="0"/>
              <a:t>Soyut bilişsel kavramlardır.</a:t>
            </a:r>
          </a:p>
          <a:p>
            <a:pPr>
              <a:buNone/>
            </a:pPr>
            <a:endParaRPr lang="tr-TR" dirty="0" smtClean="0"/>
          </a:p>
        </p:txBody>
      </p:sp>
      <p:sp>
        <p:nvSpPr>
          <p:cNvPr id="4" name="3 Metin kutusu"/>
          <p:cNvSpPr txBox="1"/>
          <p:nvPr/>
        </p:nvSpPr>
        <p:spPr>
          <a:xfrm>
            <a:off x="3275856" y="6309320"/>
            <a:ext cx="2088232" cy="369332"/>
          </a:xfrm>
          <a:prstGeom prst="rect">
            <a:avLst/>
          </a:prstGeom>
          <a:noFill/>
        </p:spPr>
        <p:txBody>
          <a:bodyPr wrap="square" rtlCol="0">
            <a:spAutoFit/>
          </a:bodyPr>
          <a:lstStyle/>
          <a:p>
            <a:pPr algn="ctr"/>
            <a:r>
              <a:rPr lang="tr-TR" dirty="0" smtClean="0">
                <a:solidFill>
                  <a:schemeClr val="tx2">
                    <a:lumMod val="40000"/>
                    <a:lumOff val="60000"/>
                  </a:schemeClr>
                </a:solidFill>
              </a:rPr>
              <a:t>Dörtyol RAM</a:t>
            </a:r>
            <a:endParaRPr lang="tr-TR" dirty="0">
              <a:solidFill>
                <a:schemeClr val="tx2">
                  <a:lumMod val="40000"/>
                  <a:lumOff val="60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764704"/>
            <a:ext cx="8229600" cy="1066800"/>
          </a:xfrm>
        </p:spPr>
        <p:txBody>
          <a:bodyPr/>
          <a:lstStyle/>
          <a:p>
            <a:r>
              <a:rPr lang="tr-TR" b="1" dirty="0" smtClean="0">
                <a:latin typeface="+mn-lt"/>
              </a:rPr>
              <a:t>Değer Tipleri</a:t>
            </a:r>
            <a:endParaRPr lang="tr-TR" b="1" dirty="0">
              <a:latin typeface="+mn-lt"/>
            </a:endParaRPr>
          </a:p>
        </p:txBody>
      </p:sp>
      <p:sp>
        <p:nvSpPr>
          <p:cNvPr id="3" name="2 İçerik Yer Tutucusu"/>
          <p:cNvSpPr>
            <a:spLocks noGrp="1"/>
          </p:cNvSpPr>
          <p:nvPr>
            <p:ph idx="1"/>
          </p:nvPr>
        </p:nvSpPr>
        <p:spPr>
          <a:xfrm>
            <a:off x="2987824" y="1628800"/>
            <a:ext cx="5698976" cy="4945736"/>
          </a:xfrm>
        </p:spPr>
        <p:txBody>
          <a:bodyPr>
            <a:normAutofit/>
          </a:bodyPr>
          <a:lstStyle/>
          <a:p>
            <a:endParaRPr lang="tr-TR" sz="2000" u="sng" dirty="0" smtClean="0"/>
          </a:p>
          <a:p>
            <a:pPr>
              <a:buFont typeface="Wingdings" pitchFamily="2" charset="2"/>
              <a:buChar char="v"/>
            </a:pPr>
            <a:r>
              <a:rPr lang="tr-TR" sz="2000" b="1" u="sng" dirty="0" smtClean="0"/>
              <a:t>İyilikseverlik Değerleri </a:t>
            </a:r>
            <a:r>
              <a:rPr lang="tr-TR" sz="2000" b="1" dirty="0" smtClean="0"/>
              <a:t>:</a:t>
            </a:r>
            <a:r>
              <a:rPr lang="tr-TR" sz="2000" dirty="0" smtClean="0"/>
              <a:t> İnsanların iyiliğini ve esenliğini gözetmemizi sağlayan değerlerdir. </a:t>
            </a:r>
            <a:r>
              <a:rPr lang="tr-TR" sz="2000" b="1" dirty="0" smtClean="0"/>
              <a:t>SADAKAT, YARDIMSEVERLİK, GÜVENİLİR OLMAK…</a:t>
            </a:r>
          </a:p>
          <a:p>
            <a:pPr algn="just">
              <a:buNone/>
            </a:pPr>
            <a:endParaRPr lang="tr-TR" sz="2000" dirty="0" smtClean="0"/>
          </a:p>
          <a:p>
            <a:pPr algn="just">
              <a:buFont typeface="Wingdings" pitchFamily="2" charset="2"/>
              <a:buChar char="v"/>
            </a:pPr>
            <a:r>
              <a:rPr lang="tr-TR" sz="2000" b="1" u="sng" dirty="0" smtClean="0"/>
              <a:t>Evrenselcilik Değerleri : </a:t>
            </a:r>
            <a:r>
              <a:rPr lang="tr-TR" sz="2000" dirty="0" smtClean="0"/>
              <a:t>Bütün varlıkları koruma, gözetme ve bunlarla bir arada barış ve huzur içinde yaşayabilme isteğimizi ifade eder.  </a:t>
            </a:r>
            <a:r>
              <a:rPr lang="tr-TR" sz="2000" b="1" dirty="0" smtClean="0"/>
              <a:t>SOSYAL ADALET, HAKKANİYET, SEVGİ, DÜNYA BARIŞI, DOĞAYI KORUMAK, EŞİTLİK, HOŞGÖRÜ, TAHAMMÜL, LAİKLİK…</a:t>
            </a:r>
            <a:endParaRPr lang="tr-TR" sz="2000" u="sng" dirty="0"/>
          </a:p>
        </p:txBody>
      </p:sp>
      <p:pic>
        <p:nvPicPr>
          <p:cNvPr id="4" name="3 Resim" descr="dünya.jpg"/>
          <p:cNvPicPr>
            <a:picLocks noChangeAspect="1"/>
          </p:cNvPicPr>
          <p:nvPr/>
        </p:nvPicPr>
        <p:blipFill>
          <a:blip r:embed="rId2" cstate="print"/>
          <a:stretch>
            <a:fillRect/>
          </a:stretch>
        </p:blipFill>
        <p:spPr>
          <a:xfrm>
            <a:off x="395536" y="2636912"/>
            <a:ext cx="2642989" cy="2592288"/>
          </a:xfrm>
          <a:prstGeom prst="rect">
            <a:avLst/>
          </a:prstGeom>
          <a:effectLst>
            <a:outerShdw sx="49000" sy="49000" algn="ctr" rotWithShape="0">
              <a:srgbClr val="000000"/>
            </a:outerShdw>
          </a:effectLst>
          <a:scene3d>
            <a:camera prst="orthographicFront"/>
            <a:lightRig rig="threePt" dir="t"/>
          </a:scene3d>
          <a:sp3d>
            <a:bevelT w="165100" prst="coolSlant"/>
            <a:bevelB w="165100" prst="coolSlant"/>
          </a:sp3d>
        </p:spPr>
      </p:pic>
      <p:sp>
        <p:nvSpPr>
          <p:cNvPr id="6" name="5 Metin kutusu"/>
          <p:cNvSpPr txBox="1"/>
          <p:nvPr/>
        </p:nvSpPr>
        <p:spPr>
          <a:xfrm>
            <a:off x="3275856" y="6309320"/>
            <a:ext cx="2088232" cy="369332"/>
          </a:xfrm>
          <a:prstGeom prst="rect">
            <a:avLst/>
          </a:prstGeom>
          <a:noFill/>
        </p:spPr>
        <p:txBody>
          <a:bodyPr wrap="square" rtlCol="0">
            <a:spAutoFit/>
          </a:bodyPr>
          <a:lstStyle/>
          <a:p>
            <a:pPr algn="ctr"/>
            <a:r>
              <a:rPr lang="tr-TR" dirty="0" smtClean="0">
                <a:solidFill>
                  <a:schemeClr val="tx2">
                    <a:lumMod val="40000"/>
                    <a:lumOff val="60000"/>
                  </a:schemeClr>
                </a:solidFill>
              </a:rPr>
              <a:t>Dörtyol RAM</a:t>
            </a:r>
            <a:endParaRPr lang="tr-TR" dirty="0">
              <a:solidFill>
                <a:schemeClr val="tx2">
                  <a:lumMod val="40000"/>
                  <a:lumOff val="6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692696"/>
            <a:ext cx="8229600" cy="1080120"/>
          </a:xfrm>
        </p:spPr>
        <p:txBody>
          <a:bodyPr/>
          <a:lstStyle/>
          <a:p>
            <a:r>
              <a:rPr lang="tr-TR" b="1" dirty="0" smtClean="0">
                <a:latin typeface="+mn-lt"/>
              </a:rPr>
              <a:t>Değer Tipleri</a:t>
            </a:r>
            <a:endParaRPr lang="tr-TR" b="1" dirty="0">
              <a:latin typeface="+mn-lt"/>
            </a:endParaRPr>
          </a:p>
        </p:txBody>
      </p:sp>
      <p:sp>
        <p:nvSpPr>
          <p:cNvPr id="3" name="2 İçerik Yer Tutucusu"/>
          <p:cNvSpPr>
            <a:spLocks noGrp="1"/>
          </p:cNvSpPr>
          <p:nvPr>
            <p:ph idx="1"/>
          </p:nvPr>
        </p:nvSpPr>
        <p:spPr>
          <a:xfrm>
            <a:off x="457200" y="1700808"/>
            <a:ext cx="5626968" cy="4873728"/>
          </a:xfrm>
        </p:spPr>
        <p:txBody>
          <a:bodyPr>
            <a:normAutofit/>
          </a:bodyPr>
          <a:lstStyle/>
          <a:p>
            <a:r>
              <a:rPr lang="tr-TR" u="sng" dirty="0" smtClean="0"/>
              <a:t> </a:t>
            </a:r>
            <a:r>
              <a:rPr lang="tr-TR" sz="2000" b="1" u="sng" dirty="0" smtClean="0"/>
              <a:t>Geleneksellik Değerleri: </a:t>
            </a:r>
            <a:r>
              <a:rPr lang="tr-TR" sz="2000" dirty="0" smtClean="0"/>
              <a:t>Geleneksellik değerleri, tarihi geçmişten gelen kültürel özelliklerimizi, örf ve adetlerimizi, düşünme ve yaşam tarzlarımızı korumak ve yüceltmek ile ilişkili ilkelerimizi içerir. </a:t>
            </a:r>
            <a:r>
              <a:rPr lang="tr-TR" sz="2000" b="1" dirty="0" smtClean="0"/>
              <a:t>GELENEKLERE SAYGI, MISAFIRPERVERLIK, ALÇAK GÖNÜLLÜLÜK, TEVAZU…</a:t>
            </a:r>
          </a:p>
          <a:p>
            <a:r>
              <a:rPr lang="tr-TR" sz="2000" b="1" u="sng" dirty="0" smtClean="0"/>
              <a:t>Uyma Değerleri: </a:t>
            </a:r>
            <a:r>
              <a:rPr lang="tr-TR" sz="2000" dirty="0" smtClean="0"/>
              <a:t>Toplumsal beklentilere aykırı dürtülerin ve davranışların kısıtlanması ile ilişkili değerlerdir. </a:t>
            </a:r>
            <a:r>
              <a:rPr lang="tr-TR" sz="2000" b="1" dirty="0" smtClean="0"/>
              <a:t>İTAAT, NEZAKET, TERBİYE, İZAN, BÜYÜKLERE SAYGI, KURALLARA UYMAK… </a:t>
            </a:r>
            <a:endParaRPr lang="tr-TR" sz="2000" u="sng" dirty="0" smtClean="0"/>
          </a:p>
          <a:p>
            <a:endParaRPr lang="tr-TR" sz="2000" dirty="0" smtClean="0"/>
          </a:p>
        </p:txBody>
      </p:sp>
      <p:pic>
        <p:nvPicPr>
          <p:cNvPr id="4" name="3 Resim" descr="el öpme.jpg"/>
          <p:cNvPicPr>
            <a:picLocks noChangeAspect="1"/>
          </p:cNvPicPr>
          <p:nvPr/>
        </p:nvPicPr>
        <p:blipFill>
          <a:blip r:embed="rId2" cstate="print"/>
          <a:stretch>
            <a:fillRect/>
          </a:stretch>
        </p:blipFill>
        <p:spPr>
          <a:xfrm>
            <a:off x="6228184" y="1844825"/>
            <a:ext cx="2304256" cy="1368152"/>
          </a:xfrm>
          <a:prstGeom prst="rect">
            <a:avLst/>
          </a:prstGeom>
          <a:effectLst>
            <a:outerShdw blurRad="965200" dist="50800" dir="5400000" algn="ctr" rotWithShape="0">
              <a:srgbClr val="000000">
                <a:alpha val="43137"/>
              </a:srgbClr>
            </a:outerShdw>
          </a:effectLst>
        </p:spPr>
      </p:pic>
      <p:pic>
        <p:nvPicPr>
          <p:cNvPr id="8" name="7 Resim" descr="saygı.jpg"/>
          <p:cNvPicPr>
            <a:picLocks noChangeAspect="1"/>
          </p:cNvPicPr>
          <p:nvPr/>
        </p:nvPicPr>
        <p:blipFill>
          <a:blip r:embed="rId3" cstate="print"/>
          <a:stretch>
            <a:fillRect/>
          </a:stretch>
        </p:blipFill>
        <p:spPr>
          <a:xfrm>
            <a:off x="6228184" y="3284984"/>
            <a:ext cx="2304256" cy="1512168"/>
          </a:xfrm>
          <a:prstGeom prst="rect">
            <a:avLst/>
          </a:prstGeom>
          <a:effectLst>
            <a:outerShdw blurRad="1270000" dist="50800" dir="5400000" algn="ctr" rotWithShape="0">
              <a:srgbClr val="000000">
                <a:alpha val="43137"/>
              </a:srgbClr>
            </a:outerShdw>
          </a:effectLst>
        </p:spPr>
      </p:pic>
      <p:pic>
        <p:nvPicPr>
          <p:cNvPr id="9" name="8 Resim" descr="nezaket.jpg"/>
          <p:cNvPicPr>
            <a:picLocks noChangeAspect="1"/>
          </p:cNvPicPr>
          <p:nvPr/>
        </p:nvPicPr>
        <p:blipFill>
          <a:blip r:embed="rId4" cstate="print"/>
          <a:stretch>
            <a:fillRect/>
          </a:stretch>
        </p:blipFill>
        <p:spPr>
          <a:xfrm>
            <a:off x="6228184" y="4869160"/>
            <a:ext cx="2304256" cy="1370459"/>
          </a:xfrm>
          <a:prstGeom prst="rect">
            <a:avLst/>
          </a:prstGeom>
          <a:effectLst>
            <a:outerShdw blurRad="533400" dist="50800" dir="5400000" algn="ctr" rotWithShape="0">
              <a:srgbClr val="000000"/>
            </a:outerShdw>
          </a:effectLst>
        </p:spPr>
      </p:pic>
      <p:sp>
        <p:nvSpPr>
          <p:cNvPr id="11" name="10 Metin kutusu"/>
          <p:cNvSpPr txBox="1"/>
          <p:nvPr/>
        </p:nvSpPr>
        <p:spPr>
          <a:xfrm>
            <a:off x="3275856" y="6309320"/>
            <a:ext cx="2088232" cy="369332"/>
          </a:xfrm>
          <a:prstGeom prst="rect">
            <a:avLst/>
          </a:prstGeom>
          <a:noFill/>
        </p:spPr>
        <p:txBody>
          <a:bodyPr wrap="square" rtlCol="0">
            <a:spAutoFit/>
          </a:bodyPr>
          <a:lstStyle/>
          <a:p>
            <a:pPr algn="ctr"/>
            <a:r>
              <a:rPr lang="tr-TR" dirty="0" smtClean="0">
                <a:solidFill>
                  <a:schemeClr val="tx2">
                    <a:lumMod val="40000"/>
                    <a:lumOff val="60000"/>
                  </a:schemeClr>
                </a:solidFill>
              </a:rPr>
              <a:t>Dörtyol RAM</a:t>
            </a:r>
            <a:endParaRPr lang="tr-TR" dirty="0">
              <a:solidFill>
                <a:schemeClr val="tx2">
                  <a:lumMod val="40000"/>
                  <a:lumOff val="60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64704"/>
            <a:ext cx="8229600" cy="1080120"/>
          </a:xfrm>
        </p:spPr>
        <p:txBody>
          <a:bodyPr/>
          <a:lstStyle/>
          <a:p>
            <a:r>
              <a:rPr lang="tr-TR" b="1" dirty="0" smtClean="0">
                <a:latin typeface="+mn-lt"/>
              </a:rPr>
              <a:t>Değer Tipleri</a:t>
            </a:r>
            <a:endParaRPr lang="tr-TR" b="1" dirty="0">
              <a:latin typeface="+mn-lt"/>
            </a:endParaRPr>
          </a:p>
        </p:txBody>
      </p:sp>
      <p:sp>
        <p:nvSpPr>
          <p:cNvPr id="3" name="2 İçerik Yer Tutucusu"/>
          <p:cNvSpPr>
            <a:spLocks noGrp="1"/>
          </p:cNvSpPr>
          <p:nvPr>
            <p:ph idx="1"/>
          </p:nvPr>
        </p:nvSpPr>
        <p:spPr>
          <a:xfrm>
            <a:off x="457200" y="1772816"/>
            <a:ext cx="5842992" cy="4801720"/>
          </a:xfrm>
        </p:spPr>
        <p:txBody>
          <a:bodyPr>
            <a:normAutofit/>
          </a:bodyPr>
          <a:lstStyle/>
          <a:p>
            <a:endParaRPr lang="tr-TR" sz="2000" dirty="0" smtClean="0"/>
          </a:p>
          <a:p>
            <a:r>
              <a:rPr lang="tr-TR" sz="2000" b="1" u="sng" dirty="0" smtClean="0"/>
              <a:t>Güvenlik Değerleri: </a:t>
            </a:r>
            <a:r>
              <a:rPr lang="tr-TR" sz="2000" dirty="0" smtClean="0"/>
              <a:t>Kendimizin, yakın çevremizin, sevdiklerimizin, içinde yaşadığımız toplumun ve ülkenin güven içinde ve emniyette olması ile ilişkili ilkelerdir. </a:t>
            </a:r>
            <a:r>
              <a:rPr lang="tr-TR" sz="2000" b="1" dirty="0" smtClean="0"/>
              <a:t>DÜZEN VE TERTİP, TEMİZLİK, SAĞLIK, AİLE GÜVENLİĞİ, TOPLUMSAL DÜZEN, SİYASAL İSTİKRAR…</a:t>
            </a:r>
          </a:p>
          <a:p>
            <a:endParaRPr lang="tr-TR" sz="2000" dirty="0" smtClean="0"/>
          </a:p>
          <a:p>
            <a:r>
              <a:rPr lang="tr-TR" sz="2000" b="1" u="sng" dirty="0" smtClean="0"/>
              <a:t>Güç Değerleri :</a:t>
            </a:r>
            <a:r>
              <a:rPr lang="tr-TR" sz="2000" dirty="0" smtClean="0"/>
              <a:t>Sosyal statü, toplumda başkalarından gördüğümüz itibar, yönetip yönlendirme ile ilişkili ilkelerdir. </a:t>
            </a:r>
            <a:r>
              <a:rPr lang="tr-TR" sz="2000" b="1" dirty="0" smtClean="0"/>
              <a:t>OTORİTE, SAYGINLIK, ZENGİNLİK, YÖNETMEK, HÜKMETMEK…</a:t>
            </a:r>
            <a:endParaRPr lang="tr-TR" sz="2000" dirty="0"/>
          </a:p>
        </p:txBody>
      </p:sp>
      <p:pic>
        <p:nvPicPr>
          <p:cNvPr id="4" name="3 Resim" descr="aile..png"/>
          <p:cNvPicPr>
            <a:picLocks noChangeAspect="1"/>
          </p:cNvPicPr>
          <p:nvPr/>
        </p:nvPicPr>
        <p:blipFill>
          <a:blip r:embed="rId2" cstate="print"/>
          <a:stretch>
            <a:fillRect/>
          </a:stretch>
        </p:blipFill>
        <p:spPr>
          <a:xfrm>
            <a:off x="6588224" y="1916832"/>
            <a:ext cx="1872208" cy="2143125"/>
          </a:xfrm>
          <a:prstGeom prst="rect">
            <a:avLst/>
          </a:prstGeom>
        </p:spPr>
      </p:pic>
      <p:pic>
        <p:nvPicPr>
          <p:cNvPr id="6" name="5 Resim" descr="otorite.jpg"/>
          <p:cNvPicPr>
            <a:picLocks noChangeAspect="1"/>
          </p:cNvPicPr>
          <p:nvPr/>
        </p:nvPicPr>
        <p:blipFill>
          <a:blip r:embed="rId3" cstate="print"/>
          <a:stretch>
            <a:fillRect/>
          </a:stretch>
        </p:blipFill>
        <p:spPr>
          <a:xfrm>
            <a:off x="6318945" y="4509120"/>
            <a:ext cx="2825055" cy="1485900"/>
          </a:xfrm>
          <a:prstGeom prst="rect">
            <a:avLst/>
          </a:prstGeom>
        </p:spPr>
      </p:pic>
      <p:sp>
        <p:nvSpPr>
          <p:cNvPr id="8" name="7 Metin kutusu"/>
          <p:cNvSpPr txBox="1"/>
          <p:nvPr/>
        </p:nvSpPr>
        <p:spPr>
          <a:xfrm>
            <a:off x="3275856" y="6309320"/>
            <a:ext cx="2088232" cy="369332"/>
          </a:xfrm>
          <a:prstGeom prst="rect">
            <a:avLst/>
          </a:prstGeom>
          <a:noFill/>
        </p:spPr>
        <p:txBody>
          <a:bodyPr wrap="square" rtlCol="0">
            <a:spAutoFit/>
          </a:bodyPr>
          <a:lstStyle/>
          <a:p>
            <a:pPr algn="ctr"/>
            <a:r>
              <a:rPr lang="tr-TR" dirty="0" smtClean="0">
                <a:solidFill>
                  <a:schemeClr val="tx2">
                    <a:lumMod val="40000"/>
                    <a:lumOff val="60000"/>
                  </a:schemeClr>
                </a:solidFill>
              </a:rPr>
              <a:t>Dörtyol RAM</a:t>
            </a:r>
            <a:endParaRPr lang="tr-TR" dirty="0">
              <a:solidFill>
                <a:schemeClr val="tx2">
                  <a:lumMod val="40000"/>
                  <a:lumOff val="60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64704"/>
            <a:ext cx="8229600" cy="1152128"/>
          </a:xfrm>
        </p:spPr>
        <p:txBody>
          <a:bodyPr/>
          <a:lstStyle/>
          <a:p>
            <a:r>
              <a:rPr lang="tr-TR" b="1" dirty="0" smtClean="0">
                <a:latin typeface="+mn-lt"/>
              </a:rPr>
              <a:t>Değer Tipleri</a:t>
            </a:r>
            <a:endParaRPr lang="tr-TR" b="1" dirty="0">
              <a:latin typeface="+mn-lt"/>
            </a:endParaRPr>
          </a:p>
        </p:txBody>
      </p:sp>
      <p:sp>
        <p:nvSpPr>
          <p:cNvPr id="3" name="2 İçerik Yer Tutucusu"/>
          <p:cNvSpPr>
            <a:spLocks noGrp="1"/>
          </p:cNvSpPr>
          <p:nvPr>
            <p:ph idx="1"/>
          </p:nvPr>
        </p:nvSpPr>
        <p:spPr>
          <a:xfrm>
            <a:off x="457200" y="1772816"/>
            <a:ext cx="8229600" cy="4801720"/>
          </a:xfrm>
        </p:spPr>
        <p:txBody>
          <a:bodyPr>
            <a:normAutofit/>
          </a:bodyPr>
          <a:lstStyle/>
          <a:p>
            <a:endParaRPr lang="tr-TR" sz="2000" dirty="0" smtClean="0"/>
          </a:p>
          <a:p>
            <a:r>
              <a:rPr lang="tr-TR" sz="1800" b="1" dirty="0" smtClean="0"/>
              <a:t>BAŞARI, HIRS, REKABET </a:t>
            </a:r>
            <a:endParaRPr lang="tr-TR" sz="1800" dirty="0" smtClean="0"/>
          </a:p>
          <a:p>
            <a:r>
              <a:rPr lang="tr-TR" sz="1800" b="1" dirty="0" smtClean="0"/>
              <a:t>HAZ, ZEVK, KEYİF, DOYUM </a:t>
            </a:r>
            <a:endParaRPr lang="tr-TR" sz="1800" dirty="0" smtClean="0"/>
          </a:p>
          <a:p>
            <a:r>
              <a:rPr lang="tr-TR" sz="1800" b="1" dirty="0" smtClean="0"/>
              <a:t>DEĞİŞKENLİK, EĞLENCE, HEYECAN </a:t>
            </a:r>
            <a:endParaRPr lang="tr-TR" sz="1800" dirty="0" smtClean="0"/>
          </a:p>
          <a:p>
            <a:r>
              <a:rPr lang="tr-TR" sz="1800" b="1" dirty="0" smtClean="0"/>
              <a:t>BAĞIMSIZLIK, ÖZGÜRLÜK, YARATICILIK, ÖZGÜNLÜK, MERAK </a:t>
            </a:r>
            <a:endParaRPr lang="tr-TR" sz="1800" dirty="0" smtClean="0"/>
          </a:p>
          <a:p>
            <a:r>
              <a:rPr lang="tr-TR" sz="1800" b="1" dirty="0" smtClean="0"/>
              <a:t>ŞEFKAT, MERHAMET, NAMUS, DÜRÜSTLÜK İNSANİYET, DOĞRULUK, SEVGİ </a:t>
            </a:r>
            <a:endParaRPr lang="tr-TR" sz="1800" dirty="0" smtClean="0"/>
          </a:p>
          <a:p>
            <a:r>
              <a:rPr lang="tr-TR" sz="1800" b="1" dirty="0" smtClean="0"/>
              <a:t>DINDARLIK, KANAAT/YETINME, MANEVİYAT, ŞEHÂDET, YETİMİ KORUMAK, HELAL KAZANÇ, TEVEKKÜL, TESLİMİYET </a:t>
            </a:r>
            <a:endParaRPr lang="tr-TR" sz="1800" dirty="0" smtClean="0"/>
          </a:p>
          <a:p>
            <a:r>
              <a:rPr lang="tr-TR" sz="1800" b="1" dirty="0" smtClean="0"/>
              <a:t>BAYRAK SEVGİSİ, VATANSEVERLİK, MİLLET SEVGİSİ, TARİHİ ŞAHSİYETLERE SAYGI, BİRLİK VE BERABERLİK, CESARET, MERTLİK </a:t>
            </a:r>
          </a:p>
          <a:p>
            <a:endParaRPr lang="tr-TR" sz="1800" b="1" dirty="0" smtClean="0"/>
          </a:p>
          <a:p>
            <a:pPr>
              <a:buNone/>
            </a:pPr>
            <a:r>
              <a:rPr lang="tr-TR" sz="2000" dirty="0" smtClean="0"/>
              <a:t>Gibi değerler de diğer değerlerdendir.</a:t>
            </a:r>
            <a:endParaRPr lang="tr-TR" sz="2000" dirty="0"/>
          </a:p>
        </p:txBody>
      </p:sp>
      <p:sp>
        <p:nvSpPr>
          <p:cNvPr id="5" name="4 Metin kutusu"/>
          <p:cNvSpPr txBox="1"/>
          <p:nvPr/>
        </p:nvSpPr>
        <p:spPr>
          <a:xfrm>
            <a:off x="3275856" y="6309320"/>
            <a:ext cx="2088232" cy="369332"/>
          </a:xfrm>
          <a:prstGeom prst="rect">
            <a:avLst/>
          </a:prstGeom>
          <a:noFill/>
        </p:spPr>
        <p:txBody>
          <a:bodyPr wrap="square" rtlCol="0">
            <a:spAutoFit/>
          </a:bodyPr>
          <a:lstStyle/>
          <a:p>
            <a:pPr algn="ctr"/>
            <a:r>
              <a:rPr lang="tr-TR" dirty="0" smtClean="0">
                <a:solidFill>
                  <a:schemeClr val="tx2">
                    <a:lumMod val="40000"/>
                    <a:lumOff val="60000"/>
                  </a:schemeClr>
                </a:solidFill>
              </a:rPr>
              <a:t>Dörtyol RAM</a:t>
            </a:r>
            <a:endParaRPr lang="tr-TR" dirty="0">
              <a:solidFill>
                <a:schemeClr val="tx2">
                  <a:lumMod val="40000"/>
                  <a:lumOff val="60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92696"/>
            <a:ext cx="8229600" cy="5544616"/>
          </a:xfrm>
        </p:spPr>
        <p:txBody>
          <a:bodyPr>
            <a:normAutofit lnSpcReduction="10000"/>
          </a:bodyPr>
          <a:lstStyle/>
          <a:p>
            <a:pPr>
              <a:lnSpc>
                <a:spcPct val="200000"/>
              </a:lnSpc>
              <a:buNone/>
            </a:pPr>
            <a:r>
              <a:rPr lang="tr-TR" sz="4000" b="1" dirty="0" smtClean="0"/>
              <a:t>Değer Önceliği</a:t>
            </a:r>
            <a:endParaRPr lang="tr-TR" sz="2400" dirty="0" smtClean="0"/>
          </a:p>
          <a:p>
            <a:pPr>
              <a:lnSpc>
                <a:spcPct val="200000"/>
              </a:lnSpc>
              <a:buFont typeface="Wingdings" pitchFamily="2" charset="2"/>
              <a:buChar char="v"/>
            </a:pPr>
            <a:r>
              <a:rPr lang="tr-TR" sz="2000" dirty="0" smtClean="0"/>
              <a:t>Değerler öneme göre sıralanırlar ve bireylerin değer öncelikleri birbirine benzer veya birbirinden farklı olabilir. </a:t>
            </a:r>
          </a:p>
          <a:p>
            <a:pPr>
              <a:lnSpc>
                <a:spcPct val="150000"/>
              </a:lnSpc>
              <a:buFont typeface="Wingdings" pitchFamily="2" charset="2"/>
              <a:buChar char="v"/>
            </a:pPr>
            <a:r>
              <a:rPr lang="tr-TR" sz="2000" dirty="0" smtClean="0"/>
              <a:t>Örnek vermek gerekirse bir insan için en önemli değer DÜRÜSTLÜK olabilir ve bunu sırasıyla ADALET, YARDIMSEVERLİK ve ANLAYIŞ değerleri takip edebilir. Bu kişi için OTORİTE ve ZENGİNLİK ise en önemsiz değerler olabilir. Buna karşın bir başkası için bu sıralamanın tam tersi geçerli olabilir ve OTORİTE ile ZENGİNLİK en önemli, DÜRÜSTLÜK, ADALET ve YARDIMSEVERLİK ise en önemsiz değerler olabilir. </a:t>
            </a:r>
            <a:endParaRPr lang="tr-TR" sz="2000" dirty="0"/>
          </a:p>
        </p:txBody>
      </p:sp>
      <p:sp>
        <p:nvSpPr>
          <p:cNvPr id="5" name="4 Metin kutusu"/>
          <p:cNvSpPr txBox="1"/>
          <p:nvPr/>
        </p:nvSpPr>
        <p:spPr>
          <a:xfrm>
            <a:off x="3275856" y="6309320"/>
            <a:ext cx="2088232" cy="369332"/>
          </a:xfrm>
          <a:prstGeom prst="rect">
            <a:avLst/>
          </a:prstGeom>
          <a:noFill/>
        </p:spPr>
        <p:txBody>
          <a:bodyPr wrap="square" rtlCol="0">
            <a:spAutoFit/>
          </a:bodyPr>
          <a:lstStyle/>
          <a:p>
            <a:pPr algn="ctr"/>
            <a:r>
              <a:rPr lang="tr-TR" dirty="0" smtClean="0">
                <a:solidFill>
                  <a:schemeClr val="tx2">
                    <a:lumMod val="40000"/>
                    <a:lumOff val="60000"/>
                  </a:schemeClr>
                </a:solidFill>
              </a:rPr>
              <a:t>Dörtyol RAM</a:t>
            </a:r>
            <a:endParaRPr lang="tr-TR" dirty="0">
              <a:solidFill>
                <a:schemeClr val="tx2">
                  <a:lumMod val="40000"/>
                  <a:lumOff val="60000"/>
                </a:schemeClr>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Şehir Hayatı">
  <a:themeElements>
    <a:clrScheme name="Şehir Hayatı">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Şehir Hayatı">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Şehir Hayatı">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464</TotalTime>
  <Words>1079</Words>
  <Application>Microsoft Office PowerPoint</Application>
  <PresentationFormat>Ekran Gösterisi (4:3)</PresentationFormat>
  <Paragraphs>140</Paragraphs>
  <Slides>23</Slides>
  <Notes>0</Notes>
  <HiddenSlides>0</HiddenSlides>
  <MMClips>0</MMClips>
  <ScaleCrop>false</ScaleCrop>
  <HeadingPairs>
    <vt:vector size="4" baseType="variant">
      <vt:variant>
        <vt:lpstr>Tema</vt:lpstr>
      </vt:variant>
      <vt:variant>
        <vt:i4>1</vt:i4>
      </vt:variant>
      <vt:variant>
        <vt:lpstr>Slayt Başlıkları</vt:lpstr>
      </vt:variant>
      <vt:variant>
        <vt:i4>23</vt:i4>
      </vt:variant>
    </vt:vector>
  </HeadingPairs>
  <TitlesOfParts>
    <vt:vector size="24" baseType="lpstr">
      <vt:lpstr>Şehir Hayatı</vt:lpstr>
      <vt:lpstr>Değerler Eğitiminde Ailenin Rolü</vt:lpstr>
      <vt:lpstr>PowerPoint Sunusu</vt:lpstr>
      <vt:lpstr>Değerler Nedir? </vt:lpstr>
      <vt:lpstr>PowerPoint Sunusu</vt:lpstr>
      <vt:lpstr>Değer Tipleri</vt:lpstr>
      <vt:lpstr>Değer Tipleri</vt:lpstr>
      <vt:lpstr>Değer Tipleri</vt:lpstr>
      <vt:lpstr>Değer Tipleri</vt:lpstr>
      <vt:lpstr>PowerPoint Sunusu</vt:lpstr>
      <vt:lpstr>PowerPoint Sunusu</vt:lpstr>
      <vt:lpstr> Değerler Eğitiminde Ailenin Rolü</vt:lpstr>
      <vt:lpstr>PowerPoint Sunusu</vt:lpstr>
      <vt:lpstr>PowerPoint Sunusu</vt:lpstr>
      <vt:lpstr>Davranış Biçimlendirme </vt:lpstr>
      <vt:lpstr>Örnek</vt:lpstr>
      <vt:lpstr>Ebeveynlerin çocuklarına çeşitli değerleri aktarabilmesi için;  </vt:lpstr>
      <vt:lpstr>Bilgi Aktarma</vt:lpstr>
      <vt:lpstr>PowerPoint Sunusu</vt:lpstr>
      <vt:lpstr>Örnek</vt:lpstr>
      <vt:lpstr>PowerPoint Sunusu</vt:lpstr>
      <vt:lpstr>Öyleyse, ebeveynlerin çocuklarına çeşitli değerleri aktarabilmesi için; </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Değerler Eğitiminde Ailenin Rolü</dc:title>
  <dc:creator>pcc1</dc:creator>
  <cp:lastModifiedBy>ACER</cp:lastModifiedBy>
  <cp:revision>9</cp:revision>
  <dcterms:created xsi:type="dcterms:W3CDTF">2019-11-27T06:45:17Z</dcterms:created>
  <dcterms:modified xsi:type="dcterms:W3CDTF">2019-12-03T12:10:29Z</dcterms:modified>
</cp:coreProperties>
</file>